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1.xml" ContentType="application/inkml+xml"/>
  <Override PartName="/ppt/ink/ink2.xml" ContentType="application/inkml+xml"/>
  <Override PartName="/ppt/ink/ink3.xml" ContentType="application/inkml+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23" r:id="rId5"/>
    <p:sldId id="2147375683" r:id="rId6"/>
    <p:sldId id="2147375685" r:id="rId7"/>
    <p:sldId id="337" r:id="rId8"/>
    <p:sldId id="2147375686" r:id="rId9"/>
    <p:sldId id="283" r:id="rId10"/>
    <p:sldId id="341" r:id="rId11"/>
    <p:sldId id="2147375704" r:id="rId12"/>
    <p:sldId id="344" r:id="rId13"/>
    <p:sldId id="343" r:id="rId14"/>
    <p:sldId id="2147375688" r:id="rId15"/>
    <p:sldId id="346" r:id="rId16"/>
    <p:sldId id="2147375689" r:id="rId17"/>
    <p:sldId id="2147375700" r:id="rId18"/>
    <p:sldId id="349" r:id="rId19"/>
    <p:sldId id="2147375694" r:id="rId20"/>
    <p:sldId id="2147375701" r:id="rId21"/>
    <p:sldId id="353" r:id="rId22"/>
    <p:sldId id="2147375691" r:id="rId23"/>
    <p:sldId id="360" r:id="rId24"/>
    <p:sldId id="2147375705" r:id="rId25"/>
    <p:sldId id="2147375709" r:id="rId26"/>
    <p:sldId id="290" r:id="rId27"/>
    <p:sldId id="2147375706" r:id="rId28"/>
    <p:sldId id="286" r:id="rId29"/>
    <p:sldId id="287" r:id="rId30"/>
    <p:sldId id="256" r:id="rId31"/>
    <p:sldId id="260" r:id="rId32"/>
    <p:sldId id="2147375707" r:id="rId33"/>
    <p:sldId id="322" r:id="rId34"/>
    <p:sldId id="327" r:id="rId35"/>
    <p:sldId id="328" r:id="rId36"/>
    <p:sldId id="305" r:id="rId37"/>
    <p:sldId id="267" r:id="rId38"/>
    <p:sldId id="308" r:id="rId39"/>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a:srgbClr val="FFC000"/>
    <a:srgbClr val="294378"/>
    <a:srgbClr val="E65CE6"/>
    <a:srgbClr val="F4BAF4"/>
    <a:srgbClr val="92D050"/>
    <a:srgbClr val="00B050"/>
    <a:srgbClr val="2F5597"/>
    <a:srgbClr val="3B5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2" autoAdjust="0"/>
  </p:normalViewPr>
  <p:slideViewPr>
    <p:cSldViewPr snapToGrid="0">
      <p:cViewPr varScale="1">
        <p:scale>
          <a:sx n="109" d="100"/>
          <a:sy n="109" d="100"/>
        </p:scale>
        <p:origin x="636"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oglio_di_lavoro_di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glio_di_lavoro_di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glio_di_lavoro_di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oglio_di_lavoro_di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oglio_di_lavoro_di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oglio_di_lavoro_di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glio_di_lavoro_di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oglio_di_lavoro_di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oglio_di_lavoro_di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oglio_di_lavoro_di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oglio_di_lavoro_di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Foglio_di_lavoro_di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Foglio_di_lavoro_di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Foglio_di_lavoro_di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Foglio_di_lavoro_di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Foglio_di_lavoro_di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Foglio_di_lavoro_di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Foglio_di_lavoro_di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Foglio_di_lavoro_di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Foglio_di_lavoro_di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Foglio_di_lavoro_di_Microsoft_Excel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Foglio_di_lavoro_di_Microsoft_Excel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Foglio_di_lavoro_di_Microsoft_Excel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Foglio_di_lavoro_di_Microsoft_Excel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Foglio_di_lavoro_di_Microsoft_Excel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Foglio_di_lavoro_di_Microsoft_Excel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Foglio_di_lavoro_di_Microsoft_Excel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Foglio_di_lavoro_di_Microsoft_Excel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Foglio_di_lavoro_di_Microsoft_Excel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Foglio_di_lavoro_di_Microsoft_Excel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Foglio_di_lavoro_di_Microsoft_Excel39.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oglio_di_lavoro_di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oglio_di_lavoro_di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400" b="0"/>
              <a:t>PIPPI 1 - B44H22000040006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F4A-4850-8590-008D508EFE90}"/>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4A-4850-8590-008D508EFE90}"/>
              </c:ext>
            </c:extLst>
          </c:dPt>
          <c:dLbls>
            <c:dLbl>
              <c:idx val="0"/>
              <c:layout>
                <c:manualLayout>
                  <c:x val="8.9687755149712278E-2"/>
                  <c:y val="-0.10770981787711582"/>
                </c:manualLayout>
              </c:layout>
              <c:tx>
                <c:rich>
                  <a:bodyPr/>
                  <a:lstStyle/>
                  <a:p>
                    <a:r>
                      <a:rPr lang="en-US" dirty="0">
                        <a:solidFill>
                          <a:schemeClr val="tx1"/>
                        </a:solidFill>
                      </a:rPr>
                      <a:t>53,14%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4A-4850-8590-008D508EFE90}"/>
                </c:ext>
              </c:extLst>
            </c:dLbl>
            <c:dLbl>
              <c:idx val="1"/>
              <c:layout>
                <c:manualLayout>
                  <c:x val="-0.10693540037081078"/>
                  <c:y val="5.026458167598738E-2"/>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4A-4850-8590-008D508EFE9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0.53137399527186768</c:v>
                </c:pt>
                <c:pt idx="1">
                  <c:v>0.46862600472813232</c:v>
                </c:pt>
              </c:numCache>
            </c:numRef>
          </c:val>
          <c:extLst>
            <c:ext xmlns:c16="http://schemas.microsoft.com/office/drawing/2014/chart" uri="{C3380CC4-5D6E-409C-BE32-E72D297353CC}">
              <c16:uniqueId val="{00000000-DF4A-4850-8590-008D508EFE9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5248247153583373"/>
          <c:w val="0.4589400113318387"/>
          <c:h val="0.334744415740247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a:softEdge rad="0"/>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5492124980884"/>
          <c:y val="0.17389202916510646"/>
          <c:w val="0.60173960093629797"/>
          <c:h val="0.45901966509280517"/>
        </c:manualLayout>
      </c:layout>
      <c:barChart>
        <c:barDir val="bar"/>
        <c:grouping val="clustered"/>
        <c:varyColors val="0"/>
        <c:ser>
          <c:idx val="0"/>
          <c:order val="0"/>
          <c:tx>
            <c:strRef>
              <c:f>Foglio1!$B$1</c:f>
              <c:strCache>
                <c:ptCount val="1"/>
                <c:pt idx="0">
                  <c:v>Importo realizzato</c:v>
                </c:pt>
              </c:strCache>
            </c:strRef>
          </c:tx>
          <c:spPr>
            <a:solidFill>
              <a:srgbClr val="92D050"/>
            </a:solidFill>
            <a:ln>
              <a:noFill/>
            </a:ln>
            <a:effectLst/>
          </c:spPr>
          <c:invertIfNegative val="0"/>
          <c:dLbls>
            <c:dLbl>
              <c:idx val="0"/>
              <c:layout>
                <c:manualLayout>
                  <c:x val="-3.0217410908577706E-2"/>
                  <c:y val="-1.076376337392138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66323442980771"/>
                      <c:h val="0.25937819314957694"/>
                    </c:manualLayout>
                  </c15:layout>
                </c:ext>
                <c:ext xmlns:c16="http://schemas.microsoft.com/office/drawing/2014/chart" uri="{C3380CC4-5D6E-409C-BE32-E72D297353CC}">
                  <c16:uniqueId val="{00000000-4C20-4FEF-965E-08EB15C8FFD6}"/>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Autonomia anziani non autosufficienti - B44H22000080006</c:v>
                </c:pt>
              </c:strCache>
            </c:strRef>
          </c:cat>
          <c:val>
            <c:numRef>
              <c:f>Foglio1!$B$2</c:f>
              <c:numCache>
                <c:formatCode>#,##0.00\ "€"</c:formatCode>
                <c:ptCount val="1"/>
                <c:pt idx="0">
                  <c:v>1014525.65</c:v>
                </c:pt>
              </c:numCache>
            </c:numRef>
          </c:val>
          <c:extLst>
            <c:ext xmlns:c16="http://schemas.microsoft.com/office/drawing/2014/chart" uri="{C3380CC4-5D6E-409C-BE32-E72D297353CC}">
              <c16:uniqueId val="{00000001-4C20-4FEF-965E-08EB15C8FFD6}"/>
            </c:ext>
          </c:extLst>
        </c:ser>
        <c:ser>
          <c:idx val="1"/>
          <c:order val="1"/>
          <c:tx>
            <c:strRef>
              <c:f>Foglio1!$C$1</c:f>
              <c:strCache>
                <c:ptCount val="1"/>
                <c:pt idx="0">
                  <c:v>Impegni tot.</c:v>
                </c:pt>
              </c:strCache>
            </c:strRef>
          </c:tx>
          <c:spPr>
            <a:solidFill>
              <a:srgbClr val="2F5597"/>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Autonomia anziani non autosufficienti - B44H22000080006</c:v>
                </c:pt>
              </c:strCache>
            </c:strRef>
          </c:cat>
          <c:val>
            <c:numRef>
              <c:f>Foglio1!$C$2</c:f>
              <c:numCache>
                <c:formatCode>"€"#,##0.00_);[Red]\("€"#,##0.00\)</c:formatCode>
                <c:ptCount val="1"/>
                <c:pt idx="0">
                  <c:v>2459989.36</c:v>
                </c:pt>
              </c:numCache>
            </c:numRef>
          </c:val>
          <c:extLst>
            <c:ext xmlns:c16="http://schemas.microsoft.com/office/drawing/2014/chart" uri="{C3380CC4-5D6E-409C-BE32-E72D297353CC}">
              <c16:uniqueId val="{00000003-4C20-4FEF-965E-08EB15C8FFD6}"/>
            </c:ext>
          </c:extLst>
        </c:ser>
        <c:ser>
          <c:idx val="2"/>
          <c:order val="2"/>
          <c:tx>
            <c:strRef>
              <c:f>Foglio1!$D$1</c:f>
              <c:strCache>
                <c:ptCount val="1"/>
                <c:pt idx="0">
                  <c:v>Finanziamento tot.</c:v>
                </c:pt>
              </c:strCache>
            </c:strRef>
          </c:tx>
          <c:spPr>
            <a:solidFill>
              <a:srgbClr val="FF0000"/>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Autonomia anziani non autosufficienti - B44H22000080006</c:v>
                </c:pt>
              </c:strCache>
            </c:strRef>
          </c:cat>
          <c:val>
            <c:numRef>
              <c:f>Foglio1!$D$2</c:f>
              <c:numCache>
                <c:formatCode>"€"#,##0.00_);[Red]\("€"#,##0.00\)</c:formatCode>
                <c:ptCount val="1"/>
                <c:pt idx="0">
                  <c:v>2459989.36</c:v>
                </c:pt>
              </c:numCache>
            </c:numRef>
          </c:val>
          <c:extLst>
            <c:ext xmlns:c16="http://schemas.microsoft.com/office/drawing/2014/chart" uri="{C3380CC4-5D6E-409C-BE32-E72D297353CC}">
              <c16:uniqueId val="{00000005-4C20-4FEF-965E-08EB15C8FFD6}"/>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23185640293749779"/>
          <c:y val="0.77448963289335226"/>
          <c:w val="0.59346865479695909"/>
          <c:h val="0.14496489630350684"/>
        </c:manualLayout>
      </c:layout>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ysClr val="windowText" lastClr="000000"/>
          </a:solidFill>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D0D-4DD4-9CD3-D2470C8F42B9}"/>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D0D-4DD4-9CD3-D2470C8F42B9}"/>
              </c:ext>
            </c:extLst>
          </c:dPt>
          <c:dLbls>
            <c:dLbl>
              <c:idx val="0"/>
              <c:layout>
                <c:manualLayout>
                  <c:x val="8.9687755149712278E-2"/>
                  <c:y val="-0.10770981787711582"/>
                </c:manualLayout>
              </c:layout>
              <c:tx>
                <c:rich>
                  <a:bodyPr/>
                  <a:lstStyle/>
                  <a:p>
                    <a:fld id="{997381E3-B955-411B-96FF-050E646CCC52}"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0D-4DD4-9CD3-D2470C8F42B9}"/>
                </c:ext>
              </c:extLst>
            </c:dLbl>
            <c:dLbl>
              <c:idx val="1"/>
              <c:layout>
                <c:manualLayout>
                  <c:x val="-0.10693540037081078"/>
                  <c:y val="5.026458167598738E-2"/>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0D-4DD4-9CD3-D2470C8F42B9}"/>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0.41241058457260971</c:v>
                </c:pt>
                <c:pt idx="1">
                  <c:v>0.58758941542739029</c:v>
                </c:pt>
              </c:numCache>
            </c:numRef>
          </c:val>
          <c:extLst>
            <c:ext xmlns:c16="http://schemas.microsoft.com/office/drawing/2014/chart" uri="{C3380CC4-5D6E-409C-BE32-E72D297353CC}">
              <c16:uniqueId val="{00000004-0D0D-4DD4-9CD3-D2470C8F42B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5248247153583373"/>
          <c:w val="0.4589400113318387"/>
          <c:h val="0.334744415740247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a:softEdge rad="0"/>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3B1-4AF0-B015-27D889AB8A8B}"/>
              </c:ext>
            </c:extLst>
          </c:dPt>
          <c:dPt>
            <c:idx val="1"/>
            <c:bubble3D val="0"/>
            <c:spPr>
              <a:solidFill>
                <a:schemeClr val="accent5">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3B1-4AF0-B015-27D889AB8A8B}"/>
              </c:ext>
            </c:extLst>
          </c:dPt>
          <c:dLbls>
            <c:dLbl>
              <c:idx val="0"/>
              <c:layout>
                <c:manualLayout>
                  <c:x val="0.13818413434820362"/>
                  <c:y val="-0.12945189503125398"/>
                </c:manualLayout>
              </c:layout>
              <c:tx>
                <c:rich>
                  <a:bodyPr/>
                  <a:lstStyle/>
                  <a:p>
                    <a:fld id="{997381E3-B955-411B-96FF-050E646CCC52}"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B1-4AF0-B015-27D889AB8A8B}"/>
                </c:ext>
              </c:extLst>
            </c:dLbl>
            <c:dLbl>
              <c:idx val="1"/>
              <c:layout>
                <c:manualLayout>
                  <c:x val="-0.18452970262372265"/>
                  <c:y val="6.6570796980960883E-2"/>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3B1-4AF0-B015-27D889AB8A8B}"/>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Persone sostenute</c:v>
                </c:pt>
                <c:pt idx="1">
                  <c:v>Persone da prendere in carico</c:v>
                </c:pt>
              </c:strCache>
            </c:strRef>
          </c:cat>
          <c:val>
            <c:numRef>
              <c:f>Foglio1!$B$2:$B$3</c:f>
              <c:numCache>
                <c:formatCode>General</c:formatCode>
                <c:ptCount val="2"/>
                <c:pt idx="0" formatCode="0.00%">
                  <c:v>1.1679999999999999</c:v>
                </c:pt>
              </c:numCache>
            </c:numRef>
          </c:val>
          <c:extLst>
            <c:ext xmlns:c16="http://schemas.microsoft.com/office/drawing/2014/chart" uri="{C3380CC4-5D6E-409C-BE32-E72D297353CC}">
              <c16:uniqueId val="{00000004-A3B1-4AF0-B015-27D889AB8A8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4421617867677685"/>
          <c:y val="0.6663696418368461"/>
          <c:w val="0.39758805800534147"/>
          <c:h val="0.319516542870655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dLbls>
            <c:dLbl>
              <c:idx val="0"/>
              <c:tx>
                <c:rich>
                  <a:bodyPr/>
                  <a:lstStyle/>
                  <a:p>
                    <a:fld id="{D31DB021-1C2D-4D55-957B-C5882E3F5314}"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4C2-4CB1-A1E2-1AD3D75997F5}"/>
                </c:ext>
              </c:extLst>
            </c:dLbl>
            <c:dLbl>
              <c:idx val="1"/>
              <c:tx>
                <c:rich>
                  <a:bodyPr/>
                  <a:lstStyle/>
                  <a:p>
                    <a:fld id="{B51ED3BF-0597-48FE-8794-98FCD10D8C50}" type="VALUE">
                      <a:rPr lang="en-US"/>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4C2-4CB1-A1E2-1AD3D75997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T0193-NR.PROGETTI ATTIVATI</c:v>
                </c:pt>
                <c:pt idx="1">
                  <c:v>T0179-NR.PERSONE SOSTENUTE</c:v>
                </c:pt>
              </c:strCache>
            </c:strRef>
          </c:cat>
          <c:val>
            <c:numRef>
              <c:f>Foglio1!$B$2:$B$3</c:f>
              <c:numCache>
                <c:formatCode>General</c:formatCode>
                <c:ptCount val="2"/>
                <c:pt idx="0">
                  <c:v>1</c:v>
                </c:pt>
                <c:pt idx="1">
                  <c:v>125</c:v>
                </c:pt>
              </c:numCache>
            </c:numRef>
          </c:val>
          <c:extLst>
            <c:ext xmlns:c15="http://schemas.microsoft.com/office/drawing/2012/chart" uri="{02D57815-91ED-43cb-92C2-25804820EDAC}">
              <c15:datalabelsRange>
                <c15:f>Foglio1!$C$2</c15:f>
                <c15:dlblRangeCache>
                  <c:ptCount val="1"/>
                  <c:pt idx="0">
                    <c:v>1</c:v>
                  </c:pt>
                </c15:dlblRangeCache>
              </c15:datalabelsRange>
            </c:ext>
            <c:ext xmlns:c16="http://schemas.microsoft.com/office/drawing/2014/chart" uri="{C3380CC4-5D6E-409C-BE32-E72D297353CC}">
              <c16:uniqueId val="{00000002-54C2-4CB1-A1E2-1AD3D75997F5}"/>
            </c:ext>
          </c:extLst>
        </c:ser>
        <c:ser>
          <c:idx val="1"/>
          <c:order val="1"/>
          <c:tx>
            <c:strRef>
              <c:f>Foglio1!$C$1</c:f>
              <c:strCache>
                <c:ptCount val="1"/>
                <c:pt idx="0">
                  <c:v>Valore realizzato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T0193-NR.PROGETTI ATTIVATI</c:v>
                </c:pt>
                <c:pt idx="1">
                  <c:v>T0179-NR.PERSONE SOSTENUTE</c:v>
                </c:pt>
              </c:strCache>
            </c:strRef>
          </c:cat>
          <c:val>
            <c:numRef>
              <c:f>Foglio1!$C$2:$C$3</c:f>
              <c:numCache>
                <c:formatCode>General</c:formatCode>
                <c:ptCount val="2"/>
                <c:pt idx="0">
                  <c:v>1</c:v>
                </c:pt>
                <c:pt idx="1">
                  <c:v>146</c:v>
                </c:pt>
              </c:numCache>
            </c:numRef>
          </c:val>
          <c:extLst>
            <c:ext xmlns:c16="http://schemas.microsoft.com/office/drawing/2014/chart" uri="{C3380CC4-5D6E-409C-BE32-E72D297353CC}">
              <c16:uniqueId val="{00000003-54C2-4CB1-A1E2-1AD3D75997F5}"/>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layout>
        <c:manualLayout>
          <c:xMode val="edge"/>
          <c:yMode val="edge"/>
          <c:x val="0.18504523541058124"/>
          <c:y val="0.8670270339674"/>
          <c:w val="0.62990952917883747"/>
          <c:h val="0.111231090881466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8398614181554"/>
          <c:y val="4.8678824641590394E-2"/>
          <c:w val="0.46658656383514996"/>
          <c:h val="0.7071716069691909"/>
        </c:manualLayout>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dLbls>
            <c:dLbl>
              <c:idx val="0"/>
              <c:tx>
                <c:rich>
                  <a:bodyPr/>
                  <a:lstStyle/>
                  <a:p>
                    <a:fld id="{6626A643-21D0-4785-B754-4B02B14360A5}"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260-43B7-939A-9CB42EE4E673}"/>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60-43B7-939A-9CB42EE4E67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60-43B7-939A-9CB42EE4E6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OL19-Formazione operatori nell'ambito dei servizi domiciliari</c:v>
                </c:pt>
                <c:pt idx="1">
                  <c:v>OL05-Attivazione sostegni domiciliari</c:v>
                </c:pt>
                <c:pt idx="2">
                  <c:v>OL01-Progettazione individualizzata</c:v>
                </c:pt>
              </c:strCache>
            </c:strRef>
          </c:cat>
          <c:val>
            <c:numRef>
              <c:f>Foglio1!$B$2:$B$4</c:f>
              <c:numCache>
                <c:formatCode>General</c:formatCode>
                <c:ptCount val="3"/>
                <c:pt idx="0">
                  <c:v>114</c:v>
                </c:pt>
                <c:pt idx="1">
                  <c:v>125</c:v>
                </c:pt>
                <c:pt idx="2">
                  <c:v>125</c:v>
                </c:pt>
              </c:numCache>
            </c:numRef>
          </c:val>
          <c:extLst>
            <c:ext xmlns:c15="http://schemas.microsoft.com/office/drawing/2012/chart" uri="{02D57815-91ED-43cb-92C2-25804820EDAC}">
              <c15:datalabelsRange>
                <c15:f>Foglio1!$C$6</c15:f>
                <c15:dlblRangeCache>
                  <c:ptCount val="1"/>
                </c15:dlblRangeCache>
              </c15:datalabelsRange>
            </c:ext>
            <c:ext xmlns:c16="http://schemas.microsoft.com/office/drawing/2014/chart" uri="{C3380CC4-5D6E-409C-BE32-E72D297353CC}">
              <c16:uniqueId val="{00000005-4260-43B7-939A-9CB42EE4E673}"/>
            </c:ext>
          </c:extLst>
        </c:ser>
        <c:ser>
          <c:idx val="1"/>
          <c:order val="1"/>
          <c:tx>
            <c:strRef>
              <c:f>Foglio1!$C$1</c:f>
              <c:strCache>
                <c:ptCount val="1"/>
                <c:pt idx="0">
                  <c:v>Valore realizzato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OL19-Formazione operatori nell'ambito dei servizi domiciliari</c:v>
                </c:pt>
                <c:pt idx="1">
                  <c:v>OL05-Attivazione sostegni domiciliari</c:v>
                </c:pt>
                <c:pt idx="2">
                  <c:v>OL01-Progettazione individualizzata</c:v>
                </c:pt>
              </c:strCache>
            </c:strRef>
          </c:cat>
          <c:val>
            <c:numRef>
              <c:f>Foglio1!$C$2:$C$4</c:f>
              <c:numCache>
                <c:formatCode>General</c:formatCode>
                <c:ptCount val="3"/>
                <c:pt idx="0">
                  <c:v>111</c:v>
                </c:pt>
                <c:pt idx="1">
                  <c:v>146</c:v>
                </c:pt>
                <c:pt idx="2">
                  <c:v>152</c:v>
                </c:pt>
              </c:numCache>
            </c:numRef>
          </c:val>
          <c:extLst>
            <c:ext xmlns:c16="http://schemas.microsoft.com/office/drawing/2014/chart" uri="{C3380CC4-5D6E-409C-BE32-E72D297353CC}">
              <c16:uniqueId val="{00000006-4260-43B7-939A-9CB42EE4E673}"/>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Progessi</c:v>
                </c:pt>
              </c:strCache>
            </c:strRef>
          </c:tx>
          <c:spPr>
            <a:solidFill>
              <a:schemeClr val="accent5">
                <a:lumMod val="75000"/>
              </a:schemeClr>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68-4E0E-BE02-378D8A32A6A4}"/>
              </c:ext>
            </c:extLst>
          </c:dPt>
          <c:dPt>
            <c:idx val="1"/>
            <c:bubble3D val="0"/>
            <c:spPr>
              <a:solidFill>
                <a:schemeClr val="accent5">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68-4E0E-BE02-378D8A32A6A4}"/>
              </c:ext>
            </c:extLst>
          </c:dPt>
          <c:dLbls>
            <c:dLbl>
              <c:idx val="0"/>
              <c:layout>
                <c:manualLayout>
                  <c:x val="0.21814830738407956"/>
                  <c:y val="-0.35513436953127053"/>
                </c:manualLayout>
              </c:layout>
              <c:tx>
                <c:rich>
                  <a:bodyPr/>
                  <a:lstStyle/>
                  <a:p>
                    <a:fld id="{997381E3-B955-411B-96FF-050E646CCC52}"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68-4E0E-BE02-378D8A32A6A4}"/>
                </c:ext>
              </c:extLst>
            </c:dLbl>
            <c:dLbl>
              <c:idx val="1"/>
              <c:layout>
                <c:manualLayout>
                  <c:x val="-0.11037030004876533"/>
                  <c:y val="-5.9709117915078519E-2"/>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68-4E0E-BE02-378D8A32A6A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PAI sottoscritti</c:v>
                </c:pt>
                <c:pt idx="1">
                  <c:v>PAI da sottoscrivere</c:v>
                </c:pt>
              </c:strCache>
            </c:strRef>
          </c:cat>
          <c:val>
            <c:numRef>
              <c:f>Foglio1!$B$2:$B$3</c:f>
              <c:numCache>
                <c:formatCode>General</c:formatCode>
                <c:ptCount val="2"/>
                <c:pt idx="0" formatCode="0.00%">
                  <c:v>1.216</c:v>
                </c:pt>
              </c:numCache>
            </c:numRef>
          </c:val>
          <c:extLst>
            <c:ext xmlns:c16="http://schemas.microsoft.com/office/drawing/2014/chart" uri="{C3380CC4-5D6E-409C-BE32-E72D297353CC}">
              <c16:uniqueId val="{00000004-3A68-4E0E-BE02-378D8A32A6A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0783071642298883"/>
          <c:y val="0.59408384571931261"/>
          <c:w val="0.47458219955509928"/>
          <c:h val="0.38988519260126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Progessi</c:v>
                </c:pt>
              </c:strCache>
            </c:strRef>
          </c:tx>
          <c:spPr>
            <a:solidFill>
              <a:srgbClr val="E65CE6"/>
            </a:solidFill>
          </c:spPr>
          <c:dPt>
            <c:idx val="0"/>
            <c:bubble3D val="0"/>
            <c:spPr>
              <a:solidFill>
                <a:srgbClr val="E65CE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F4A-4850-8590-008D508EFE90}"/>
              </c:ext>
            </c:extLst>
          </c:dPt>
          <c:dPt>
            <c:idx val="1"/>
            <c:bubble3D val="0"/>
            <c:spPr>
              <a:solidFill>
                <a:srgbClr val="29437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4A-4850-8590-008D508EFE90}"/>
              </c:ext>
            </c:extLst>
          </c:dPt>
          <c:dLbls>
            <c:dLbl>
              <c:idx val="0"/>
              <c:layout>
                <c:manualLayout>
                  <c:x val="8.9687755149712278E-2"/>
                  <c:y val="-0.107709817877115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4A-4850-8590-008D508EFE90}"/>
                </c:ext>
              </c:extLst>
            </c:dLbl>
            <c:dLbl>
              <c:idx val="1"/>
              <c:layout>
                <c:manualLayout>
                  <c:x val="-0.10693540037081078"/>
                  <c:y val="5.02645816759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4A-4850-8590-008D508EFE9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da realizzare</c:v>
                </c:pt>
                <c:pt idx="1">
                  <c:v>Costi realizzati</c:v>
                </c:pt>
              </c:strCache>
            </c:strRef>
          </c:cat>
          <c:val>
            <c:numRef>
              <c:f>Foglio1!$B$2:$B$3</c:f>
              <c:numCache>
                <c:formatCode>0.00%</c:formatCode>
                <c:ptCount val="2"/>
                <c:pt idx="0">
                  <c:v>0.36510082669232646</c:v>
                </c:pt>
                <c:pt idx="1">
                  <c:v>0.63489917330767354</c:v>
                </c:pt>
              </c:numCache>
            </c:numRef>
          </c:val>
          <c:extLst>
            <c:ext xmlns:c16="http://schemas.microsoft.com/office/drawing/2014/chart" uri="{C3380CC4-5D6E-409C-BE32-E72D297353CC}">
              <c16:uniqueId val="{00000000-DF4A-4850-8590-008D508EFE9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807793351373695"/>
          <c:y val="0.61202816537882743"/>
          <c:w val="0.38649990140322493"/>
          <c:h val="0.268085089884734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1902803595645"/>
          <c:y val="0.12549970064400834"/>
          <c:w val="0.62957666844614768"/>
          <c:h val="0.52632346909105554"/>
        </c:manualLayout>
      </c:layout>
      <c:barChart>
        <c:barDir val="bar"/>
        <c:grouping val="clustered"/>
        <c:varyColors val="0"/>
        <c:ser>
          <c:idx val="0"/>
          <c:order val="0"/>
          <c:tx>
            <c:strRef>
              <c:f>Foglio1!$B$1</c:f>
              <c:strCache>
                <c:ptCount val="1"/>
                <c:pt idx="0">
                  <c:v>Importo realizzato</c:v>
                </c:pt>
              </c:strCache>
            </c:strRef>
          </c:tx>
          <c:spPr>
            <a:solidFill>
              <a:srgbClr val="E65CE6"/>
            </a:solidFill>
            <a:ln>
              <a:noFill/>
            </a:ln>
            <a:effectLst/>
          </c:spPr>
          <c:invertIfNegative val="0"/>
          <c:dLbls>
            <c:dLbl>
              <c:idx val="0"/>
              <c:layout>
                <c:manualLayout>
                  <c:x val="-5.9735734982179753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468160770367811"/>
                      <c:h val="0.14835319457522919"/>
                    </c:manualLayout>
                  </c15:layout>
                </c:ext>
                <c:ext xmlns:c16="http://schemas.microsoft.com/office/drawing/2014/chart" uri="{C3380CC4-5D6E-409C-BE32-E72D297353CC}">
                  <c16:uniqueId val="{00000000-600B-4183-B06E-1C8C721E3D9E}"/>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Dimissioni protette - B44H22000090006</c:v>
                </c:pt>
              </c:strCache>
            </c:strRef>
          </c:cat>
          <c:val>
            <c:numRef>
              <c:f>Foglio1!$B$2</c:f>
              <c:numCache>
                <c:formatCode>_("€"* #,##0.00_);_("€"* \(#,##0.00\);_("€"* "-"??_);_(@_)</c:formatCode>
                <c:ptCount val="1"/>
                <c:pt idx="0">
                  <c:v>282452.75</c:v>
                </c:pt>
              </c:numCache>
            </c:numRef>
          </c:val>
          <c:extLst>
            <c:ext xmlns:c16="http://schemas.microsoft.com/office/drawing/2014/chart" uri="{C3380CC4-5D6E-409C-BE32-E72D297353CC}">
              <c16:uniqueId val="{00000001-600B-4183-B06E-1C8C721E3D9E}"/>
            </c:ext>
          </c:extLst>
        </c:ser>
        <c:ser>
          <c:idx val="1"/>
          <c:order val="1"/>
          <c:tx>
            <c:strRef>
              <c:f>Foglio1!$C$1</c:f>
              <c:strCache>
                <c:ptCount val="1"/>
                <c:pt idx="0">
                  <c:v>Impegni tot.</c:v>
                </c:pt>
              </c:strCache>
            </c:strRef>
          </c:tx>
          <c:spPr>
            <a:solidFill>
              <a:srgbClr val="2F5597"/>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Dimissioni protette - B44H22000090006</c:v>
                </c:pt>
              </c:strCache>
            </c:strRef>
          </c:cat>
          <c:val>
            <c:numRef>
              <c:f>Foglio1!$C$2</c:f>
              <c:numCache>
                <c:formatCode>General</c:formatCode>
                <c:ptCount val="1"/>
                <c:pt idx="0">
                  <c:v>329980.08</c:v>
                </c:pt>
              </c:numCache>
            </c:numRef>
          </c:val>
          <c:extLst>
            <c:ext xmlns:c16="http://schemas.microsoft.com/office/drawing/2014/chart" uri="{C3380CC4-5D6E-409C-BE32-E72D297353CC}">
              <c16:uniqueId val="{00000003-600B-4183-B06E-1C8C721E3D9E}"/>
            </c:ext>
          </c:extLst>
        </c:ser>
        <c:ser>
          <c:idx val="2"/>
          <c:order val="2"/>
          <c:tx>
            <c:strRef>
              <c:f>Foglio1!$D$1</c:f>
              <c:strCache>
                <c:ptCount val="1"/>
                <c:pt idx="0">
                  <c:v>Finanziamento tot.</c:v>
                </c:pt>
              </c:strCache>
            </c:strRef>
          </c:tx>
          <c:spPr>
            <a:solidFill>
              <a:srgbClr val="FF0000"/>
            </a:solidFill>
            <a:ln>
              <a:noFill/>
            </a:ln>
            <a:effectLst/>
          </c:spPr>
          <c:invertIfNegative val="0"/>
          <c:dLbls>
            <c:dLbl>
              <c:idx val="0"/>
              <c:tx>
                <c:rich>
                  <a:bodyPr/>
                  <a:lstStyle/>
                  <a:p>
                    <a:fld id="{64C99BD6-2FA3-48C5-A677-8B5F8F73B7FC}" type="VALUE">
                      <a:rPr lang="en-US">
                        <a:solidFill>
                          <a:schemeClr val="bg1"/>
                        </a:solidFill>
                      </a:rPr>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0B-4183-B06E-1C8C721E3D9E}"/>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Dimissioni protette - B44H22000090006</c:v>
                </c:pt>
              </c:strCache>
            </c:strRef>
          </c:cat>
          <c:val>
            <c:numRef>
              <c:f>Foglio1!$D$2</c:f>
              <c:numCache>
                <c:formatCode>General</c:formatCode>
                <c:ptCount val="1"/>
                <c:pt idx="0">
                  <c:v>329980.08</c:v>
                </c:pt>
              </c:numCache>
            </c:numRef>
          </c:val>
          <c:extLst>
            <c:ext xmlns:c16="http://schemas.microsoft.com/office/drawing/2014/chart" uri="{C3380CC4-5D6E-409C-BE32-E72D297353CC}">
              <c16:uniqueId val="{00000005-600B-4183-B06E-1C8C721E3D9E}"/>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13084521676396899"/>
          <c:y val="0.7406390732364041"/>
          <c:w val="0.73886930644155779"/>
          <c:h val="0.101809783337204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a:latin typeface="Lato Medium" panose="020F0502020204030203" pitchFamily="34" charset="0"/>
                <a:ea typeface="Lato Medium" panose="020F0502020204030203" pitchFamily="34" charset="0"/>
                <a:cs typeface="Lato Medium" panose="020F0502020204030203" pitchFamily="34" charset="0"/>
              </a:rPr>
              <a:t>Take Care</a:t>
            </a:r>
            <a:r>
              <a:rPr lang="it-IT" sz="1200" b="0" baseline="0">
                <a:latin typeface="Lato Medium" panose="020F0502020204030203" pitchFamily="34" charset="0"/>
                <a:ea typeface="Lato Medium" panose="020F0502020204030203" pitchFamily="34" charset="0"/>
                <a:cs typeface="Lato Medium" panose="020F0502020204030203" pitchFamily="34" charset="0"/>
              </a:rPr>
              <a:t> </a:t>
            </a:r>
            <a:r>
              <a:rPr lang="it-IT" sz="1200" b="0">
                <a:latin typeface="Lato Medium" panose="020F0502020204030203" pitchFamily="34" charset="0"/>
                <a:ea typeface="Lato Medium" panose="020F0502020204030203" pitchFamily="34" charset="0"/>
                <a:cs typeface="Lato Medium" panose="020F0502020204030203" pitchFamily="34" charset="0"/>
              </a:rPr>
              <a:t>1 - B44H2200010006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F4A-4850-8590-008D508EFE90}"/>
              </c:ext>
            </c:extLst>
          </c:dPt>
          <c:dPt>
            <c:idx val="1"/>
            <c:bubble3D val="0"/>
            <c:spPr>
              <a:solidFill>
                <a:srgbClr val="00206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4A-4850-8590-008D508EFE90}"/>
              </c:ext>
            </c:extLst>
          </c:dPt>
          <c:dLbls>
            <c:dLbl>
              <c:idx val="0"/>
              <c:layout>
                <c:manualLayout>
                  <c:x val="8.9687755149712278E-2"/>
                  <c:y val="-0.107709817877115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4A-4850-8590-008D508EFE90}"/>
                </c:ext>
              </c:extLst>
            </c:dLbl>
            <c:dLbl>
              <c:idx val="1"/>
              <c:layout>
                <c:manualLayout>
                  <c:x val="-0.10693540037081078"/>
                  <c:y val="5.02645816759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4A-4850-8590-008D508EFE9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0.43063776015340843</c:v>
                </c:pt>
                <c:pt idx="1">
                  <c:v>0.56936223984659162</c:v>
                </c:pt>
              </c:numCache>
            </c:numRef>
          </c:val>
          <c:extLst>
            <c:ext xmlns:c16="http://schemas.microsoft.com/office/drawing/2014/chart" uri="{C3380CC4-5D6E-409C-BE32-E72D297353CC}">
              <c16:uniqueId val="{00000000-DF4A-4850-8590-008D508EFE9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98486743735492"/>
          <c:w val="0.35882268145933682"/>
          <c:h val="0.404819322670917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baseline="0">
                <a:latin typeface="Lato Medium" panose="020F0502020204030203" pitchFamily="34" charset="0"/>
                <a:ea typeface="Lato Medium" panose="020F0502020204030203" pitchFamily="34" charset="0"/>
                <a:cs typeface="Lato Medium" panose="020F0502020204030203" pitchFamily="34" charset="0"/>
              </a:rPr>
              <a:t>Take Care 2 </a:t>
            </a:r>
            <a:r>
              <a:rPr lang="it-IT" sz="1200" b="0">
                <a:latin typeface="Lato Medium" panose="020F0502020204030203" pitchFamily="34" charset="0"/>
                <a:ea typeface="Lato Medium" panose="020F0502020204030203" pitchFamily="34" charset="0"/>
                <a:cs typeface="Lato Medium" panose="020F0502020204030203" pitchFamily="34" charset="0"/>
              </a:rPr>
              <a:t>- B44H22000110006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90-4106-8175-73CE88C10EAE}"/>
              </c:ext>
            </c:extLst>
          </c:dPt>
          <c:dPt>
            <c:idx val="1"/>
            <c:bubble3D val="0"/>
            <c:spPr>
              <a:solidFill>
                <a:srgbClr val="00206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90-4106-8175-73CE88C10EAE}"/>
              </c:ext>
            </c:extLst>
          </c:dPt>
          <c:dLbls>
            <c:dLbl>
              <c:idx val="0"/>
              <c:layout>
                <c:manualLayout>
                  <c:x val="0.1172839875034699"/>
                  <c:y val="-6.4625890726269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0-4106-8175-73CE88C10EAE}"/>
                </c:ext>
              </c:extLst>
            </c:dLbl>
            <c:dLbl>
              <c:idx val="1"/>
              <c:layout>
                <c:manualLayout>
                  <c:x val="-0.17441281564900651"/>
                  <c:y val="6.3297695227023262E-2"/>
                </c:manualLayout>
              </c:layout>
              <c:tx>
                <c:rich>
                  <a:bodyPr rot="0" spcFirstLastPara="1" vertOverflow="ellipsis" vert="horz" wrap="square" lIns="38100" tIns="19050" rIns="38100" bIns="19050" anchor="ctr" anchorCtr="0">
                    <a:noAutofit/>
                  </a:bodyPr>
                  <a:lstStyle/>
                  <a:p>
                    <a:pPr algn="ctr" rtl="0">
                      <a:defRPr lang="en-US" sz="1330" b="1" i="0" u="none" strike="noStrike" kern="1200" baseline="0" dirty="0">
                        <a:solidFill>
                          <a:prstClr val="black"/>
                        </a:solidFill>
                        <a:latin typeface="+mn-lt"/>
                        <a:ea typeface="+mn-ea"/>
                        <a:cs typeface="+mn-cs"/>
                      </a:defRPr>
                    </a:pPr>
                    <a:fld id="{50980B11-8C62-4A05-BF53-8A5F6773EDF8}" type="VALUE">
                      <a:rPr lang="en-US" sz="1330" b="1" i="0" u="none" strike="noStrike" kern="1200" baseline="0" smtClean="0">
                        <a:solidFill>
                          <a:prstClr val="black"/>
                        </a:solidFill>
                        <a:latin typeface="+mn-lt"/>
                        <a:ea typeface="+mn-ea"/>
                        <a:cs typeface="+mn-cs"/>
                      </a:rPr>
                      <a:pPr algn="ctr" rtl="0">
                        <a:defRPr lang="en-US" dirty="0">
                          <a:solidFill>
                            <a:prstClr val="black"/>
                          </a:solidFill>
                        </a:defRPr>
                      </a:pPr>
                      <a:t>[VALORE]</a:t>
                    </a:fld>
                    <a:endParaRPr lang="it-IT"/>
                  </a:p>
                </c:rich>
              </c:tx>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ctr" rtl="0">
                    <a:defRPr lang="en-US" sz="1330" b="1" i="0" u="none" strike="noStrike" kern="1200" baseline="0" dirty="0">
                      <a:solidFill>
                        <a:prstClr val="black"/>
                      </a:solidFill>
                      <a:latin typeface="+mn-lt"/>
                      <a:ea typeface="+mn-ea"/>
                      <a:cs typeface="+mn-cs"/>
                    </a:defRPr>
                  </a:pPr>
                  <a:endParaRPr lang="it-IT"/>
                </a:p>
              </c:txPr>
              <c:showLegendKey val="0"/>
              <c:showVal val="0"/>
              <c:showCatName val="0"/>
              <c:showSerName val="0"/>
              <c:showPercent val="1"/>
              <c:showBubbleSize val="0"/>
              <c:extLst>
                <c:ext xmlns:c15="http://schemas.microsoft.com/office/drawing/2012/chart" uri="{CE6537A1-D6FC-4f65-9D91-7224C49458BB}">
                  <c15:layout>
                    <c:manualLayout>
                      <c:w val="0.19678568952804684"/>
                      <c:h val="0.16361207795010749"/>
                    </c:manualLayout>
                  </c15:layout>
                  <c15:dlblFieldTable/>
                  <c15:showDataLabelsRange val="0"/>
                </c:ext>
                <c:ext xmlns:c16="http://schemas.microsoft.com/office/drawing/2014/chart" uri="{C3380CC4-5D6E-409C-BE32-E72D297353CC}">
                  <c16:uniqueId val="{00000003-2290-4106-8175-73CE88C10EA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0.44317935954367682</c:v>
                </c:pt>
                <c:pt idx="1">
                  <c:v>0.55682064045632318</c:v>
                </c:pt>
              </c:numCache>
            </c:numRef>
          </c:val>
          <c:extLst>
            <c:ext xmlns:c16="http://schemas.microsoft.com/office/drawing/2014/chart" uri="{C3380CC4-5D6E-409C-BE32-E72D297353CC}">
              <c16:uniqueId val="{00000004-2290-4106-8175-73CE88C10EA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49778106467055772"/>
          <c:w val="0.4589400113318387"/>
          <c:h val="0.349857234506317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400" b="0"/>
              <a:t>PIPPI 2</a:t>
            </a:r>
            <a:r>
              <a:rPr lang="it-IT" sz="1400" b="0" baseline="0"/>
              <a:t> </a:t>
            </a:r>
            <a:r>
              <a:rPr lang="it-IT" sz="1400" b="0"/>
              <a:t>- B44H22000060006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Colonna2</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90-4106-8175-73CE88C10EAE}"/>
              </c:ext>
            </c:extLst>
          </c:dPt>
          <c:dPt>
            <c:idx val="1"/>
            <c:bubble3D val="0"/>
            <c:spPr>
              <a:solidFill>
                <a:srgbClr val="002060">
                  <a:alpha val="74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90-4106-8175-73CE88C10EAE}"/>
              </c:ext>
            </c:extLst>
          </c:dPt>
          <c:dLbls>
            <c:dLbl>
              <c:idx val="0"/>
              <c:layout>
                <c:manualLayout>
                  <c:x val="0.1172839875034699"/>
                  <c:y val="-6.4625890726269494E-2"/>
                </c:manualLayout>
              </c:layout>
              <c:tx>
                <c:rich>
                  <a:bodyPr/>
                  <a:lstStyle/>
                  <a:p>
                    <a:fld id="{EC1A37CF-27AA-48B8-B52C-D2FC7EAE1734}"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90-4106-8175-73CE88C10EAE}"/>
                </c:ext>
              </c:extLst>
            </c:dLbl>
            <c:dLbl>
              <c:idx val="1"/>
              <c:layout>
                <c:manualLayout>
                  <c:x val="-0.11038492941503049"/>
                  <c:y val="4.3083927150846198E-2"/>
                </c:manualLayout>
              </c:layout>
              <c:tx>
                <c:rich>
                  <a:bodyPr/>
                  <a:lstStyle/>
                  <a:p>
                    <a:fld id="{C7410E05-E788-4E3E-9085-B494F1FAE433}" type="VALUE">
                      <a:rPr lang="en-US" smtClean="0"/>
                      <a:pPr/>
                      <a:t>[VALORE]</a:t>
                    </a:fld>
                    <a:endParaRPr lang="it-I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90-4106-8175-73CE88C10EA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c:formatCode>
                <c:ptCount val="2"/>
                <c:pt idx="0">
                  <c:v>0.64480796536402651</c:v>
                </c:pt>
                <c:pt idx="1">
                  <c:v>0.35519203463597349</c:v>
                </c:pt>
              </c:numCache>
            </c:numRef>
          </c:val>
          <c:extLst>
            <c:ext xmlns:c16="http://schemas.microsoft.com/office/drawing/2014/chart" uri="{C3380CC4-5D6E-409C-BE32-E72D297353CC}">
              <c16:uniqueId val="{00000004-2290-4106-8175-73CE88C10EA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49778106467055772"/>
          <c:w val="0.4589400113318387"/>
          <c:h val="0.361787949052407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8626410034229"/>
          <c:y val="5.7239266698091429E-2"/>
          <c:w val="0.70117852787917523"/>
          <c:h val="0.69100916481256414"/>
        </c:manualLayout>
      </c:layout>
      <c:barChart>
        <c:barDir val="bar"/>
        <c:grouping val="clustered"/>
        <c:varyColors val="0"/>
        <c:ser>
          <c:idx val="0"/>
          <c:order val="0"/>
          <c:tx>
            <c:strRef>
              <c:f>Foglio1!$B$1</c:f>
              <c:strCache>
                <c:ptCount val="1"/>
                <c:pt idx="0">
                  <c:v>Importo realizzato</c:v>
                </c:pt>
              </c:strCache>
            </c:strRef>
          </c:tx>
          <c:spPr>
            <a:solidFill>
              <a:schemeClr val="accent1"/>
            </a:solidFill>
            <a:ln>
              <a:noFill/>
            </a:ln>
            <a:effectLst/>
          </c:spPr>
          <c:invertIfNegative val="0"/>
          <c:dLbls>
            <c:dLbl>
              <c:idx val="0"/>
              <c:layout>
                <c:manualLayout>
                  <c:x val="-9.38540739549965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3-44AA-B58E-89FA2127BB33}"/>
                </c:ext>
              </c:extLst>
            </c:dLbl>
            <c:dLbl>
              <c:idx val="1"/>
              <c:layout>
                <c:manualLayout>
                  <c:x val="-6.2843319074523517E-3"/>
                  <c:y val="-5.3024062486560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96-4AAC-858B-76DB46DA787D}"/>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Take Care 2 - B44H22000110006</c:v>
                </c:pt>
                <c:pt idx="1">
                  <c:v>Take Care 1 - B44H2200010006</c:v>
                </c:pt>
              </c:strCache>
            </c:strRef>
          </c:cat>
          <c:val>
            <c:numRef>
              <c:f>Foglio1!$B$2:$B$3</c:f>
              <c:numCache>
                <c:formatCode>#,##0.00\ "€"</c:formatCode>
                <c:ptCount val="2"/>
                <c:pt idx="0">
                  <c:v>92143.52</c:v>
                </c:pt>
                <c:pt idx="1">
                  <c:v>106164.97</c:v>
                </c:pt>
              </c:numCache>
            </c:numRef>
          </c:val>
          <c:extLst>
            <c:ext xmlns:c16="http://schemas.microsoft.com/office/drawing/2014/chart" uri="{C3380CC4-5D6E-409C-BE32-E72D297353CC}">
              <c16:uniqueId val="{00000001-2243-44AA-B58E-89FA2127BB33}"/>
            </c:ext>
          </c:extLst>
        </c:ser>
        <c:ser>
          <c:idx val="1"/>
          <c:order val="1"/>
          <c:tx>
            <c:strRef>
              <c:f>Foglio1!$C$1</c:f>
              <c:strCache>
                <c:ptCount val="1"/>
                <c:pt idx="0">
                  <c:v>Impegni tot.</c:v>
                </c:pt>
              </c:strCache>
            </c:strRef>
          </c:tx>
          <c:spPr>
            <a:solidFill>
              <a:srgbClr val="002060"/>
            </a:solidFill>
            <a:ln>
              <a:noFill/>
            </a:ln>
            <a:effectLst/>
          </c:spPr>
          <c:invertIfNegative val="0"/>
          <c:dLbls>
            <c:dLbl>
              <c:idx val="0"/>
              <c:tx>
                <c:rich>
                  <a:bodyPr/>
                  <a:lstStyle/>
                  <a:p>
                    <a:r>
                      <a:rPr lang="en-US" sz="1197" b="0" i="0" u="none" strike="noStrike" kern="1200" baseline="0" dirty="0">
                        <a:solidFill>
                          <a:prstClr val="white"/>
                        </a:solidFill>
                      </a:rPr>
                      <a:t>209.352,00</a:t>
                    </a:r>
                    <a:r>
                      <a:rPr lang="en-US" sz="1197" b="0" i="0" u="none" strike="noStrike" baseline="0" dirty="0"/>
                      <a:t> €</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2E-4B42-A27D-022586B31206}"/>
                </c:ext>
              </c:extLst>
            </c:dLbl>
            <c:dLbl>
              <c:idx val="1"/>
              <c:layout>
                <c:manualLayout>
                  <c:x val="-0.28730516336204698"/>
                  <c:y val="-1.3255598109337298E-2"/>
                </c:manualLayout>
              </c:layout>
              <c:tx>
                <c:rich>
                  <a:bodyPr/>
                  <a:lstStyle/>
                  <a:p>
                    <a:r>
                      <a:rPr lang="en-US" sz="1197" b="0" i="0" u="none" strike="noStrike" baseline="0" dirty="0"/>
                      <a:t>209.352,00€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0.27268981795512198"/>
                      <c:h val="0.23286623448576471"/>
                    </c:manualLayout>
                  </c15:layout>
                </c:ext>
                <c:ext xmlns:c16="http://schemas.microsoft.com/office/drawing/2014/chart" uri="{C3380CC4-5D6E-409C-BE32-E72D297353CC}">
                  <c16:uniqueId val="{00000000-1B83-4FE0-9F56-17DBDAA5C084}"/>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Take Care 2 - B44H22000110006</c:v>
                </c:pt>
                <c:pt idx="1">
                  <c:v>Take Care 1 - B44H2200010006</c:v>
                </c:pt>
              </c:strCache>
            </c:strRef>
          </c:cat>
          <c:val>
            <c:numRef>
              <c:f>Foglio1!$C$2:$C$3</c:f>
              <c:numCache>
                <c:formatCode>General</c:formatCode>
                <c:ptCount val="2"/>
                <c:pt idx="0">
                  <c:v>200205.22</c:v>
                </c:pt>
                <c:pt idx="1">
                  <c:v>200205.22</c:v>
                </c:pt>
              </c:numCache>
            </c:numRef>
          </c:val>
          <c:extLst>
            <c:ext xmlns:c16="http://schemas.microsoft.com/office/drawing/2014/chart" uri="{C3380CC4-5D6E-409C-BE32-E72D297353CC}">
              <c16:uniqueId val="{00000003-2243-44AA-B58E-89FA2127BB33}"/>
            </c:ext>
          </c:extLst>
        </c:ser>
        <c:ser>
          <c:idx val="2"/>
          <c:order val="2"/>
          <c:tx>
            <c:strRef>
              <c:f>Foglio1!$D$1</c:f>
              <c:strCache>
                <c:ptCount val="1"/>
                <c:pt idx="0">
                  <c:v>Finanziamento tot.</c:v>
                </c:pt>
              </c:strCache>
            </c:strRef>
          </c:tx>
          <c:spPr>
            <a:solidFill>
              <a:srgbClr val="FF0000"/>
            </a:solidFill>
            <a:ln>
              <a:noFill/>
            </a:ln>
            <a:effectLst/>
          </c:spPr>
          <c:invertIfNegative val="0"/>
          <c:dLbls>
            <c:dLbl>
              <c:idx val="0"/>
              <c:tx>
                <c:rich>
                  <a:bodyPr/>
                  <a:lstStyle/>
                  <a:p>
                    <a:fld id="{B8FEAD1F-A8FB-4D5F-9A28-8172840DE27A}" type="VALUE">
                      <a:rPr lang="en-US" b="0"/>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243-44AA-B58E-89FA2127BB33}"/>
                </c:ext>
              </c:extLst>
            </c:dLbl>
            <c:dLbl>
              <c:idx val="1"/>
              <c:layout>
                <c:manualLayout>
                  <c:x val="-0.3108103212349097"/>
                  <c:y val="-5.3024062486561321E-3"/>
                </c:manualLayout>
              </c:layout>
              <c:tx>
                <c:rich>
                  <a:bodyPr/>
                  <a:lstStyle/>
                  <a:p>
                    <a:fld id="{B6C0AA27-503F-4DF8-B2DB-B2EC1FDBE3AD}" type="VALUE">
                      <a:rPr lang="en-US" b="0"/>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E5-4B22-8303-95B547B06917}"/>
                </c:ext>
              </c:extLst>
            </c:dLbl>
            <c:numFmt formatCode="#,##0.00\ &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Take Care 2 - B44H22000110006</c:v>
                </c:pt>
                <c:pt idx="1">
                  <c:v>Take Care 1 - B44H2200010006</c:v>
                </c:pt>
              </c:strCache>
            </c:strRef>
          </c:cat>
          <c:val>
            <c:numRef>
              <c:f>Foglio1!$D$2:$D$3</c:f>
              <c:numCache>
                <c:formatCode>[$€-2]\ #,##0.00;[Red]\-[$€-2]\ #,##0.00</c:formatCode>
                <c:ptCount val="2"/>
                <c:pt idx="0">
                  <c:v>185061.8</c:v>
                </c:pt>
                <c:pt idx="1">
                  <c:v>191906</c:v>
                </c:pt>
              </c:numCache>
            </c:numRef>
          </c:val>
          <c:extLst>
            <c:ext xmlns:c16="http://schemas.microsoft.com/office/drawing/2014/chart" uri="{C3380CC4-5D6E-409C-BE32-E72D297353CC}">
              <c16:uniqueId val="{00000005-2243-44AA-B58E-89FA2127BB33}"/>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12515246209522166"/>
          <c:y val="0.8614723404361917"/>
          <c:w val="0.85040953236070216"/>
          <c:h val="8.020119082859075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rgbClr val="002060"/>
          </a:solidFill>
        </a:defRPr>
      </a:pPr>
      <a:endParaRPr lang="it-I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cat>
            <c:strRef>
              <c:f>Foglio1!$A$2:$A$9</c:f>
              <c:strCache>
                <c:ptCount val="8"/>
                <c:pt idx="0">
                  <c:v>OL08-Azioni collegamento con Enti e Agenzie del territorio per tirocini formativi</c:v>
                </c:pt>
                <c:pt idx="1">
                  <c:v>OL07-Fornitura strumentazione necessaria</c:v>
                </c:pt>
                <c:pt idx="2">
                  <c:v>OL06-Sperimentazione assistenza e accompagnamento a distanza</c:v>
                </c:pt>
                <c:pt idx="3">
                  <c:v>OL05-Attivazione sostegni domiciliari</c:v>
                </c:pt>
                <c:pt idx="4">
                  <c:v>OL04-Adattamento/dotazione abitazioni</c:v>
                </c:pt>
                <c:pt idx="5">
                  <c:v>OL03-Rivalutazione condizioni abitative</c:v>
                </c:pt>
                <c:pt idx="6">
                  <c:v>OL02-Reperimento alloggi</c:v>
                </c:pt>
                <c:pt idx="7">
                  <c:v>OL01-Progetto individualizzato</c:v>
                </c:pt>
              </c:strCache>
            </c:strRef>
          </c:cat>
          <c:val>
            <c:numRef>
              <c:f>Foglio1!$B$2:$B$9</c:f>
              <c:numCache>
                <c:formatCode>General</c:formatCode>
                <c:ptCount val="8"/>
                <c:pt idx="0">
                  <c:v>12</c:v>
                </c:pt>
                <c:pt idx="1">
                  <c:v>12</c:v>
                </c:pt>
                <c:pt idx="2">
                  <c:v>12</c:v>
                </c:pt>
                <c:pt idx="3">
                  <c:v>12</c:v>
                </c:pt>
                <c:pt idx="4">
                  <c:v>12</c:v>
                </c:pt>
                <c:pt idx="5">
                  <c:v>12</c:v>
                </c:pt>
                <c:pt idx="6">
                  <c:v>12</c:v>
                </c:pt>
                <c:pt idx="7">
                  <c:v>12</c:v>
                </c:pt>
              </c:numCache>
            </c:numRef>
          </c:val>
          <c:extLst>
            <c:ext xmlns:c16="http://schemas.microsoft.com/office/drawing/2014/chart" uri="{C3380CC4-5D6E-409C-BE32-E72D297353CC}">
              <c16:uniqueId val="{00000005-BDC1-41EF-81F9-07A4DA902138}"/>
            </c:ext>
          </c:extLst>
        </c:ser>
        <c:ser>
          <c:idx val="1"/>
          <c:order val="1"/>
          <c:tx>
            <c:strRef>
              <c:f>Foglio1!$C$1</c:f>
              <c:strCache>
                <c:ptCount val="1"/>
                <c:pt idx="0">
                  <c:v>Valore realizzato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Foglio1!$A$2:$A$9</c:f>
              <c:strCache>
                <c:ptCount val="8"/>
                <c:pt idx="0">
                  <c:v>OL08-Azioni collegamento con Enti e Agenzie del territorio per tirocini formativi</c:v>
                </c:pt>
                <c:pt idx="1">
                  <c:v>OL07-Fornitura strumentazione necessaria</c:v>
                </c:pt>
                <c:pt idx="2">
                  <c:v>OL06-Sperimentazione assistenza e accompagnamento a distanza</c:v>
                </c:pt>
                <c:pt idx="3">
                  <c:v>OL05-Attivazione sostegni domiciliari</c:v>
                </c:pt>
                <c:pt idx="4">
                  <c:v>OL04-Adattamento/dotazione abitazioni</c:v>
                </c:pt>
                <c:pt idx="5">
                  <c:v>OL03-Rivalutazione condizioni abitative</c:v>
                </c:pt>
                <c:pt idx="6">
                  <c:v>OL02-Reperimento alloggi</c:v>
                </c:pt>
                <c:pt idx="7">
                  <c:v>OL01-Progetto individualizzato</c:v>
                </c:pt>
              </c:strCache>
            </c:strRef>
          </c:cat>
          <c:val>
            <c:numRef>
              <c:f>Foglio1!$C$2:$C$9</c:f>
              <c:numCache>
                <c:formatCode>General</c:formatCode>
                <c:ptCount val="8"/>
                <c:pt idx="0">
                  <c:v>12</c:v>
                </c:pt>
                <c:pt idx="1">
                  <c:v>12</c:v>
                </c:pt>
                <c:pt idx="2">
                  <c:v>12</c:v>
                </c:pt>
                <c:pt idx="3">
                  <c:v>12</c:v>
                </c:pt>
                <c:pt idx="4">
                  <c:v>12</c:v>
                </c:pt>
                <c:pt idx="5">
                  <c:v>0</c:v>
                </c:pt>
                <c:pt idx="6">
                  <c:v>12</c:v>
                </c:pt>
                <c:pt idx="7">
                  <c:v>12</c:v>
                </c:pt>
              </c:numCache>
            </c:numRef>
          </c:val>
          <c:extLst>
            <c:ext xmlns:c16="http://schemas.microsoft.com/office/drawing/2014/chart" uri="{C3380CC4-5D6E-409C-BE32-E72D297353CC}">
              <c16:uniqueId val="{00000006-BDC1-41EF-81F9-07A4DA902138}"/>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cat>
            <c:strRef>
              <c:f>Foglio1!$A$2:$A$9</c:f>
              <c:strCache>
                <c:ptCount val="8"/>
                <c:pt idx="0">
                  <c:v>OL08-Azioni collegamento con Enti e Agenzie del territorio per tirocini formativi</c:v>
                </c:pt>
                <c:pt idx="1">
                  <c:v>OL07-Fornitura strumentazione necessaruia</c:v>
                </c:pt>
                <c:pt idx="2">
                  <c:v>OL06-Sperimentazione assistenza e accompagnamento a distanza</c:v>
                </c:pt>
                <c:pt idx="3">
                  <c:v>OL05-Attivazione sostegni domiciliari</c:v>
                </c:pt>
                <c:pt idx="4">
                  <c:v>OL04-Adattamento/dotazione abitazioni</c:v>
                </c:pt>
                <c:pt idx="5">
                  <c:v>OL03-Rivalutazione condizioni abitative</c:v>
                </c:pt>
                <c:pt idx="6">
                  <c:v>OL02-Reperimento alloggi</c:v>
                </c:pt>
                <c:pt idx="7">
                  <c:v>OL01-Progetto individualizzato</c:v>
                </c:pt>
              </c:strCache>
            </c:strRef>
          </c:cat>
          <c:val>
            <c:numRef>
              <c:f>Foglio1!$B$2:$B$9</c:f>
              <c:numCache>
                <c:formatCode>General</c:formatCode>
                <c:ptCount val="8"/>
                <c:pt idx="0">
                  <c:v>12</c:v>
                </c:pt>
                <c:pt idx="1">
                  <c:v>12</c:v>
                </c:pt>
                <c:pt idx="2">
                  <c:v>12</c:v>
                </c:pt>
                <c:pt idx="3">
                  <c:v>12</c:v>
                </c:pt>
                <c:pt idx="4">
                  <c:v>12</c:v>
                </c:pt>
                <c:pt idx="5">
                  <c:v>12</c:v>
                </c:pt>
                <c:pt idx="6">
                  <c:v>12</c:v>
                </c:pt>
                <c:pt idx="7">
                  <c:v>12</c:v>
                </c:pt>
              </c:numCache>
            </c:numRef>
          </c:val>
          <c:extLst>
            <c:ext xmlns:c16="http://schemas.microsoft.com/office/drawing/2014/chart" uri="{C3380CC4-5D6E-409C-BE32-E72D297353CC}">
              <c16:uniqueId val="{00000008-0CEC-472C-88F7-6880EC71BCE4}"/>
            </c:ext>
          </c:extLst>
        </c:ser>
        <c:ser>
          <c:idx val="1"/>
          <c:order val="1"/>
          <c:tx>
            <c:strRef>
              <c:f>Foglio1!$C$1</c:f>
              <c:strCache>
                <c:ptCount val="1"/>
                <c:pt idx="0">
                  <c:v>Valore realizzato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Foglio1!$A$2:$A$9</c:f>
              <c:strCache>
                <c:ptCount val="8"/>
                <c:pt idx="0">
                  <c:v>OL08-Azioni collegamento con Enti e Agenzie del territorio per tirocini formativi</c:v>
                </c:pt>
                <c:pt idx="1">
                  <c:v>OL07-Fornitura strumentazione necessaruia</c:v>
                </c:pt>
                <c:pt idx="2">
                  <c:v>OL06-Sperimentazione assistenza e accompagnamento a distanza</c:v>
                </c:pt>
                <c:pt idx="3">
                  <c:v>OL05-Attivazione sostegni domiciliari</c:v>
                </c:pt>
                <c:pt idx="4">
                  <c:v>OL04-Adattamento/dotazione abitazioni</c:v>
                </c:pt>
                <c:pt idx="5">
                  <c:v>OL03-Rivalutazione condizioni abitative</c:v>
                </c:pt>
                <c:pt idx="6">
                  <c:v>OL02-Reperimento alloggi</c:v>
                </c:pt>
                <c:pt idx="7">
                  <c:v>OL01-Progetto individualizzato</c:v>
                </c:pt>
              </c:strCache>
            </c:strRef>
          </c:cat>
          <c:val>
            <c:numRef>
              <c:f>Foglio1!$C$2:$C$9</c:f>
              <c:numCache>
                <c:formatCode>General</c:formatCode>
                <c:ptCount val="8"/>
                <c:pt idx="0">
                  <c:v>12</c:v>
                </c:pt>
                <c:pt idx="1">
                  <c:v>12</c:v>
                </c:pt>
                <c:pt idx="2">
                  <c:v>12</c:v>
                </c:pt>
                <c:pt idx="3">
                  <c:v>12</c:v>
                </c:pt>
                <c:pt idx="4">
                  <c:v>12</c:v>
                </c:pt>
                <c:pt idx="5">
                  <c:v>0</c:v>
                </c:pt>
                <c:pt idx="6">
                  <c:v>12</c:v>
                </c:pt>
                <c:pt idx="7">
                  <c:v>12</c:v>
                </c:pt>
              </c:numCache>
            </c:numRef>
          </c:val>
          <c:extLst>
            <c:ext xmlns:c16="http://schemas.microsoft.com/office/drawing/2014/chart" uri="{C3380CC4-5D6E-409C-BE32-E72D297353CC}">
              <c16:uniqueId val="{00000009-0CEC-472C-88F7-6880EC71BCE4}"/>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1"/>
        <c:axPos val="l"/>
        <c:numFmt formatCode="General" sourceLinked="1"/>
        <c:majorTickMark val="none"/>
        <c:minorTickMark val="none"/>
        <c:tickLblPos val="nextTo"/>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cat>
            <c:strRef>
              <c:f>Foglio1!$A$2:$A$9</c:f>
              <c:strCache>
                <c:ptCount val="8"/>
                <c:pt idx="0">
                  <c:v>OL08-Azioni collegamento con Enti e Agenzie del territorio per tirocini formativi</c:v>
                </c:pt>
                <c:pt idx="1">
                  <c:v>OL07-Fornitura strumentazione necessaruia</c:v>
                </c:pt>
                <c:pt idx="2">
                  <c:v>OL06-Sperimentazione assistenza e accompagnamento a distanza</c:v>
                </c:pt>
                <c:pt idx="3">
                  <c:v>OL05-Attivazione sostegni domiciliari</c:v>
                </c:pt>
                <c:pt idx="4">
                  <c:v>OL04-Adattamento/dotazione abitazioni</c:v>
                </c:pt>
                <c:pt idx="5">
                  <c:v>OL03-Rivalutazione condizioni abitative</c:v>
                </c:pt>
                <c:pt idx="6">
                  <c:v>OL02-Reperimento alloggi</c:v>
                </c:pt>
                <c:pt idx="7">
                  <c:v>OL01-Progetto individualizzato</c:v>
                </c:pt>
              </c:strCache>
            </c:strRef>
          </c:cat>
          <c:val>
            <c:numRef>
              <c:f>Foglio1!$B$2:$B$9</c:f>
              <c:numCache>
                <c:formatCode>General</c:formatCode>
                <c:ptCount val="8"/>
                <c:pt idx="0">
                  <c:v>12</c:v>
                </c:pt>
                <c:pt idx="1">
                  <c:v>12</c:v>
                </c:pt>
                <c:pt idx="2">
                  <c:v>12</c:v>
                </c:pt>
                <c:pt idx="3">
                  <c:v>12</c:v>
                </c:pt>
                <c:pt idx="4">
                  <c:v>12</c:v>
                </c:pt>
                <c:pt idx="5">
                  <c:v>12</c:v>
                </c:pt>
                <c:pt idx="6">
                  <c:v>12</c:v>
                </c:pt>
                <c:pt idx="7">
                  <c:v>12</c:v>
                </c:pt>
              </c:numCache>
            </c:numRef>
          </c:val>
          <c:extLst>
            <c:ext xmlns:c16="http://schemas.microsoft.com/office/drawing/2014/chart" uri="{C3380CC4-5D6E-409C-BE32-E72D297353CC}">
              <c16:uniqueId val="{00000008-D5FC-4788-A947-F7739E7588D6}"/>
            </c:ext>
          </c:extLst>
        </c:ser>
        <c:ser>
          <c:idx val="1"/>
          <c:order val="1"/>
          <c:tx>
            <c:strRef>
              <c:f>Foglio1!$C$1</c:f>
              <c:strCache>
                <c:ptCount val="1"/>
                <c:pt idx="0">
                  <c:v>Valore realizzato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Foglio1!$A$2:$A$9</c:f>
              <c:strCache>
                <c:ptCount val="8"/>
                <c:pt idx="0">
                  <c:v>OL08-Azioni collegamento con Enti e Agenzie del territorio per tirocini formativi</c:v>
                </c:pt>
                <c:pt idx="1">
                  <c:v>OL07-Fornitura strumentazione necessaruia</c:v>
                </c:pt>
                <c:pt idx="2">
                  <c:v>OL06-Sperimentazione assistenza e accompagnamento a distanza</c:v>
                </c:pt>
                <c:pt idx="3">
                  <c:v>OL05-Attivazione sostegni domiciliari</c:v>
                </c:pt>
                <c:pt idx="4">
                  <c:v>OL04-Adattamento/dotazione abitazioni</c:v>
                </c:pt>
                <c:pt idx="5">
                  <c:v>OL03-Rivalutazione condizioni abitative</c:v>
                </c:pt>
                <c:pt idx="6">
                  <c:v>OL02-Reperimento alloggi</c:v>
                </c:pt>
                <c:pt idx="7">
                  <c:v>OL01-Progetto individualizzato</c:v>
                </c:pt>
              </c:strCache>
            </c:strRef>
          </c:cat>
          <c:val>
            <c:numRef>
              <c:f>Foglio1!$C$2:$C$9</c:f>
              <c:numCache>
                <c:formatCode>General</c:formatCode>
                <c:ptCount val="8"/>
                <c:pt idx="0">
                  <c:v>12</c:v>
                </c:pt>
                <c:pt idx="1">
                  <c:v>12</c:v>
                </c:pt>
                <c:pt idx="2">
                  <c:v>12</c:v>
                </c:pt>
                <c:pt idx="3">
                  <c:v>12</c:v>
                </c:pt>
                <c:pt idx="4">
                  <c:v>12</c:v>
                </c:pt>
                <c:pt idx="5">
                  <c:v>0</c:v>
                </c:pt>
                <c:pt idx="6">
                  <c:v>12</c:v>
                </c:pt>
                <c:pt idx="7">
                  <c:v>12</c:v>
                </c:pt>
              </c:numCache>
            </c:numRef>
          </c:val>
          <c:extLst>
            <c:ext xmlns:c16="http://schemas.microsoft.com/office/drawing/2014/chart" uri="{C3380CC4-5D6E-409C-BE32-E72D297353CC}">
              <c16:uniqueId val="{00000009-D5FC-4788-A947-F7739E7588D6}"/>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1"/>
        <c:axPos val="l"/>
        <c:numFmt formatCode="General" sourceLinked="1"/>
        <c:majorTickMark val="none"/>
        <c:minorTickMark val="none"/>
        <c:tickLblPos val="nextTo"/>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baseline="0">
                <a:latin typeface="Lato Medium" panose="020F0502020204030203" pitchFamily="34" charset="0"/>
                <a:ea typeface="Lato Medium" panose="020F0502020204030203" pitchFamily="34" charset="0"/>
                <a:cs typeface="Lato Medium" panose="020F0502020204030203" pitchFamily="34" charset="0"/>
              </a:rPr>
              <a:t>Disabilità 1 </a:t>
            </a:r>
            <a:r>
              <a:rPr lang="it-IT" sz="1200" b="0">
                <a:latin typeface="Lato Medium" panose="020F0502020204030203" pitchFamily="34" charset="0"/>
                <a:ea typeface="Lato Medium" panose="020F0502020204030203" pitchFamily="34" charset="0"/>
                <a:cs typeface="Lato Medium" panose="020F0502020204030203" pitchFamily="34" charset="0"/>
              </a:rPr>
              <a:t>- B44H120000006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90-4FA0-A194-E2275CB01896}"/>
              </c:ext>
            </c:extLst>
          </c:dPt>
          <c:dPt>
            <c:idx val="1"/>
            <c:bubble3D val="0"/>
            <c:spPr>
              <a:solidFill>
                <a:srgbClr val="002060">
                  <a:alpha val="74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90-4FA0-A194-E2275CB01896}"/>
              </c:ext>
            </c:extLst>
          </c:dPt>
          <c:dLbls>
            <c:dLbl>
              <c:idx val="0"/>
              <c:layout>
                <c:manualLayout>
                  <c:x val="0.1172839875034699"/>
                  <c:y val="-6.4625890726269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90-4FA0-A194-E2275CB01896}"/>
                </c:ext>
              </c:extLst>
            </c:dLbl>
            <c:dLbl>
              <c:idx val="1"/>
              <c:layout>
                <c:manualLayout>
                  <c:x val="-0.11038505585885577"/>
                  <c:y val="0.10438890172294288"/>
                </c:manualLayout>
              </c:layout>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extLst>
                <c:ext xmlns:c15="http://schemas.microsoft.com/office/drawing/2012/chart" uri="{CE6537A1-D6FC-4f65-9D91-7224C49458BB}">
                  <c15:layout>
                    <c:manualLayout>
                      <c:w val="0.22185949574266353"/>
                      <c:h val="0.18597234050622874"/>
                    </c:manualLayout>
                  </c15:layout>
                </c:ext>
                <c:ext xmlns:c16="http://schemas.microsoft.com/office/drawing/2014/chart" uri="{C3380CC4-5D6E-409C-BE32-E72D297353CC}">
                  <c16:uniqueId val="{00000003-D390-4FA0-A194-E2275CB01896}"/>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0.27760721678321681</c:v>
                </c:pt>
                <c:pt idx="1">
                  <c:v>0.72239278321678313</c:v>
                </c:pt>
              </c:numCache>
            </c:numRef>
          </c:val>
          <c:extLst>
            <c:ext xmlns:c16="http://schemas.microsoft.com/office/drawing/2014/chart" uri="{C3380CC4-5D6E-409C-BE32-E72D297353CC}">
              <c16:uniqueId val="{00000004-D390-4FA0-A194-E2275CB018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71320070042478945"/>
          <c:w val="0.4589400113318387"/>
          <c:h val="0.282800749275856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36724819406217"/>
          <c:y val="4.0758221382297634E-3"/>
          <c:w val="0.61735769256401563"/>
          <c:h val="0.70955204777644765"/>
        </c:manualLayout>
      </c:layout>
      <c:barChart>
        <c:barDir val="bar"/>
        <c:grouping val="clustered"/>
        <c:varyColors val="0"/>
        <c:ser>
          <c:idx val="0"/>
          <c:order val="0"/>
          <c:tx>
            <c:strRef>
              <c:f>Foglio1!$B$1</c:f>
              <c:strCache>
                <c:ptCount val="1"/>
                <c:pt idx="0">
                  <c:v>Importo realizzato</c:v>
                </c:pt>
              </c:strCache>
            </c:strRef>
          </c:tx>
          <c:spPr>
            <a:solidFill>
              <a:srgbClr val="92D050"/>
            </a:solidFill>
            <a:ln>
              <a:noFill/>
            </a:ln>
            <a:effectLst/>
          </c:spPr>
          <c:invertIfNegative val="0"/>
          <c:dLbls>
            <c:dLbl>
              <c:idx val="0"/>
              <c:layout>
                <c:manualLayout>
                  <c:x val="-1.3131856188366252E-2"/>
                  <c:y val="5.14820339862488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E0-4C2A-A943-D9DBEFDCC13B}"/>
                </c:ext>
              </c:extLst>
            </c:dLbl>
            <c:dLbl>
              <c:idx val="1"/>
              <c:layout>
                <c:manualLayout>
                  <c:x val="-8.4864371643559294E-3"/>
                  <c:y val="5.1482033986249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D4-4649-BC07-6994B75A45E5}"/>
                </c:ext>
              </c:extLst>
            </c:dLbl>
            <c:dLbl>
              <c:idx val="2"/>
              <c:layout>
                <c:manualLayout>
                  <c:x val="-5.36905046819613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4-4649-BC07-6994B75A45E5}"/>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Disabilità 3 - B44H22000760006</c:v>
                </c:pt>
                <c:pt idx="1">
                  <c:v>Disabilità 2 - B44H22000750006</c:v>
                </c:pt>
                <c:pt idx="2">
                  <c:v>Disabilità 1 - B44H22000120006</c:v>
                </c:pt>
              </c:strCache>
            </c:strRef>
          </c:cat>
          <c:val>
            <c:numRef>
              <c:f>Foglio1!$B$2:$B$4</c:f>
              <c:numCache>
                <c:formatCode>_("€"* #,##0.00_);_("€"* \(#,##0.00\);_("€"* "-"??_);_(@_)</c:formatCode>
                <c:ptCount val="3"/>
                <c:pt idx="0">
                  <c:v>208501.54</c:v>
                </c:pt>
                <c:pt idx="1">
                  <c:v>262766.57</c:v>
                </c:pt>
                <c:pt idx="2">
                  <c:v>208473.79</c:v>
                </c:pt>
              </c:numCache>
            </c:numRef>
          </c:val>
          <c:extLst>
            <c:ext xmlns:c16="http://schemas.microsoft.com/office/drawing/2014/chart" uri="{C3380CC4-5D6E-409C-BE32-E72D297353CC}">
              <c16:uniqueId val="{00000001-3CE0-4C2A-A943-D9DBEFDCC13B}"/>
            </c:ext>
          </c:extLst>
        </c:ser>
        <c:ser>
          <c:idx val="1"/>
          <c:order val="1"/>
          <c:tx>
            <c:strRef>
              <c:f>Foglio1!$C$1</c:f>
              <c:strCache>
                <c:ptCount val="1"/>
                <c:pt idx="0">
                  <c:v>Impegni tot.</c:v>
                </c:pt>
              </c:strCache>
            </c:strRef>
          </c:tx>
          <c:spPr>
            <a:solidFill>
              <a:srgbClr val="3C5483"/>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Disabilità 3 - B44H22000760006</c:v>
                </c:pt>
                <c:pt idx="1">
                  <c:v>Disabilità 2 - B44H22000750006</c:v>
                </c:pt>
                <c:pt idx="2">
                  <c:v>Disabilità 1 - B44H22000120006</c:v>
                </c:pt>
              </c:strCache>
            </c:strRef>
          </c:cat>
          <c:val>
            <c:numRef>
              <c:f>Foglio1!$C$2:$C$4</c:f>
              <c:numCache>
                <c:formatCode>General</c:formatCode>
                <c:ptCount val="3"/>
                <c:pt idx="0">
                  <c:v>669548.78</c:v>
                </c:pt>
                <c:pt idx="1">
                  <c:v>669548.74000000011</c:v>
                </c:pt>
                <c:pt idx="2">
                  <c:v>669548.74000000011</c:v>
                </c:pt>
              </c:numCache>
            </c:numRef>
          </c:val>
          <c:extLst>
            <c:ext xmlns:c16="http://schemas.microsoft.com/office/drawing/2014/chart" uri="{C3380CC4-5D6E-409C-BE32-E72D297353CC}">
              <c16:uniqueId val="{00000003-3CE0-4C2A-A943-D9DBEFDCC13B}"/>
            </c:ext>
          </c:extLst>
        </c:ser>
        <c:ser>
          <c:idx val="2"/>
          <c:order val="2"/>
          <c:tx>
            <c:strRef>
              <c:f>Foglio1!$D$1</c:f>
              <c:strCache>
                <c:ptCount val="1"/>
                <c:pt idx="0">
                  <c:v>Finanziamento tot.</c:v>
                </c:pt>
              </c:strCache>
            </c:strRef>
          </c:tx>
          <c:spPr>
            <a:solidFill>
              <a:srgbClr val="FF0000"/>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Disabilità 3 - B44H22000760006</c:v>
                </c:pt>
                <c:pt idx="1">
                  <c:v>Disabilità 2 - B44H22000750006</c:v>
                </c:pt>
                <c:pt idx="2">
                  <c:v>Disabilità 1 - B44H22000120006</c:v>
                </c:pt>
              </c:strCache>
            </c:strRef>
          </c:cat>
          <c:val>
            <c:numRef>
              <c:f>Foglio1!$D$2:$D$4</c:f>
              <c:numCache>
                <c:formatCode>General</c:formatCode>
                <c:ptCount val="3"/>
                <c:pt idx="0">
                  <c:v>715000</c:v>
                </c:pt>
                <c:pt idx="1">
                  <c:v>715000</c:v>
                </c:pt>
                <c:pt idx="2">
                  <c:v>715000</c:v>
                </c:pt>
              </c:numCache>
            </c:numRef>
          </c:val>
          <c:extLst>
            <c:ext xmlns:c16="http://schemas.microsoft.com/office/drawing/2014/chart" uri="{C3380CC4-5D6E-409C-BE32-E72D297353CC}">
              <c16:uniqueId val="{00000005-3CE0-4C2A-A943-D9DBEFDCC13B}"/>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2060"/>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25437670733943341"/>
          <c:y val="0.89963608159168373"/>
          <c:w val="0.605046281145734"/>
          <c:h val="8.468857220956865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rgbClr val="002060"/>
          </a:solidFill>
        </a:defRPr>
      </a:pPr>
      <a:endParaRPr lang="it-I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baseline="0">
                <a:latin typeface="Lato Medium" panose="020F0502020204030203" pitchFamily="34" charset="0"/>
                <a:ea typeface="Lato Medium" panose="020F0502020204030203" pitchFamily="34" charset="0"/>
                <a:cs typeface="Lato Medium" panose="020F0502020204030203" pitchFamily="34" charset="0"/>
              </a:rPr>
              <a:t>Disabilità 2 </a:t>
            </a:r>
            <a:r>
              <a:rPr lang="it-IT" sz="1200" b="0">
                <a:latin typeface="Lato Medium" panose="020F0502020204030203" pitchFamily="34" charset="0"/>
                <a:ea typeface="Lato Medium" panose="020F0502020204030203" pitchFamily="34" charset="0"/>
                <a:cs typeface="Lato Medium" panose="020F0502020204030203" pitchFamily="34" charset="0"/>
              </a:rPr>
              <a:t>- B44H22000750006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90-4FA0-A194-E2275CB01896}"/>
              </c:ext>
            </c:extLst>
          </c:dPt>
          <c:dPt>
            <c:idx val="1"/>
            <c:bubble3D val="0"/>
            <c:spPr>
              <a:solidFill>
                <a:srgbClr val="002060">
                  <a:alpha val="74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90-4FA0-A194-E2275CB01896}"/>
              </c:ext>
            </c:extLst>
          </c:dPt>
          <c:dLbls>
            <c:dLbl>
              <c:idx val="0"/>
              <c:layout>
                <c:manualLayout>
                  <c:x val="0.17812295619740642"/>
                  <c:y val="-9.527820930350539E-2"/>
                </c:manualLayout>
              </c:layout>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0.27981579958589808"/>
                      <c:h val="0.24933471711254471"/>
                    </c:manualLayout>
                  </c15:layout>
                </c:ext>
                <c:ext xmlns:c16="http://schemas.microsoft.com/office/drawing/2014/chart" uri="{C3380CC4-5D6E-409C-BE32-E72D297353CC}">
                  <c16:uniqueId val="{00000001-D390-4FA0-A194-E2275CB01896}"/>
                </c:ext>
              </c:extLst>
            </c:dLbl>
            <c:dLbl>
              <c:idx val="1"/>
              <c:layout>
                <c:manualLayout>
                  <c:x val="-0.10821226846204358"/>
                  <c:y val="4.3084264568471212E-2"/>
                </c:manualLayout>
              </c:layout>
              <c:showLegendKey val="0"/>
              <c:showVal val="0"/>
              <c:showCatName val="0"/>
              <c:showSerName val="0"/>
              <c:showPercent val="1"/>
              <c:showBubbleSize val="0"/>
              <c:extLst>
                <c:ext xmlns:c15="http://schemas.microsoft.com/office/drawing/2012/chart" uri="{CE6537A1-D6FC-4f65-9D91-7224C49458BB}">
                  <c15:layout>
                    <c:manualLayout>
                      <c:w val="0.24070503399693888"/>
                      <c:h val="0.3106393542670165"/>
                    </c:manualLayout>
                  </c15:layout>
                </c:ext>
                <c:ext xmlns:c16="http://schemas.microsoft.com/office/drawing/2014/chart" uri="{C3380CC4-5D6E-409C-BE32-E72D297353CC}">
                  <c16:uniqueId val="{00000003-D390-4FA0-A194-E2275CB01896}"/>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0.27761290909090913</c:v>
                </c:pt>
                <c:pt idx="1">
                  <c:v>0.71350000000000002</c:v>
                </c:pt>
              </c:numCache>
            </c:numRef>
          </c:val>
          <c:extLst>
            <c:ext xmlns:c16="http://schemas.microsoft.com/office/drawing/2014/chart" uri="{C3380CC4-5D6E-409C-BE32-E72D297353CC}">
              <c16:uniqueId val="{00000004-D390-4FA0-A194-E2275CB018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71320070042478945"/>
          <c:w val="0.4589400113318387"/>
          <c:h val="0.282800749275856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baseline="0">
                <a:latin typeface="Lato Medium" panose="020F0502020204030203" pitchFamily="34" charset="0"/>
                <a:ea typeface="Lato Medium" panose="020F0502020204030203" pitchFamily="34" charset="0"/>
                <a:cs typeface="Lato Medium" panose="020F0502020204030203" pitchFamily="34" charset="0"/>
              </a:rPr>
              <a:t>Disabilità 3 </a:t>
            </a:r>
            <a:r>
              <a:rPr lang="it-IT" sz="1200" b="0">
                <a:latin typeface="Lato Medium" panose="020F0502020204030203" pitchFamily="34" charset="0"/>
                <a:ea typeface="Lato Medium" panose="020F0502020204030203" pitchFamily="34" charset="0"/>
                <a:cs typeface="Lato Medium" panose="020F0502020204030203" pitchFamily="34" charset="0"/>
              </a:rPr>
              <a:t>- B44H22000760006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manualLayout>
          <c:layoutTarget val="inner"/>
          <c:xMode val="edge"/>
          <c:yMode val="edge"/>
          <c:x val="0.2128299735600275"/>
          <c:y val="0.32551610930509511"/>
          <c:w val="0.27957832914566416"/>
          <c:h val="0.52596414432392413"/>
        </c:manualLayout>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90-4FA0-A194-E2275CB01896}"/>
              </c:ext>
            </c:extLst>
          </c:dPt>
          <c:dPt>
            <c:idx val="1"/>
            <c:bubble3D val="0"/>
            <c:spPr>
              <a:solidFill>
                <a:srgbClr val="002060">
                  <a:alpha val="74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90-4FA0-A194-E2275CB01896}"/>
              </c:ext>
            </c:extLst>
          </c:dPt>
          <c:dLbls>
            <c:dLbl>
              <c:idx val="0"/>
              <c:layout>
                <c:manualLayout>
                  <c:x val="0.19767840137910786"/>
                  <c:y val="-0.10959026682545303"/>
                </c:manualLayout>
              </c:layout>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0.23201375275494796"/>
                      <c:h val="0.21640155782291026"/>
                    </c:manualLayout>
                  </c15:layout>
                </c:ext>
                <c:ext xmlns:c16="http://schemas.microsoft.com/office/drawing/2014/chart" uri="{C3380CC4-5D6E-409C-BE32-E72D297353CC}">
                  <c16:uniqueId val="{00000001-D390-4FA0-A194-E2275CB01896}"/>
                </c:ext>
              </c:extLst>
            </c:dLbl>
            <c:dLbl>
              <c:idx val="1"/>
              <c:layout>
                <c:manualLayout>
                  <c:x val="-0.14080457311950956"/>
                  <c:y val="4.3084103125301601E-2"/>
                </c:manualLayout>
              </c:layout>
              <c:showLegendKey val="0"/>
              <c:showVal val="0"/>
              <c:showCatName val="0"/>
              <c:showSerName val="0"/>
              <c:showPercent val="1"/>
              <c:showBubbleSize val="0"/>
              <c:extLst>
                <c:ext xmlns:c15="http://schemas.microsoft.com/office/drawing/2012/chart" uri="{CE6537A1-D6FC-4f65-9D91-7224C49458BB}">
                  <c15:layout>
                    <c:manualLayout>
                      <c:w val="0.21028554964997062"/>
                      <c:h val="0.28997972255302712"/>
                    </c:manualLayout>
                  </c15:layout>
                </c:ext>
                <c:ext xmlns:c16="http://schemas.microsoft.com/office/drawing/2014/chart" uri="{C3380CC4-5D6E-409C-BE32-E72D297353CC}">
                  <c16:uniqueId val="{00000003-D390-4FA0-A194-E2275CB01896}"/>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0.27763243356643358</c:v>
                </c:pt>
                <c:pt idx="1">
                  <c:v>0.72236756643356648</c:v>
                </c:pt>
              </c:numCache>
            </c:numRef>
          </c:val>
          <c:extLst>
            <c:ext xmlns:c16="http://schemas.microsoft.com/office/drawing/2014/chart" uri="{C3380CC4-5D6E-409C-BE32-E72D297353CC}">
              <c16:uniqueId val="{00000004-D390-4FA0-A194-E2275CB018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71320070042478945"/>
          <c:w val="0.4589400113318387"/>
          <c:h val="0.282800749275856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100" b="1"/>
              <a:t>Aldini</a:t>
            </a:r>
            <a:r>
              <a:rPr lang="it-IT" sz="1100" b="1" baseline="0"/>
              <a:t> A</a:t>
            </a:r>
            <a:r>
              <a:rPr lang="it-IT" sz="1100" b="1"/>
              <a:t> - B44H22000150006</a:t>
            </a:r>
          </a:p>
        </c:rich>
      </c:tx>
      <c:layout>
        <c:manualLayout>
          <c:xMode val="edge"/>
          <c:yMode val="edge"/>
          <c:x val="0.28616034444649696"/>
          <c:y val="0.10074776680277536"/>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DF0-44D4-BD3A-E76E30A54442}"/>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DF0-44D4-BD3A-E76E30A54442}"/>
              </c:ext>
            </c:extLst>
          </c:dPt>
          <c:dLbls>
            <c:dLbl>
              <c:idx val="0"/>
              <c:layout>
                <c:manualLayout>
                  <c:x val="0.12691847355212191"/>
                  <c:y val="-0.10052916335197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F0-44D4-BD3A-E76E30A54442}"/>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F0-44D4-BD3A-E76E30A54442}"/>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Realizzato</c:v>
                </c:pt>
                <c:pt idx="1">
                  <c:v>Da realizzare</c:v>
                </c:pt>
              </c:strCache>
            </c:strRef>
          </c:cat>
          <c:val>
            <c:numRef>
              <c:f>Foglio1!$B$2:$B$3</c:f>
              <c:numCache>
                <c:formatCode>0.00%</c:formatCode>
                <c:ptCount val="2"/>
                <c:pt idx="0">
                  <c:v>0.96660000000000001</c:v>
                </c:pt>
                <c:pt idx="1">
                  <c:v>3.3399999999999985E-2</c:v>
                </c:pt>
              </c:numCache>
            </c:numRef>
          </c:val>
          <c:extLst>
            <c:ext xmlns:c16="http://schemas.microsoft.com/office/drawing/2014/chart" uri="{C3380CC4-5D6E-409C-BE32-E72D297353CC}">
              <c16:uniqueId val="{00000004-6DF0-44D4-BD3A-E76E30A5444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186166318563797"/>
          <c:w val="0.35882268145933682"/>
          <c:h val="0.48669495248016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100" b="1"/>
              <a:t>Aldini B</a:t>
            </a:r>
            <a:r>
              <a:rPr lang="it-IT" sz="1100" b="1" baseline="0"/>
              <a:t> </a:t>
            </a:r>
            <a:r>
              <a:rPr lang="it-IT" sz="1100" b="1"/>
              <a:t>- B44H22000160006</a:t>
            </a:r>
          </a:p>
        </c:rich>
      </c:tx>
      <c:layout>
        <c:manualLayout>
          <c:xMode val="edge"/>
          <c:yMode val="edge"/>
          <c:x val="0.28927595762469038"/>
          <c:y val="0.13005380250161996"/>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DFD-482F-B4CD-636D39ECC058}"/>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DFD-482F-B4CD-636D39ECC058}"/>
              </c:ext>
            </c:extLst>
          </c:dPt>
          <c:dLbls>
            <c:dLbl>
              <c:idx val="0"/>
              <c:layout>
                <c:manualLayout>
                  <c:x val="0.12691847355212191"/>
                  <c:y val="-0.10052916335197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FD-482F-B4CD-636D39ECC058}"/>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FD-482F-B4CD-636D39ECC058}"/>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Realizzato</c:v>
                </c:pt>
                <c:pt idx="1">
                  <c:v>Da realizzare</c:v>
                </c:pt>
              </c:strCache>
            </c:strRef>
          </c:cat>
          <c:val>
            <c:numRef>
              <c:f>Foglio1!$B$2:$B$3</c:f>
              <c:numCache>
                <c:formatCode>0.00%</c:formatCode>
                <c:ptCount val="2"/>
                <c:pt idx="0">
                  <c:v>0.6166666666666667</c:v>
                </c:pt>
                <c:pt idx="1">
                  <c:v>0.3833333333333333</c:v>
                </c:pt>
              </c:numCache>
            </c:numRef>
          </c:val>
          <c:extLst>
            <c:ext xmlns:c16="http://schemas.microsoft.com/office/drawing/2014/chart" uri="{C3380CC4-5D6E-409C-BE32-E72D297353CC}">
              <c16:uniqueId val="{00000004-3DFD-482F-B4CD-636D39ECC0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186166318563797"/>
          <c:w val="0.35882268145933682"/>
          <c:h val="0.48669495248016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400" b="0"/>
              <a:t>PIPPI 3 - B44H22000070006</a:t>
            </a:r>
          </a:p>
        </c:rich>
      </c:tx>
      <c:layout>
        <c:manualLayout>
          <c:xMode val="edge"/>
          <c:yMode val="edge"/>
          <c:x val="0.19751763705544437"/>
          <c:y val="3.138220060886411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Progressi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11A-4DB2-8197-B2406EA17C21}"/>
              </c:ext>
            </c:extLst>
          </c:dPt>
          <c:dPt>
            <c:idx val="1"/>
            <c:bubble3D val="0"/>
            <c:spPr>
              <a:solidFill>
                <a:srgbClr val="002060">
                  <a:alpha val="82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11A-4DB2-8197-B2406EA17C21}"/>
              </c:ext>
            </c:extLst>
          </c:dPt>
          <c:dLbls>
            <c:dLbl>
              <c:idx val="0"/>
              <c:layout>
                <c:manualLayout>
                  <c:x val="0.12763257463612895"/>
                  <c:y val="-0.12925178145253902"/>
                </c:manualLayout>
              </c:layout>
              <c:tx>
                <c:rich>
                  <a:bodyPr/>
                  <a:lstStyle/>
                  <a:p>
                    <a:fld id="{12215570-CC7A-4248-ABF1-5BDEB1141C2A}"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11A-4DB2-8197-B2406EA17C21}"/>
                </c:ext>
              </c:extLst>
            </c:dLbl>
            <c:dLbl>
              <c:idx val="1"/>
              <c:layout>
                <c:manualLayout>
                  <c:x val="-0.13453163272456842"/>
                  <c:y val="5.026458167598738E-2"/>
                </c:manualLayout>
              </c:layout>
              <c:tx>
                <c:rich>
                  <a:bodyPr/>
                  <a:lstStyle/>
                  <a:p>
                    <a:fld id="{50FAAFD8-EBAE-49E4-AD1F-069DDC7D8485}" type="VALUE">
                      <a:rPr lang="en-US" smtClean="0">
                        <a:solidFill>
                          <a:schemeClr val="tx1"/>
                        </a:solidFill>
                      </a:rPr>
                      <a:pPr/>
                      <a:t>[VALORE]</a:t>
                    </a:fld>
                    <a:endParaRPr lang="it-IT"/>
                  </a:p>
                </c:rich>
              </c:tx>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11A-4DB2-8197-B2406EA17C2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Foglio1!$A$2:$A$3</c:f>
              <c:strCache>
                <c:ptCount val="2"/>
                <c:pt idx="0">
                  <c:v>Costi realizzati</c:v>
                </c:pt>
                <c:pt idx="1">
                  <c:v>Costi da realizzare</c:v>
                </c:pt>
              </c:strCache>
            </c:strRef>
          </c:cat>
          <c:val>
            <c:numRef>
              <c:f>Foglio1!$B$2:$B$3</c:f>
              <c:numCache>
                <c:formatCode>0.00%</c:formatCode>
                <c:ptCount val="2"/>
                <c:pt idx="0">
                  <c:v>0.77664711582759027</c:v>
                </c:pt>
                <c:pt idx="1">
                  <c:v>0.22335288417240973</c:v>
                </c:pt>
              </c:numCache>
            </c:numRef>
          </c:val>
          <c:extLst>
            <c:ext xmlns:c16="http://schemas.microsoft.com/office/drawing/2014/chart" uri="{C3380CC4-5D6E-409C-BE32-E72D297353CC}">
              <c16:uniqueId val="{00000004-511A-4DB2-8197-B2406EA17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54086499182140413"/>
          <c:w val="0.4589400113318387"/>
          <c:h val="0.318704021901561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100" b="1"/>
              <a:t>Mosso</a:t>
            </a:r>
            <a:r>
              <a:rPr lang="it-IT" sz="1100" b="1" baseline="0"/>
              <a:t> C</a:t>
            </a:r>
            <a:r>
              <a:rPr lang="it-IT" sz="1100" b="1"/>
              <a:t> - B44H22000170006</a:t>
            </a:r>
          </a:p>
        </c:rich>
      </c:tx>
      <c:layout>
        <c:manualLayout>
          <c:xMode val="edge"/>
          <c:yMode val="edge"/>
          <c:x val="0.2830448716690675"/>
          <c:y val="0.10333488550838876"/>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FF2-42A6-A229-3DD0867D4981}"/>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FF2-42A6-A229-3DD0867D4981}"/>
              </c:ext>
            </c:extLst>
          </c:dPt>
          <c:dLbls>
            <c:dLbl>
              <c:idx val="0"/>
              <c:layout>
                <c:manualLayout>
                  <c:x val="0.19056776253867821"/>
                  <c:y val="-3.11220818493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F2-42A6-A229-3DD0867D4981}"/>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F2-42A6-A229-3DD0867D4981}"/>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Realizzato</c:v>
                </c:pt>
                <c:pt idx="1">
                  <c:v>Da realizzare</c:v>
                </c:pt>
              </c:strCache>
            </c:strRef>
          </c:cat>
          <c:val>
            <c:numRef>
              <c:f>Foglio1!$B$2:$B$3</c:f>
              <c:numCache>
                <c:formatCode>0.00%</c:formatCode>
                <c:ptCount val="2"/>
                <c:pt idx="0">
                  <c:v>1.288888888888889</c:v>
                </c:pt>
                <c:pt idx="1">
                  <c:v>0</c:v>
                </c:pt>
              </c:numCache>
            </c:numRef>
          </c:val>
          <c:extLst>
            <c:ext xmlns:c16="http://schemas.microsoft.com/office/drawing/2014/chart" uri="{C3380CC4-5D6E-409C-BE32-E72D297353CC}">
              <c16:uniqueId val="{00000004-3FF2-42A6-A229-3DD0867D498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186166318563797"/>
          <c:w val="0.35882268145933682"/>
          <c:h val="0.48669495248016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100" b="1" i="0" u="none" strike="noStrike" kern="1200" baseline="0">
                <a:solidFill>
                  <a:prstClr val="black">
                    <a:lumMod val="75000"/>
                    <a:lumOff val="25000"/>
                  </a:prstClr>
                </a:solidFill>
              </a:rPr>
              <a:t>Aldini A - B44H22000150006</a:t>
            </a:r>
          </a:p>
        </c:rich>
      </c:tx>
      <c:layout>
        <c:manualLayout>
          <c:xMode val="edge"/>
          <c:yMode val="edge"/>
          <c:x val="0.29384353485242382"/>
          <c:y val="0.19239851019820828"/>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D9C-4B35-AA2E-AB0C2CF428BB}"/>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D9C-4B35-AA2E-AB0C2CF428BB}"/>
              </c:ext>
            </c:extLst>
          </c:dPt>
          <c:dLbls>
            <c:dLbl>
              <c:idx val="0"/>
              <c:layout>
                <c:manualLayout>
                  <c:x val="0.12691847355212191"/>
                  <c:y val="-0.10052916335197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9C-4B35-AA2E-AB0C2CF428BB}"/>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9C-4B35-AA2E-AB0C2CF428BB}"/>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Realizzato</c:v>
                </c:pt>
                <c:pt idx="1">
                  <c:v>Da realizzare</c:v>
                </c:pt>
              </c:strCache>
            </c:strRef>
          </c:cat>
          <c:val>
            <c:numRef>
              <c:f>Foglio1!$B$2:$B$3</c:f>
              <c:numCache>
                <c:formatCode>0.00%</c:formatCode>
                <c:ptCount val="2"/>
                <c:pt idx="0">
                  <c:v>1</c:v>
                </c:pt>
                <c:pt idx="1">
                  <c:v>0</c:v>
                </c:pt>
              </c:numCache>
            </c:numRef>
          </c:val>
          <c:extLst>
            <c:ext xmlns:c16="http://schemas.microsoft.com/office/drawing/2014/chart" uri="{C3380CC4-5D6E-409C-BE32-E72D297353CC}">
              <c16:uniqueId val="{00000004-6D9C-4B35-AA2E-AB0C2CF428B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186166318563797"/>
          <c:w val="0.35882268145933682"/>
          <c:h val="0.48669495248016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100" b="1" i="0" u="none" strike="noStrike" kern="1200" baseline="0">
                <a:solidFill>
                  <a:prstClr val="black">
                    <a:lumMod val="75000"/>
                    <a:lumOff val="25000"/>
                  </a:prstClr>
                </a:solidFill>
              </a:rPr>
              <a:t>Aldini B - B44H22000160006</a:t>
            </a:r>
          </a:p>
        </c:rich>
      </c:tx>
      <c:layout>
        <c:manualLayout>
          <c:xMode val="edge"/>
          <c:yMode val="edge"/>
          <c:x val="0.29384353485242382"/>
          <c:y val="0.13896289464516226"/>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95F-402B-A705-DCEBEA3EEE9D}"/>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95F-402B-A705-DCEBEA3EEE9D}"/>
              </c:ext>
            </c:extLst>
          </c:dPt>
          <c:dLbls>
            <c:dLbl>
              <c:idx val="0"/>
              <c:layout>
                <c:manualLayout>
                  <c:x val="0.12691847355212191"/>
                  <c:y val="-0.10052916335197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F-402B-A705-DCEBEA3EEE9D}"/>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5F-402B-A705-DCEBEA3EEE9D}"/>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Realizzato</c:v>
                </c:pt>
                <c:pt idx="1">
                  <c:v>Da realizzare</c:v>
                </c:pt>
              </c:strCache>
            </c:strRef>
          </c:cat>
          <c:val>
            <c:numRef>
              <c:f>Foglio1!$B$2:$B$3</c:f>
              <c:numCache>
                <c:formatCode>0.00%</c:formatCode>
                <c:ptCount val="2"/>
                <c:pt idx="0">
                  <c:v>1</c:v>
                </c:pt>
                <c:pt idx="1">
                  <c:v>0</c:v>
                </c:pt>
              </c:numCache>
            </c:numRef>
          </c:val>
          <c:extLst>
            <c:ext xmlns:c16="http://schemas.microsoft.com/office/drawing/2014/chart" uri="{C3380CC4-5D6E-409C-BE32-E72D297353CC}">
              <c16:uniqueId val="{00000004-795F-402B-A705-DCEBEA3EEE9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186166318563797"/>
          <c:w val="0.35882268145933682"/>
          <c:h val="0.48669495248016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prstClr val="black">
                    <a:lumMod val="75000"/>
                    <a:lumOff val="25000"/>
                  </a:prstClr>
                </a:solidFill>
                <a:latin typeface="+mn-lt"/>
                <a:ea typeface="+mn-ea"/>
                <a:cs typeface="+mn-cs"/>
              </a:defRPr>
            </a:pPr>
            <a:r>
              <a:rPr lang="it-IT" sz="1100" b="1"/>
              <a:t> </a:t>
            </a:r>
            <a:r>
              <a:rPr lang="it-IT" sz="1100" b="1" i="0" u="none" strike="noStrike" kern="1200" baseline="0">
                <a:solidFill>
                  <a:prstClr val="black">
                    <a:lumMod val="75000"/>
                    <a:lumOff val="25000"/>
                  </a:prstClr>
                </a:solidFill>
              </a:rPr>
              <a:t>Mosso C - B44H22000170006</a:t>
            </a:r>
          </a:p>
        </c:rich>
      </c:tx>
      <c:layout>
        <c:manualLayout>
          <c:xMode val="edge"/>
          <c:yMode val="edge"/>
          <c:x val="0.28401337727061166"/>
          <c:y val="0.19239851019820828"/>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prstClr val="black">
                  <a:lumMod val="75000"/>
                  <a:lumOff val="25000"/>
                </a:prst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6B1-4797-B5EE-56C9BAD01CF8}"/>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6B1-4797-B5EE-56C9BAD01CF8}"/>
              </c:ext>
            </c:extLst>
          </c:dPt>
          <c:dLbls>
            <c:dLbl>
              <c:idx val="0"/>
              <c:layout>
                <c:manualLayout>
                  <c:x val="0.12691847355212191"/>
                  <c:y val="-0.10052916335197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B1-4797-B5EE-56C9BAD01CF8}"/>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B1-4797-B5EE-56C9BAD01CF8}"/>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Realizzato</c:v>
                </c:pt>
                <c:pt idx="1">
                  <c:v>Da realizzare</c:v>
                </c:pt>
              </c:strCache>
            </c:strRef>
          </c:cat>
          <c:val>
            <c:numRef>
              <c:f>Foglio1!$B$2:$B$3</c:f>
              <c:numCache>
                <c:formatCode>0.00%</c:formatCode>
                <c:ptCount val="2"/>
                <c:pt idx="0">
                  <c:v>1</c:v>
                </c:pt>
                <c:pt idx="1">
                  <c:v>0</c:v>
                </c:pt>
              </c:numCache>
            </c:numRef>
          </c:val>
          <c:extLst>
            <c:ext xmlns:c16="http://schemas.microsoft.com/office/drawing/2014/chart" uri="{C3380CC4-5D6E-409C-BE32-E72D297353CC}">
              <c16:uniqueId val="{00000004-D6B1-4797-B5EE-56C9BAD01CF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45186166318563797"/>
          <c:w val="0.35882268145933682"/>
          <c:h val="0.48669495248016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a:t>Aldini A - B44H22000150006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F4A-4850-8590-008D508EFE90}"/>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4A-4850-8590-008D508EFE90}"/>
              </c:ext>
            </c:extLst>
          </c:dPt>
          <c:dLbls>
            <c:dLbl>
              <c:idx val="0"/>
              <c:layout>
                <c:manualLayout>
                  <c:x val="0.12691847355212191"/>
                  <c:y val="-0.10052916335197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4A-4850-8590-008D508EFE90}"/>
                </c:ext>
              </c:extLst>
            </c:dLbl>
            <c:dLbl>
              <c:idx val="1"/>
              <c:layout>
                <c:manualLayout>
                  <c:x val="-0.18139700612989426"/>
                  <c:y val="7.89871997765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4A-4850-8590-008D508EFE90}"/>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0.50924964329760203</c:v>
                </c:pt>
                <c:pt idx="1">
                  <c:v>0.49075035670239797</c:v>
                </c:pt>
              </c:numCache>
            </c:numRef>
          </c:val>
          <c:extLst>
            <c:ext xmlns:c16="http://schemas.microsoft.com/office/drawing/2014/chart" uri="{C3380CC4-5D6E-409C-BE32-E72D297353CC}">
              <c16:uniqueId val="{00000000-DF4A-4850-8590-008D508EFE9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54804564634654518"/>
          <c:w val="0.35882268145933682"/>
          <c:h val="0.390510567152972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baseline="0"/>
              <a:t>Aldini B </a:t>
            </a:r>
            <a:r>
              <a:rPr lang="it-IT" sz="1200" b="0"/>
              <a:t>- B44H22000160006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90-4106-8175-73CE88C10EAE}"/>
              </c:ext>
            </c:extLst>
          </c:dPt>
          <c:dPt>
            <c:idx val="1"/>
            <c:bubble3D val="0"/>
            <c:spPr>
              <a:solidFill>
                <a:srgbClr val="002060">
                  <a:alpha val="74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90-4106-8175-73CE88C10EAE}"/>
              </c:ext>
            </c:extLst>
          </c:dPt>
          <c:dLbls>
            <c:dLbl>
              <c:idx val="0"/>
              <c:layout>
                <c:manualLayout>
                  <c:x val="0.13496751246757088"/>
                  <c:y val="-0.10052916335197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0-4106-8175-73CE88C10EAE}"/>
                </c:ext>
              </c:extLst>
            </c:dLbl>
            <c:dLbl>
              <c:idx val="1"/>
              <c:layout>
                <c:manualLayout>
                  <c:x val="-0.14928864946994025"/>
                  <c:y val="7.89871997765515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90-4106-8175-73CE88C10EAE}"/>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0.42294395238095234</c:v>
                </c:pt>
                <c:pt idx="1">
                  <c:v>0.57705604761904761</c:v>
                </c:pt>
              </c:numCache>
            </c:numRef>
          </c:val>
          <c:extLst>
            <c:ext xmlns:c16="http://schemas.microsoft.com/office/drawing/2014/chart" uri="{C3380CC4-5D6E-409C-BE32-E72D297353CC}">
              <c16:uniqueId val="{00000004-2290-4106-8175-73CE88C10EA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56958760992196822"/>
          <c:w val="0.4589400113318387"/>
          <c:h val="0.426413839778677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a:t>Mosso</a:t>
            </a:r>
            <a:r>
              <a:rPr lang="it-IT" sz="1200" b="0" baseline="0"/>
              <a:t> C</a:t>
            </a:r>
            <a:r>
              <a:rPr lang="it-IT" sz="1200" b="0"/>
              <a:t> - B44H22000170006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Progressi</c:v>
                </c:pt>
              </c:strCache>
            </c:strRef>
          </c:tx>
          <c:spPr>
            <a:solidFill>
              <a:srgbClr val="002060"/>
            </a:solidFill>
          </c:spPr>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11A-4DB2-8197-B2406EA17C21}"/>
              </c:ext>
            </c:extLst>
          </c:dPt>
          <c:dPt>
            <c:idx val="1"/>
            <c:bubble3D val="0"/>
            <c:spPr>
              <a:solidFill>
                <a:srgbClr val="002060">
                  <a:alpha val="82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11A-4DB2-8197-B2406EA17C21}"/>
              </c:ext>
            </c:extLst>
          </c:dPt>
          <c:dLbls>
            <c:dLbl>
              <c:idx val="0"/>
              <c:layout>
                <c:manualLayout>
                  <c:x val="0.12763257463612895"/>
                  <c:y val="-0.129251781452539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1A-4DB2-8197-B2406EA17C21}"/>
                </c:ext>
              </c:extLst>
            </c:dLbl>
            <c:dLbl>
              <c:idx val="1"/>
              <c:layout>
                <c:manualLayout>
                  <c:x val="-0.15297334832294737"/>
                  <c:y val="0.100529163351974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1A-4DB2-8197-B2406EA17C21}"/>
                </c:ext>
              </c:extLst>
            </c:dLbl>
            <c:numFmt formatCode="0.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Foglio1!$A$2:$A$3</c:f>
              <c:strCache>
                <c:ptCount val="2"/>
                <c:pt idx="0">
                  <c:v>Costi realizzati</c:v>
                </c:pt>
                <c:pt idx="1">
                  <c:v>Costi da realizzare</c:v>
                </c:pt>
              </c:strCache>
            </c:strRef>
          </c:cat>
          <c:val>
            <c:numRef>
              <c:f>Foglio1!$B$2:$B$3</c:f>
              <c:numCache>
                <c:formatCode>0.00%</c:formatCode>
                <c:ptCount val="2"/>
                <c:pt idx="0">
                  <c:v>0.41253659107317098</c:v>
                </c:pt>
                <c:pt idx="1">
                  <c:v>0.58746340892682902</c:v>
                </c:pt>
              </c:numCache>
            </c:numRef>
          </c:val>
          <c:extLst>
            <c:ext xmlns:c16="http://schemas.microsoft.com/office/drawing/2014/chart" uri="{C3380CC4-5D6E-409C-BE32-E72D297353CC}">
              <c16:uniqueId val="{00000004-511A-4DB2-8197-B2406EA17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2036281440284304"/>
          <c:y val="0.56958760992196822"/>
          <c:w val="0.4589400113318387"/>
          <c:h val="0.347426640002125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82971105425962"/>
          <c:y val="9.2027750066560388E-2"/>
          <c:w val="0.70749521313915786"/>
          <c:h val="0.63429960833624699"/>
        </c:manualLayout>
      </c:layout>
      <c:barChart>
        <c:barDir val="bar"/>
        <c:grouping val="clustered"/>
        <c:varyColors val="0"/>
        <c:ser>
          <c:idx val="0"/>
          <c:order val="0"/>
          <c:tx>
            <c:strRef>
              <c:f>Foglio1!$B$1</c:f>
              <c:strCache>
                <c:ptCount val="1"/>
                <c:pt idx="0">
                  <c:v>Importo realizzato</c:v>
                </c:pt>
              </c:strCache>
            </c:strRef>
          </c:tx>
          <c:spPr>
            <a:solidFill>
              <a:srgbClr val="FFC000"/>
            </a:solidFill>
            <a:ln>
              <a:noFill/>
            </a:ln>
            <a:effectLst/>
          </c:spPr>
          <c:invertIfNegative val="0"/>
          <c:dLbls>
            <c:dLbl>
              <c:idx val="0"/>
              <c:layout>
                <c:manualLayout>
                  <c:x val="-1.5682442406431366E-3"/>
                  <c:y val="1.91032096024464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B7-4220-988E-2E8634A5847C}"/>
                </c:ext>
              </c:extLst>
            </c:dLbl>
            <c:dLbl>
              <c:idx val="1"/>
              <c:layout>
                <c:manualLayout>
                  <c:x val="-1.3851094112065582E-2"/>
                  <c:y val="-5.22701502458137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DB-4C83-82D9-00447BEC8E12}"/>
                </c:ext>
              </c:extLst>
            </c:dLbl>
            <c:dLbl>
              <c:idx val="2"/>
              <c:layout>
                <c:manualLayout>
                  <c:x val="-1.0391496469278175E-2"/>
                  <c:y val="5.22701502458140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DB-4C83-82D9-00447BEC8E12}"/>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B44H22000170006 - Mosso C</c:v>
                </c:pt>
                <c:pt idx="1">
                  <c:v>B44H22000160006 - Aldini B</c:v>
                </c:pt>
                <c:pt idx="2">
                  <c:v>B44H22000150006 - Aldini A</c:v>
                </c:pt>
              </c:strCache>
            </c:strRef>
          </c:cat>
          <c:val>
            <c:numRef>
              <c:f>Foglio1!$B$2:$B$4</c:f>
              <c:numCache>
                <c:formatCode>#,##0.00\ "€"</c:formatCode>
                <c:ptCount val="3"/>
                <c:pt idx="0" formatCode="_(&quot;€&quot;* #,##0.00_);_(&quot;€&quot;* \(#,##0.00\);_(&quot;€&quot;* &quot;-&quot;??_);_(@_)">
                  <c:v>85762.9</c:v>
                </c:pt>
                <c:pt idx="1">
                  <c:v>88591.42</c:v>
                </c:pt>
                <c:pt idx="2">
                  <c:v>106942.42</c:v>
                </c:pt>
              </c:numCache>
            </c:numRef>
          </c:val>
          <c:extLst>
            <c:ext xmlns:c16="http://schemas.microsoft.com/office/drawing/2014/chart" uri="{C3380CC4-5D6E-409C-BE32-E72D297353CC}">
              <c16:uniqueId val="{00000001-BAB7-4220-988E-2E8634A5847C}"/>
            </c:ext>
          </c:extLst>
        </c:ser>
        <c:ser>
          <c:idx val="1"/>
          <c:order val="1"/>
          <c:tx>
            <c:strRef>
              <c:f>Foglio1!$C$1</c:f>
              <c:strCache>
                <c:ptCount val="1"/>
                <c:pt idx="0">
                  <c:v>Impegni tot.</c:v>
                </c:pt>
              </c:strCache>
            </c:strRef>
          </c:tx>
          <c:spPr>
            <a:solidFill>
              <a:srgbClr val="294378"/>
            </a:solidFill>
            <a:ln>
              <a:noFill/>
            </a:ln>
            <a:effectLst/>
          </c:spPr>
          <c:invertIfNegative val="0"/>
          <c:dLbls>
            <c:dLbl>
              <c:idx val="0"/>
              <c:layout>
                <c:manualLayout>
                  <c:x val="-0.13591722486617119"/>
                  <c:y val="4.7758024006116038E-3"/>
                </c:manualLayout>
              </c:layout>
              <c:tx>
                <c:rich>
                  <a:bodyPr/>
                  <a:lstStyle/>
                  <a:p>
                    <a:fld id="{BE22EF8E-C0AC-4AF6-9CF8-FB4E142387A7}" type="VALUE">
                      <a:rPr lang="en-US" b="0">
                        <a:solidFill>
                          <a:schemeClr val="bg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B7-4220-988E-2E8634A5847C}"/>
                </c:ext>
              </c:extLst>
            </c:dLbl>
            <c:dLbl>
              <c:idx val="1"/>
              <c:layout>
                <c:manualLayout>
                  <c:x val="-0.12972926846018656"/>
                  <c:y val="0"/>
                </c:manualLayout>
              </c:layout>
              <c:tx>
                <c:rich>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fld id="{69220A37-1985-4858-B3B4-100029627364}" type="VALUE">
                      <a:rPr lang="en-US" sz="1100" b="0">
                        <a:solidFill>
                          <a:schemeClr val="bg1"/>
                        </a:solidFill>
                      </a:rPr>
                      <a:pPr>
                        <a:defRPr sz="1100">
                          <a:solidFill>
                            <a:schemeClr val="bg1"/>
                          </a:solidFill>
                        </a:defRPr>
                      </a:pPr>
                      <a:t>[VALORE]</a:t>
                    </a:fld>
                    <a:endParaRPr lang="it-IT"/>
                  </a:p>
                </c:rich>
              </c:tx>
              <c:numFmt formatCode="#,##0.00\ &quot;€&quot;"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39-43D3-8CA7-87290B7FE61C}"/>
                </c:ext>
              </c:extLst>
            </c:dLbl>
            <c:dLbl>
              <c:idx val="2"/>
              <c:layout>
                <c:manualLayout>
                  <c:x val="-0.14889629645112254"/>
                  <c:y val="-8.7626572865395162E-3"/>
                </c:manualLayout>
              </c:layout>
              <c:tx>
                <c:rich>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fld id="{3FECE20F-6B9F-42F8-B7F0-E63DD0E33497}" type="VALUE">
                      <a:rPr lang="en-US" sz="1100" b="0">
                        <a:solidFill>
                          <a:schemeClr val="bg1"/>
                        </a:solidFill>
                      </a:rPr>
                      <a:pPr>
                        <a:defRPr sz="1100">
                          <a:solidFill>
                            <a:schemeClr val="bg1"/>
                          </a:solidFill>
                        </a:defRPr>
                      </a:pPr>
                      <a:t>[VALORE]</a:t>
                    </a:fld>
                    <a:endParaRPr lang="it-IT"/>
                  </a:p>
                </c:rich>
              </c:tx>
              <c:numFmt formatCode="#,##0.00\ &quot;€&quot;"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39-43D3-8CA7-87290B7FE61C}"/>
                </c:ext>
              </c:extLst>
            </c:dLbl>
            <c:numFmt formatCode="#,##0.00\ &quot;€&quot;" sourceLinked="0"/>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B44H22000170006 - Mosso C</c:v>
                </c:pt>
                <c:pt idx="1">
                  <c:v>B44H22000160006 - Aldini B</c:v>
                </c:pt>
                <c:pt idx="2">
                  <c:v>B44H22000150006 - Aldini A</c:v>
                </c:pt>
              </c:strCache>
            </c:strRef>
          </c:cat>
          <c:val>
            <c:numRef>
              <c:f>Foglio1!$C$2:$C$4</c:f>
              <c:numCache>
                <c:formatCode>General</c:formatCode>
                <c:ptCount val="3"/>
                <c:pt idx="0">
                  <c:v>209999.99</c:v>
                </c:pt>
                <c:pt idx="1">
                  <c:v>210000</c:v>
                </c:pt>
                <c:pt idx="2">
                  <c:v>209999.99</c:v>
                </c:pt>
              </c:numCache>
            </c:numRef>
          </c:val>
          <c:extLst>
            <c:ext xmlns:c16="http://schemas.microsoft.com/office/drawing/2014/chart" uri="{C3380CC4-5D6E-409C-BE32-E72D297353CC}">
              <c16:uniqueId val="{00000003-BAB7-4220-988E-2E8634A5847C}"/>
            </c:ext>
          </c:extLst>
        </c:ser>
        <c:ser>
          <c:idx val="2"/>
          <c:order val="2"/>
          <c:tx>
            <c:strRef>
              <c:f>Foglio1!$D$1</c:f>
              <c:strCache>
                <c:ptCount val="1"/>
                <c:pt idx="0">
                  <c:v>Finanziamento tot.</c:v>
                </c:pt>
              </c:strCache>
            </c:strRef>
          </c:tx>
          <c:spPr>
            <a:solidFill>
              <a:srgbClr val="FF0000"/>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B44H22000170006 - Mosso C</c:v>
                </c:pt>
                <c:pt idx="1">
                  <c:v>B44H22000160006 - Aldini B</c:v>
                </c:pt>
                <c:pt idx="2">
                  <c:v>B44H22000150006 - Aldini A</c:v>
                </c:pt>
              </c:strCache>
            </c:strRef>
          </c:cat>
          <c:val>
            <c:numRef>
              <c:f>Foglio1!$D$2:$D$4</c:f>
              <c:numCache>
                <c:formatCode>General</c:formatCode>
                <c:ptCount val="3"/>
                <c:pt idx="0">
                  <c:v>210000</c:v>
                </c:pt>
                <c:pt idx="1">
                  <c:v>210000</c:v>
                </c:pt>
                <c:pt idx="2">
                  <c:v>210000</c:v>
                </c:pt>
              </c:numCache>
            </c:numRef>
          </c:val>
          <c:extLst>
            <c:ext xmlns:c16="http://schemas.microsoft.com/office/drawing/2014/chart" uri="{C3380CC4-5D6E-409C-BE32-E72D297353CC}">
              <c16:uniqueId val="{00000005-BAB7-4220-988E-2E8634A5847C}"/>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21059324704192112"/>
          <c:y val="0.79830920586244614"/>
          <c:w val="0.65212277240802652"/>
          <c:h val="0.1113098121232922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rgbClr val="002060"/>
          </a:solidFill>
        </a:defRPr>
      </a:pPr>
      <a:endParaRPr lang="it-IT"/>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a:latin typeface="Lato Medium" panose="020F0502020204030203" pitchFamily="34" charset="0"/>
                <a:ea typeface="Lato Medium" panose="020F0502020204030203" pitchFamily="34" charset="0"/>
                <a:cs typeface="Lato Medium" panose="020F0502020204030203" pitchFamily="34" charset="0"/>
              </a:rPr>
              <a:t>Shelter Aldini - B44H22000180006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F4A-4850-8590-008D508EFE90}"/>
              </c:ext>
            </c:extLst>
          </c:dPt>
          <c:dPt>
            <c:idx val="1"/>
            <c:bubble3D val="0"/>
            <c:spPr>
              <a:solidFill>
                <a:srgbClr val="002060">
                  <a:alpha val="69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4A-4850-8590-008D508EFE90}"/>
              </c:ext>
            </c:extLst>
          </c:dPt>
          <c:dLbls>
            <c:dLbl>
              <c:idx val="0"/>
              <c:layout>
                <c:manualLayout>
                  <c:x val="8.9687755149712278E-2"/>
                  <c:y val="-0.10770981787711582"/>
                </c:manualLayout>
              </c:layout>
              <c:tx>
                <c:rich>
                  <a:bodyPr/>
                  <a:lstStyle/>
                  <a:p>
                    <a:fld id="{997381E3-B955-411B-96FF-050E646CCC52}"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4A-4850-8590-008D508EFE90}"/>
                </c:ext>
              </c:extLst>
            </c:dLbl>
            <c:dLbl>
              <c:idx val="1"/>
              <c:layout>
                <c:manualLayout>
                  <c:x val="-0.14464120080290382"/>
                  <c:y val="0.11307381548883191"/>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4A-4850-8590-008D508EFE9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0.50846849999999999</c:v>
                </c:pt>
                <c:pt idx="1">
                  <c:v>0.49153150000000001</c:v>
                </c:pt>
              </c:numCache>
            </c:numRef>
          </c:val>
          <c:extLst>
            <c:ext xmlns:c16="http://schemas.microsoft.com/office/drawing/2014/chart" uri="{C3380CC4-5D6E-409C-BE32-E72D297353CC}">
              <c16:uniqueId val="{00000000-DF4A-4850-8590-008D508EFE9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029884899243"/>
          <c:y val="0.53209291449225682"/>
          <c:w val="0.35882268145933682"/>
          <c:h val="0.406462811771228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sz="1200" b="0" baseline="0">
                <a:latin typeface="Lato Medium" panose="020F0502020204030203" pitchFamily="34" charset="0"/>
                <a:ea typeface="Lato Medium" panose="020F0502020204030203" pitchFamily="34" charset="0"/>
                <a:cs typeface="Lato Medium" panose="020F0502020204030203" pitchFamily="34" charset="0"/>
              </a:rPr>
              <a:t>Shelter Barabino </a:t>
            </a:r>
            <a:r>
              <a:rPr lang="it-IT" sz="1200" b="0">
                <a:latin typeface="Lato Medium" panose="020F0502020204030203" pitchFamily="34" charset="0"/>
                <a:ea typeface="Lato Medium" panose="020F0502020204030203" pitchFamily="34" charset="0"/>
                <a:cs typeface="Lato Medium" panose="020F0502020204030203" pitchFamily="34" charset="0"/>
              </a:rPr>
              <a:t>- B44H22000190006</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Progessi</c:v>
                </c:pt>
              </c:strCache>
            </c:strRef>
          </c:tx>
          <c:spPr>
            <a:solidFill>
              <a:srgbClr val="002060"/>
            </a:solidFill>
          </c:spPr>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90-4106-8175-73CE88C10EAE}"/>
              </c:ext>
            </c:extLst>
          </c:dPt>
          <c:dPt>
            <c:idx val="1"/>
            <c:bubble3D val="0"/>
            <c:spPr>
              <a:solidFill>
                <a:srgbClr val="002060">
                  <a:alpha val="74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90-4106-8175-73CE88C10EAE}"/>
              </c:ext>
            </c:extLst>
          </c:dPt>
          <c:dLbls>
            <c:dLbl>
              <c:idx val="0"/>
              <c:layout>
                <c:manualLayout>
                  <c:x val="0.1626402072151279"/>
                  <c:y val="-5.6414969915349208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fld id="{EC1A37CF-27AA-48B8-B52C-D2FC7EAE1734}" type="VALUE">
                      <a:rPr lang="en-US" smtClean="0">
                        <a:solidFill>
                          <a:schemeClr val="tx1"/>
                        </a:solidFill>
                      </a:rPr>
                      <a:pPr>
                        <a:defRPr>
                          <a:solidFill>
                            <a:schemeClr val="tx1"/>
                          </a:solidFill>
                        </a:defRPr>
                      </a:pPr>
                      <a:t>[VALORE]</a:t>
                    </a:fld>
                    <a:endParaRPr lang="it-IT"/>
                  </a:p>
                </c:rich>
              </c:tx>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0.16222999113011202"/>
                      <c:h val="0.14360679620019651"/>
                    </c:manualLayout>
                  </c15:layout>
                  <c15:dlblFieldTable/>
                  <c15:showDataLabelsRange val="0"/>
                </c:ext>
                <c:ext xmlns:c16="http://schemas.microsoft.com/office/drawing/2014/chart" uri="{C3380CC4-5D6E-409C-BE32-E72D297353CC}">
                  <c16:uniqueId val="{00000001-2290-4106-8175-73CE88C10EAE}"/>
                </c:ext>
              </c:extLst>
            </c:dLbl>
            <c:dLbl>
              <c:idx val="1"/>
              <c:layout>
                <c:manualLayout>
                  <c:x val="-0.17378905209905032"/>
                  <c:y val="9.1404538457265441E-2"/>
                </c:manualLayout>
              </c:layout>
              <c:tx>
                <c:rich>
                  <a:bodyPr/>
                  <a:lstStyle/>
                  <a:p>
                    <a:fld id="{C7410E05-E788-4E3E-9085-B494F1FAE433}" type="VALUE">
                      <a:rPr lang="en-US" smtClean="0"/>
                      <a:pPr/>
                      <a:t>[VALORE]</a:t>
                    </a:fld>
                    <a:endParaRPr lang="it-I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90-4106-8175-73CE88C10EA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it-I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Costi realizzati</c:v>
                </c:pt>
                <c:pt idx="1">
                  <c:v>Costi da realizzare</c:v>
                </c:pt>
              </c:strCache>
            </c:strRef>
          </c:cat>
          <c:val>
            <c:numRef>
              <c:f>Foglio1!$B$2:$B$3</c:f>
              <c:numCache>
                <c:formatCode>0.00%</c:formatCode>
                <c:ptCount val="2"/>
                <c:pt idx="0">
                  <c:v>0.47805594444444449</c:v>
                </c:pt>
                <c:pt idx="1">
                  <c:v>0.52194405555555545</c:v>
                </c:pt>
              </c:numCache>
            </c:numRef>
          </c:val>
          <c:extLst>
            <c:ext xmlns:c16="http://schemas.microsoft.com/office/drawing/2014/chart" uri="{C3380CC4-5D6E-409C-BE32-E72D297353CC}">
              <c16:uniqueId val="{00000004-2290-4106-8175-73CE88C10EA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5747216040464576"/>
          <c:y val="0.59094841476738302"/>
          <c:w val="0.42183070331848094"/>
          <c:h val="0.31854044891125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5194125955384"/>
          <c:y val="8.4271473565326036E-2"/>
          <c:w val="0.62299889824228472"/>
          <c:h val="0.72299178194807734"/>
        </c:manualLayout>
      </c:layout>
      <c:barChart>
        <c:barDir val="bar"/>
        <c:grouping val="clustered"/>
        <c:varyColors val="0"/>
        <c:ser>
          <c:idx val="0"/>
          <c:order val="0"/>
          <c:tx>
            <c:strRef>
              <c:f>Foglio1!$B$1</c:f>
              <c:strCache>
                <c:ptCount val="1"/>
                <c:pt idx="0">
                  <c:v>Importo realizzato</c:v>
                </c:pt>
              </c:strCache>
            </c:strRef>
          </c:tx>
          <c:spPr>
            <a:solidFill>
              <a:srgbClr val="FFC000"/>
            </a:solidFill>
            <a:ln>
              <a:noFill/>
            </a:ln>
            <a:effectLst/>
          </c:spPr>
          <c:invertIfNegative val="0"/>
          <c:dLbls>
            <c:dLbl>
              <c:idx val="0"/>
              <c:layout>
                <c:manualLayout>
                  <c:x val="1.907099475782895E-4"/>
                  <c:y val="2.6418584371597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EC-4A98-8555-0D9DBDEB58C5}"/>
                </c:ext>
              </c:extLst>
            </c:dLbl>
            <c:dLbl>
              <c:idx val="1"/>
              <c:layout>
                <c:manualLayout>
                  <c:x val="-2.3884225260442193E-3"/>
                  <c:y val="5.28371687431951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B-4871-881B-13C783C3D676}"/>
                </c:ext>
              </c:extLst>
            </c:dLbl>
            <c:dLbl>
              <c:idx val="2"/>
              <c:layout>
                <c:manualLayout>
                  <c:x val="-3.5922790701321716E-3"/>
                  <c:y val="1.05674337486390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4B-4871-881B-13C783C3D676}"/>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PIPPI 3 - B44H22000070006</c:v>
                </c:pt>
                <c:pt idx="1">
                  <c:v>PIPPI 2 - B44H22000060006</c:v>
                </c:pt>
                <c:pt idx="2">
                  <c:v>PIPPI 1 - B44H22000040006</c:v>
                </c:pt>
              </c:strCache>
            </c:strRef>
          </c:cat>
          <c:val>
            <c:numRef>
              <c:f>Foglio1!$B$2:$B$4</c:f>
              <c:numCache>
                <c:formatCode>_("€"* #,##0.00_);_("€"* \(#,##0.00\);_("€"* "-"??_);_(@_)</c:formatCode>
                <c:ptCount val="3"/>
                <c:pt idx="0">
                  <c:v>137798.96</c:v>
                </c:pt>
                <c:pt idx="1">
                  <c:v>114521.08</c:v>
                </c:pt>
                <c:pt idx="2">
                  <c:v>112385.60000000001</c:v>
                </c:pt>
              </c:numCache>
            </c:numRef>
          </c:val>
          <c:extLst>
            <c:ext xmlns:c16="http://schemas.microsoft.com/office/drawing/2014/chart" uri="{C3380CC4-5D6E-409C-BE32-E72D297353CC}">
              <c16:uniqueId val="{00000001-F35D-4389-8FA3-D76EEBABCBCA}"/>
            </c:ext>
          </c:extLst>
        </c:ser>
        <c:ser>
          <c:idx val="1"/>
          <c:order val="1"/>
          <c:tx>
            <c:strRef>
              <c:f>Foglio1!$C$1</c:f>
              <c:strCache>
                <c:ptCount val="1"/>
                <c:pt idx="0">
                  <c:v>Impegni tot.</c:v>
                </c:pt>
              </c:strCache>
            </c:strRef>
          </c:tx>
          <c:spPr>
            <a:solidFill>
              <a:srgbClr val="3B5382"/>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PIPPI 3 - B44H22000070006</c:v>
                </c:pt>
                <c:pt idx="1">
                  <c:v>PIPPI 2 - B44H22000060006</c:v>
                </c:pt>
                <c:pt idx="2">
                  <c:v>PIPPI 1 - B44H22000040006</c:v>
                </c:pt>
              </c:strCache>
            </c:strRef>
          </c:cat>
          <c:val>
            <c:numRef>
              <c:f>Foglio1!$C$2:$C$4</c:f>
              <c:numCache>
                <c:formatCode>General</c:formatCode>
                <c:ptCount val="3"/>
                <c:pt idx="0">
                  <c:v>177428.02</c:v>
                </c:pt>
                <c:pt idx="1">
                  <c:v>177604.94</c:v>
                </c:pt>
                <c:pt idx="2">
                  <c:v>177604.94</c:v>
                </c:pt>
              </c:numCache>
            </c:numRef>
          </c:val>
          <c:extLst>
            <c:ext xmlns:c16="http://schemas.microsoft.com/office/drawing/2014/chart" uri="{C3380CC4-5D6E-409C-BE32-E72D297353CC}">
              <c16:uniqueId val="{00000003-F35D-4389-8FA3-D76EEBABCBCA}"/>
            </c:ext>
          </c:extLst>
        </c:ser>
        <c:ser>
          <c:idx val="2"/>
          <c:order val="2"/>
          <c:tx>
            <c:strRef>
              <c:f>Foglio1!$D$1</c:f>
              <c:strCache>
                <c:ptCount val="1"/>
                <c:pt idx="0">
                  <c:v>Finanziamento tot.</c:v>
                </c:pt>
              </c:strCache>
            </c:strRef>
          </c:tx>
          <c:spPr>
            <a:solidFill>
              <a:srgbClr val="FF0000"/>
            </a:solidFill>
            <a:ln>
              <a:noFill/>
            </a:ln>
            <a:effectLst/>
          </c:spPr>
          <c:invertIfNegative val="0"/>
          <c:dLbls>
            <c:numFmt formatCode="#,##0.00\ &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PIPPI 3 - B44H22000070006</c:v>
                </c:pt>
                <c:pt idx="1">
                  <c:v>PIPPI 2 - B44H22000060006</c:v>
                </c:pt>
                <c:pt idx="2">
                  <c:v>PIPPI 1 - B44H22000040006</c:v>
                </c:pt>
              </c:strCache>
            </c:strRef>
          </c:cat>
          <c:val>
            <c:numRef>
              <c:f>Foglio1!$D$2:$D$4</c:f>
              <c:numCache>
                <c:formatCode>General</c:formatCode>
                <c:ptCount val="3"/>
                <c:pt idx="0">
                  <c:v>211500</c:v>
                </c:pt>
                <c:pt idx="1">
                  <c:v>211500</c:v>
                </c:pt>
                <c:pt idx="2">
                  <c:v>211500</c:v>
                </c:pt>
              </c:numCache>
            </c:numRef>
          </c:val>
          <c:extLst>
            <c:ext xmlns:c16="http://schemas.microsoft.com/office/drawing/2014/chart" uri="{C3380CC4-5D6E-409C-BE32-E72D297353CC}">
              <c16:uniqueId val="{00000005-F35D-4389-8FA3-D76EEBABCBCA}"/>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2768355636412112"/>
          <c:y val="0.87430328784483013"/>
          <c:w val="0.54511003854191575"/>
          <c:h val="0.1256966192664985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rgbClr val="002060"/>
          </a:solidFill>
        </a:defRPr>
      </a:pPr>
      <a:endParaRPr lang="it-IT"/>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63265594184604"/>
          <c:y val="3.3816178063863084E-2"/>
          <c:w val="0.55623049869239782"/>
          <c:h val="0.6698142869914524"/>
        </c:manualLayout>
      </c:layout>
      <c:barChart>
        <c:barDir val="bar"/>
        <c:grouping val="clustered"/>
        <c:varyColors val="0"/>
        <c:ser>
          <c:idx val="0"/>
          <c:order val="0"/>
          <c:tx>
            <c:strRef>
              <c:f>Foglio1!$B$1</c:f>
              <c:strCache>
                <c:ptCount val="1"/>
                <c:pt idx="0">
                  <c:v>Importo realizzato</c:v>
                </c:pt>
              </c:strCache>
            </c:strRef>
          </c:tx>
          <c:spPr>
            <a:solidFill>
              <a:schemeClr val="accent1"/>
            </a:solidFill>
            <a:ln>
              <a:noFill/>
            </a:ln>
            <a:effectLst/>
          </c:spPr>
          <c:invertIfNegative val="0"/>
          <c:dLbls>
            <c:dLbl>
              <c:idx val="0"/>
              <c:layout>
                <c:manualLayout>
                  <c:x val="-2.3760326528051692E-4"/>
                  <c:y val="1.07872207957231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C2-4EE0-9B2E-1DF9A2D046A5}"/>
                </c:ext>
              </c:extLst>
            </c:dLbl>
            <c:dLbl>
              <c:idx val="1"/>
              <c:layout>
                <c:manualLayout>
                  <c:x val="-6.4474782130728214E-2"/>
                  <c:y val="2.6544179316350512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288704434868867"/>
                      <c:h val="0.25937829933943135"/>
                    </c:manualLayout>
                  </c15:layout>
                </c:ext>
                <c:ext xmlns:c16="http://schemas.microsoft.com/office/drawing/2014/chart" uri="{C3380CC4-5D6E-409C-BE32-E72D297353CC}">
                  <c16:uniqueId val="{00000000-659C-42B3-B98C-17EB4C90FE4D}"/>
                </c:ext>
              </c:extLst>
            </c:dLbl>
            <c:numFmt formatCode="#,##0.00\ &quot;€&quot;" sourceLinked="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2"/>
                <c:pt idx="0">
                  <c:v>Shelter Barabino - B44H22000190006</c:v>
                </c:pt>
                <c:pt idx="1">
                  <c:v>Shelter Aldini - B44H22000180006</c:v>
                </c:pt>
              </c:strCache>
            </c:strRef>
          </c:cat>
          <c:val>
            <c:numRef>
              <c:f>Foglio1!$B$2:$B$4</c:f>
              <c:numCache>
                <c:formatCode>#,##0.00\ "€"</c:formatCode>
                <c:ptCount val="3"/>
                <c:pt idx="0" formatCode="_(&quot;€&quot;* #,##0.00_);_(&quot;€&quot;* \(#,##0.00\);_(&quot;€&quot;* &quot;-&quot;??_);_(@_)">
                  <c:v>125748.06000000006</c:v>
                </c:pt>
                <c:pt idx="1">
                  <c:v>121351.89</c:v>
                </c:pt>
              </c:numCache>
            </c:numRef>
          </c:val>
          <c:extLst>
            <c:ext xmlns:c16="http://schemas.microsoft.com/office/drawing/2014/chart" uri="{C3380CC4-5D6E-409C-BE32-E72D297353CC}">
              <c16:uniqueId val="{00000001-C3C2-4EE0-9B2E-1DF9A2D046A5}"/>
            </c:ext>
          </c:extLst>
        </c:ser>
        <c:ser>
          <c:idx val="1"/>
          <c:order val="1"/>
          <c:tx>
            <c:strRef>
              <c:f>Foglio1!$C$1</c:f>
              <c:strCache>
                <c:ptCount val="1"/>
                <c:pt idx="0">
                  <c:v>Impegni tot.</c:v>
                </c:pt>
              </c:strCache>
            </c:strRef>
          </c:tx>
          <c:spPr>
            <a:solidFill>
              <a:srgbClr val="002060"/>
            </a:solidFill>
            <a:ln>
              <a:noFill/>
            </a:ln>
            <a:effectLst/>
          </c:spPr>
          <c:invertIfNegative val="0"/>
          <c:dLbls>
            <c:dLbl>
              <c:idx val="0"/>
              <c:layout>
                <c:manualLayout>
                  <c:x val="-0.14866750049990787"/>
                  <c:y val="0"/>
                </c:manualLayout>
              </c:layout>
              <c:tx>
                <c:rich>
                  <a:bodyPr/>
                  <a:lstStyle/>
                  <a:p>
                    <a:fld id="{9A1CBBD0-682B-4E1B-9376-4E10FDFFBA42}" type="VALUE">
                      <a:rPr lang="en-US" b="0" smtClean="0">
                        <a:solidFill>
                          <a:schemeClr val="bg1"/>
                        </a:solidFill>
                      </a:rPr>
                      <a:pPr/>
                      <a:t>[VALORE]</a:t>
                    </a:fld>
                    <a:r>
                      <a:rPr lang="en-US">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C2-4EE0-9B2E-1DF9A2D046A5}"/>
                </c:ext>
              </c:extLst>
            </c:dLbl>
            <c:dLbl>
              <c:idx val="1"/>
              <c:layout>
                <c:manualLayout>
                  <c:x val="-0.1112215395593754"/>
                  <c:y val="3.788205951120021E-7"/>
                </c:manualLayout>
              </c:layout>
              <c:tx>
                <c:rich>
                  <a:bodyPr/>
                  <a:lstStyle/>
                  <a:p>
                    <a:fld id="{FD61B1E0-9479-408D-AA91-4B5E9042CA30}" type="VALUE">
                      <a:rPr lang="en-US" b="0">
                        <a:solidFill>
                          <a:schemeClr val="bg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manualLayout>
                      <c:w val="0.2487883409724482"/>
                      <c:h val="0.21622941615653871"/>
                    </c:manualLayout>
                  </c15:layout>
                  <c15:dlblFieldTable/>
                  <c15:showDataLabelsRange val="0"/>
                </c:ext>
                <c:ext xmlns:c16="http://schemas.microsoft.com/office/drawing/2014/chart" uri="{C3380CC4-5D6E-409C-BE32-E72D297353CC}">
                  <c16:uniqueId val="{00000000-4CE7-4738-BE75-5EB25E46F94C}"/>
                </c:ext>
              </c:extLst>
            </c:dLbl>
            <c:numFmt formatCode="#,##0.00\ &quot;€&quot;" sourceLinked="0"/>
            <c:spPr>
              <a:noFill/>
              <a:ln>
                <a:noFill/>
              </a:ln>
              <a:effectLst/>
            </c:spPr>
            <c:txPr>
              <a:bodyPr rot="0" spcFirstLastPara="1" vertOverflow="ellipsis" vert="horz" wrap="square" anchor="ctr" anchorCtr="1"/>
              <a:lstStyle/>
              <a:p>
                <a:pPr>
                  <a:defRPr sz="1197" b="1" i="0" u="none" strike="noStrike" kern="1200" baseline="0">
                    <a:solidFill>
                      <a:srgbClr val="FF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2"/>
                <c:pt idx="0">
                  <c:v>Shelter Barabino - B44H22000190006</c:v>
                </c:pt>
                <c:pt idx="1">
                  <c:v>Shelter Aldini - B44H22000180006</c:v>
                </c:pt>
              </c:strCache>
            </c:strRef>
          </c:cat>
          <c:val>
            <c:numRef>
              <c:f>Foglio1!$C$2:$C$4</c:f>
              <c:numCache>
                <c:formatCode>General</c:formatCode>
                <c:ptCount val="3"/>
                <c:pt idx="0">
                  <c:v>170977.23</c:v>
                </c:pt>
                <c:pt idx="1">
                  <c:v>188711.1</c:v>
                </c:pt>
              </c:numCache>
            </c:numRef>
          </c:val>
          <c:extLst>
            <c:ext xmlns:c16="http://schemas.microsoft.com/office/drawing/2014/chart" uri="{C3380CC4-5D6E-409C-BE32-E72D297353CC}">
              <c16:uniqueId val="{00000003-C3C2-4EE0-9B2E-1DF9A2D046A5}"/>
            </c:ext>
          </c:extLst>
        </c:ser>
        <c:ser>
          <c:idx val="2"/>
          <c:order val="2"/>
          <c:tx>
            <c:strRef>
              <c:f>Foglio1!$D$1</c:f>
              <c:strCache>
                <c:ptCount val="1"/>
                <c:pt idx="0">
                  <c:v>Finanziamento tot.</c:v>
                </c:pt>
              </c:strCache>
            </c:strRef>
          </c:tx>
          <c:spPr>
            <a:solidFill>
              <a:srgbClr val="FF0000"/>
            </a:solidFill>
            <a:ln>
              <a:noFill/>
            </a:ln>
            <a:effectLst/>
          </c:spPr>
          <c:invertIfNegative val="0"/>
          <c:dLbls>
            <c:dLbl>
              <c:idx val="0"/>
              <c:tx>
                <c:rich>
                  <a:bodyPr/>
                  <a:lstStyle/>
                  <a:p>
                    <a:fld id="{8B46E8F9-5C94-451B-9CCF-BA5394FBF32B}" type="VALUE">
                      <a:rPr lang="en-US" b="0"/>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3C2-4EE0-9B2E-1DF9A2D046A5}"/>
                </c:ext>
              </c:extLst>
            </c:dLbl>
            <c:dLbl>
              <c:idx val="1"/>
              <c:tx>
                <c:rich>
                  <a:bodyPr/>
                  <a:lstStyle/>
                  <a:p>
                    <a:fld id="{B83C6E7E-2442-4DDF-BF75-D1562ACD445D}" type="VALUE">
                      <a:rPr lang="en-US" b="0"/>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96-40BA-8FB5-1A99DBF571C1}"/>
                </c:ext>
              </c:extLst>
            </c:dLbl>
            <c:numFmt formatCode="#,##0.00\ &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2"/>
                <c:pt idx="0">
                  <c:v>Shelter Barabino - B44H22000190006</c:v>
                </c:pt>
                <c:pt idx="1">
                  <c:v>Shelter Aldini - B44H22000180006</c:v>
                </c:pt>
              </c:strCache>
            </c:strRef>
          </c:cat>
          <c:val>
            <c:numRef>
              <c:f>Foglio1!$D$2:$D$4</c:f>
              <c:numCache>
                <c:formatCode>General</c:formatCode>
                <c:ptCount val="3"/>
                <c:pt idx="0">
                  <c:v>180000</c:v>
                </c:pt>
                <c:pt idx="1">
                  <c:v>180000</c:v>
                </c:pt>
              </c:numCache>
            </c:numRef>
          </c:val>
          <c:extLst>
            <c:ext xmlns:c16="http://schemas.microsoft.com/office/drawing/2014/chart" uri="{C3380CC4-5D6E-409C-BE32-E72D297353CC}">
              <c16:uniqueId val="{00000005-C3C2-4EE0-9B2E-1DF9A2D046A5}"/>
            </c:ext>
          </c:extLst>
        </c:ser>
        <c:dLbls>
          <c:showLegendKey val="0"/>
          <c:showVal val="0"/>
          <c:showCatName val="0"/>
          <c:showSerName val="0"/>
          <c:showPercent val="0"/>
          <c:showBubbleSize val="0"/>
        </c:dLbls>
        <c:gapWidth val="182"/>
        <c:axId val="433265872"/>
        <c:axId val="433287952"/>
      </c:barChart>
      <c:catAx>
        <c:axId val="43326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crossAx val="433287952"/>
        <c:crosses val="autoZero"/>
        <c:auto val="1"/>
        <c:lblAlgn val="ctr"/>
        <c:lblOffset val="100"/>
        <c:noMultiLvlLbl val="0"/>
      </c:catAx>
      <c:valAx>
        <c:axId val="433287952"/>
        <c:scaling>
          <c:orientation val="minMax"/>
        </c:scaling>
        <c:delete val="0"/>
        <c:axPos val="b"/>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rgbClr val="002060"/>
                </a:solidFill>
                <a:latin typeface="+mn-lt"/>
                <a:ea typeface="+mn-ea"/>
                <a:cs typeface="+mn-cs"/>
              </a:defRPr>
            </a:pPr>
            <a:endParaRPr lang="it-IT"/>
          </a:p>
        </c:txPr>
        <c:crossAx val="433265872"/>
        <c:crosses val="autoZero"/>
        <c:crossBetween val="between"/>
      </c:valAx>
      <c:spPr>
        <a:noFill/>
        <a:ln>
          <a:solidFill>
            <a:schemeClr val="bg1"/>
          </a:solidFill>
        </a:ln>
        <a:effectLst/>
      </c:spPr>
    </c:plotArea>
    <c:legend>
      <c:legendPos val="r"/>
      <c:layout>
        <c:manualLayout>
          <c:xMode val="edge"/>
          <c:yMode val="edge"/>
          <c:x val="0.31636427795661193"/>
          <c:y val="0.82791367505323521"/>
          <c:w val="0.67314024473920497"/>
          <c:h val="4.292676836099645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rgbClr val="002060"/>
          </a:solidFill>
        </a:defRPr>
      </a:pPr>
      <a:endParaRPr lang="it-I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0008239026191758"/>
          <c:y val="0.65711037610965506"/>
          <c:w val="0.89991749569023538"/>
          <c:h val="0.199880329601196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Progessi</c:v>
                </c:pt>
              </c:strCache>
            </c:strRef>
          </c:tx>
          <c:spPr>
            <a:solidFill>
              <a:schemeClr val="accent5">
                <a:lumMod val="75000"/>
              </a:schemeClr>
            </a:solidFill>
          </c:spPr>
          <c:explosion val="7"/>
          <c:dPt>
            <c:idx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DB-41D1-BC02-85A1BDD290B7}"/>
              </c:ext>
            </c:extLst>
          </c:dPt>
          <c:dPt>
            <c:idx val="1"/>
            <c:bubble3D val="0"/>
            <c:spPr>
              <a:solidFill>
                <a:schemeClr val="accent5">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DB-41D1-BC02-85A1BDD290B7}"/>
              </c:ext>
            </c:extLst>
          </c:dPt>
          <c:dLbls>
            <c:dLbl>
              <c:idx val="0"/>
              <c:layout>
                <c:manualLayout>
                  <c:x val="0.20153671135719808"/>
                  <c:y val="-7.1647078564108485E-2"/>
                </c:manualLayout>
              </c:layout>
              <c:tx>
                <c:rich>
                  <a:bodyPr/>
                  <a:lstStyle/>
                  <a:p>
                    <a:fld id="{997381E3-B955-411B-96FF-050E646CCC52}"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DB-41D1-BC02-85A1BDD290B7}"/>
                </c:ext>
              </c:extLst>
            </c:dLbl>
            <c:dLbl>
              <c:idx val="1"/>
              <c:layout>
                <c:manualLayout>
                  <c:x val="-0.17105500096768494"/>
                  <c:y val="0.10865697043347984"/>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DB-41D1-BC02-85A1BDD290B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Anziani sostenutI</c:v>
                </c:pt>
                <c:pt idx="1">
                  <c:v>Anziani da prendere in carico</c:v>
                </c:pt>
              </c:strCache>
            </c:strRef>
          </c:cat>
          <c:val>
            <c:numRef>
              <c:f>Foglio1!$B$2:$B$3</c:f>
              <c:numCache>
                <c:formatCode>0%</c:formatCode>
                <c:ptCount val="2"/>
                <c:pt idx="0" formatCode="0.00%">
                  <c:v>1.1100000000000001</c:v>
                </c:pt>
                <c:pt idx="1">
                  <c:v>0</c:v>
                </c:pt>
              </c:numCache>
            </c:numRef>
          </c:val>
          <c:extLst>
            <c:ext xmlns:c16="http://schemas.microsoft.com/office/drawing/2014/chart" uri="{C3380CC4-5D6E-409C-BE32-E72D297353CC}">
              <c16:uniqueId val="{00000004-CCDB-41D1-BC02-85A1BDD290B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3700323923159696"/>
          <c:y val="0.59779737590392734"/>
          <c:w val="0.32290589339696313"/>
          <c:h val="0.36006805617701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dLbls>
            <c:dLbl>
              <c:idx val="0"/>
              <c:tx>
                <c:rich>
                  <a:bodyPr/>
                  <a:lstStyle/>
                  <a:p>
                    <a:fld id="{FD686E37-AD6E-4E6A-A40C-59E904FEA6B2}"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454-4E37-BB86-6BD8FEBBAD6F}"/>
                </c:ext>
              </c:extLst>
            </c:dLbl>
            <c:dLbl>
              <c:idx val="1"/>
              <c:tx>
                <c:rich>
                  <a:bodyPr/>
                  <a:lstStyle/>
                  <a:p>
                    <a:fld id="{2F838AD1-7ED3-43AD-89C7-97E91866A4B7}" type="VALUE">
                      <a:rPr lang="en-US"/>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454-4E37-BB86-6BD8FEBBA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T0192-NR.PROGETTI ATTIVATI</c:v>
                </c:pt>
                <c:pt idx="1">
                  <c:v>T0083-NR. ANZIANI SOSTENUTI</c:v>
                </c:pt>
              </c:strCache>
            </c:strRef>
          </c:cat>
          <c:val>
            <c:numRef>
              <c:f>Foglio1!$B$2:$B$3</c:f>
              <c:numCache>
                <c:formatCode>General</c:formatCode>
                <c:ptCount val="2"/>
                <c:pt idx="0">
                  <c:v>1</c:v>
                </c:pt>
                <c:pt idx="1">
                  <c:v>100</c:v>
                </c:pt>
              </c:numCache>
            </c:numRef>
          </c:val>
          <c:extLst>
            <c:ext xmlns:c15="http://schemas.microsoft.com/office/drawing/2012/chart" uri="{02D57815-91ED-43cb-92C2-25804820EDAC}">
              <c15:datalabelsRange>
                <c15:f>Foglio1!$C$2</c15:f>
                <c15:dlblRangeCache>
                  <c:ptCount val="1"/>
                  <c:pt idx="0">
                    <c:v>1</c:v>
                  </c:pt>
                </c15:dlblRangeCache>
              </c15:datalabelsRange>
            </c:ext>
            <c:ext xmlns:c16="http://schemas.microsoft.com/office/drawing/2014/chart" uri="{C3380CC4-5D6E-409C-BE32-E72D297353CC}">
              <c16:uniqueId val="{00000002-8454-4E37-BB86-6BD8FEBBAD6F}"/>
            </c:ext>
          </c:extLst>
        </c:ser>
        <c:ser>
          <c:idx val="1"/>
          <c:order val="1"/>
          <c:tx>
            <c:strRef>
              <c:f>Foglio1!$C$1</c:f>
              <c:strCache>
                <c:ptCount val="1"/>
                <c:pt idx="0">
                  <c:v>Valore realizzato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T0192-NR.PROGETTI ATTIVATI</c:v>
                </c:pt>
                <c:pt idx="1">
                  <c:v>T0083-NR. ANZIANI SOSTENUTI</c:v>
                </c:pt>
              </c:strCache>
            </c:strRef>
          </c:cat>
          <c:val>
            <c:numRef>
              <c:f>Foglio1!$C$2:$C$3</c:f>
              <c:numCache>
                <c:formatCode>General</c:formatCode>
                <c:ptCount val="2"/>
                <c:pt idx="0">
                  <c:v>1</c:v>
                </c:pt>
                <c:pt idx="1">
                  <c:v>111</c:v>
                </c:pt>
              </c:numCache>
            </c:numRef>
          </c:val>
          <c:extLst>
            <c:ext xmlns:c16="http://schemas.microsoft.com/office/drawing/2014/chart" uri="{C3380CC4-5D6E-409C-BE32-E72D297353CC}">
              <c16:uniqueId val="{00000003-8454-4E37-BB86-6BD8FEBBAD6F}"/>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layout>
        <c:manualLayout>
          <c:xMode val="edge"/>
          <c:yMode val="edge"/>
          <c:x val="0.18504523541058124"/>
          <c:y val="0.8670270339674"/>
          <c:w val="0.62990952917883747"/>
          <c:h val="0.111231090881466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Progessi</c:v>
                </c:pt>
              </c:strCache>
            </c:strRef>
          </c:tx>
          <c:spPr>
            <a:solidFill>
              <a:schemeClr val="accent5">
                <a:lumMod val="75000"/>
              </a:schemeClr>
            </a:solidFill>
          </c:spPr>
          <c:dPt>
            <c:idx val="0"/>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4A0-4A34-92C1-88C782168175}"/>
              </c:ext>
            </c:extLst>
          </c:dPt>
          <c:dPt>
            <c:idx val="1"/>
            <c:bubble3D val="0"/>
            <c:spPr>
              <a:solidFill>
                <a:schemeClr val="accent5">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4A0-4A34-92C1-88C782168175}"/>
              </c:ext>
            </c:extLst>
          </c:dPt>
          <c:dLbls>
            <c:dLbl>
              <c:idx val="0"/>
              <c:layout>
                <c:manualLayout>
                  <c:x val="0.29234909051174923"/>
                  <c:y val="-0.4376301764312468"/>
                </c:manualLayout>
              </c:layout>
              <c:tx>
                <c:rich>
                  <a:bodyPr/>
                  <a:lstStyle/>
                  <a:p>
                    <a:fld id="{997381E3-B955-411B-96FF-050E646CCC52}" type="VALUE">
                      <a:rPr lang="en-US" smtClean="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A0-4A34-92C1-88C782168175}"/>
                </c:ext>
              </c:extLst>
            </c:dLbl>
            <c:dLbl>
              <c:idx val="1"/>
              <c:layout>
                <c:manualLayout>
                  <c:x val="-0.11037030004876533"/>
                  <c:y val="-5.9709117915078519E-2"/>
                </c:manualLayout>
              </c:layout>
              <c:tx>
                <c:rich>
                  <a:bodyPr/>
                  <a:lstStyle/>
                  <a:p>
                    <a:fld id="{10E3B904-7FA2-4852-8F23-4BB6A7B7916B}" type="VALUE">
                      <a:rPr lang="en-US">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4A0-4A34-92C1-88C78216817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Foglio1!$A$2:$A$3</c:f>
              <c:strCache>
                <c:ptCount val="2"/>
                <c:pt idx="0">
                  <c:v>P.I. sottoscritto</c:v>
                </c:pt>
                <c:pt idx="1">
                  <c:v>P.I.da sottoscrivere</c:v>
                </c:pt>
              </c:strCache>
            </c:strRef>
          </c:cat>
          <c:val>
            <c:numRef>
              <c:f>Foglio1!$B$2:$B$3</c:f>
              <c:numCache>
                <c:formatCode>General</c:formatCode>
                <c:ptCount val="2"/>
                <c:pt idx="0" formatCode="0.00%">
                  <c:v>1.1100000000000001</c:v>
                </c:pt>
              </c:numCache>
            </c:numRef>
          </c:val>
          <c:extLst>
            <c:ext xmlns:c16="http://schemas.microsoft.com/office/drawing/2014/chart" uri="{C3380CC4-5D6E-409C-BE32-E72D297353CC}">
              <c16:uniqueId val="{00000004-D4A0-4A34-92C1-88C78216817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0783071642298883"/>
          <c:y val="0.59408384571931261"/>
          <c:w val="0.47458219955509928"/>
          <c:h val="0.38988519260126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Valore programmato</c:v>
                </c:pt>
              </c:strCache>
            </c:strRef>
          </c:tx>
          <c:spPr>
            <a:solidFill>
              <a:schemeClr val="accent5">
                <a:lumMod val="75000"/>
              </a:schemeClr>
            </a:solidFill>
            <a:ln>
              <a:noFill/>
            </a:ln>
            <a:effectLst/>
          </c:spPr>
          <c:invertIfNegative val="0"/>
          <c:dLbls>
            <c:dLbl>
              <c:idx val="0"/>
              <c:tx>
                <c:rich>
                  <a:bodyPr/>
                  <a:lstStyle/>
                  <a:p>
                    <a:fld id="{97C0EF88-2367-46F7-B875-59BE25EB3B90}"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5D7-46F0-9B50-9B37F6E07AC2}"/>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D7-46F0-9B50-9B37F6E07AC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D7-46F0-9B50-9B37F6E07AC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D7-46F0-9B50-9B37F6E07AC2}"/>
                </c:ext>
              </c:extLst>
            </c:dLbl>
            <c:dLbl>
              <c:idx val="4"/>
              <c:tx>
                <c:rich>
                  <a:bodyPr/>
                  <a:lstStyle/>
                  <a:p>
                    <a:fld id="{1C7A490D-879F-404C-B03A-E222D0222FA0}" type="VALUE">
                      <a:rPr lang="en-US"/>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8D5-46C8-AB46-C1C46962D7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OL05-Attivazione sostegni domiciliari</c:v>
                </c:pt>
                <c:pt idx="1">
                  <c:v>OL04-Adattamento/dotazione domotica</c:v>
                </c:pt>
                <c:pt idx="2">
                  <c:v>OL03-Rivalutazione unità abitat.</c:v>
                </c:pt>
                <c:pt idx="3">
                  <c:v>OL02-Reperimento alloggi</c:v>
                </c:pt>
                <c:pt idx="4">
                  <c:v>OL01-Progetto Individualizzato</c:v>
                </c:pt>
              </c:strCache>
            </c:strRef>
          </c:cat>
          <c:val>
            <c:numRef>
              <c:f>Foglio1!$B$2:$B$6</c:f>
              <c:numCache>
                <c:formatCode>General</c:formatCode>
                <c:ptCount val="5"/>
                <c:pt idx="0">
                  <c:v>100</c:v>
                </c:pt>
                <c:pt idx="1">
                  <c:v>100</c:v>
                </c:pt>
                <c:pt idx="2">
                  <c:v>0</c:v>
                </c:pt>
                <c:pt idx="3">
                  <c:v>100</c:v>
                </c:pt>
                <c:pt idx="4">
                  <c:v>100</c:v>
                </c:pt>
              </c:numCache>
            </c:numRef>
          </c:val>
          <c:extLst>
            <c:ext xmlns:c15="http://schemas.microsoft.com/office/drawing/2012/chart" uri="{02D57815-91ED-43cb-92C2-25804820EDAC}">
              <c15:datalabelsRange>
                <c15:f>Foglio1!$C$5</c15:f>
                <c15:dlblRangeCache>
                  <c:ptCount val="1"/>
                  <c:pt idx="0">
                    <c:v>111</c:v>
                  </c:pt>
                </c15:dlblRangeCache>
              </c15:datalabelsRange>
            </c:ext>
            <c:ext xmlns:c16="http://schemas.microsoft.com/office/drawing/2014/chart" uri="{C3380CC4-5D6E-409C-BE32-E72D297353CC}">
              <c16:uniqueId val="{00000002-45D7-46F0-9B50-9B37F6E07AC2}"/>
            </c:ext>
          </c:extLst>
        </c:ser>
        <c:ser>
          <c:idx val="1"/>
          <c:order val="1"/>
          <c:tx>
            <c:strRef>
              <c:f>Foglio1!$C$1</c:f>
              <c:strCache>
                <c:ptCount val="1"/>
                <c:pt idx="0">
                  <c:v>Valore realizzato</c:v>
                </c:pt>
              </c:strCache>
            </c:strRef>
          </c:tx>
          <c:spPr>
            <a:solidFill>
              <a:srgbClr val="92D050"/>
            </a:solidFill>
            <a:ln>
              <a:noFill/>
            </a:ln>
            <a:effectLst/>
          </c:spPr>
          <c:invertIfNegative val="0"/>
          <c:dLbls>
            <c:dLbl>
              <c:idx val="0"/>
              <c:layout>
                <c:manualLayout>
                  <c:x val="0"/>
                  <c:y val="-9.24915437603355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E3-43A6-8C4D-BC51036825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OL05-Attivazione sostegni domiciliari</c:v>
                </c:pt>
                <c:pt idx="1">
                  <c:v>OL04-Adattamento/dotazione domotica</c:v>
                </c:pt>
                <c:pt idx="2">
                  <c:v>OL03-Rivalutazione unità abitat.</c:v>
                </c:pt>
                <c:pt idx="3">
                  <c:v>OL02-Reperimento alloggi</c:v>
                </c:pt>
                <c:pt idx="4">
                  <c:v>OL01-Progetto Individualizzato</c:v>
                </c:pt>
              </c:strCache>
            </c:strRef>
          </c:cat>
          <c:val>
            <c:numRef>
              <c:f>Foglio1!$C$2:$C$6</c:f>
              <c:numCache>
                <c:formatCode>General</c:formatCode>
                <c:ptCount val="5"/>
                <c:pt idx="0">
                  <c:v>110</c:v>
                </c:pt>
                <c:pt idx="1">
                  <c:v>111</c:v>
                </c:pt>
                <c:pt idx="2">
                  <c:v>0</c:v>
                </c:pt>
                <c:pt idx="3">
                  <c:v>111</c:v>
                </c:pt>
                <c:pt idx="4">
                  <c:v>111</c:v>
                </c:pt>
              </c:numCache>
            </c:numRef>
          </c:val>
          <c:extLst>
            <c:ext xmlns:c16="http://schemas.microsoft.com/office/drawing/2014/chart" uri="{C3380CC4-5D6E-409C-BE32-E72D297353CC}">
              <c16:uniqueId val="{00000003-45D7-46F0-9B50-9B37F6E07AC2}"/>
            </c:ext>
          </c:extLst>
        </c:ser>
        <c:ser>
          <c:idx val="2"/>
          <c:order val="2"/>
          <c:tx>
            <c:strRef>
              <c:f>Foglio1!$D$1</c:f>
              <c:strCache>
                <c:ptCount val="1"/>
                <c:pt idx="0">
                  <c:v>da integrare</c:v>
                </c:pt>
              </c:strCache>
            </c:strRef>
          </c:tx>
          <c:spPr>
            <a:solidFill>
              <a:srgbClr val="FF0000"/>
            </a:solidFill>
            <a:ln>
              <a:noFill/>
            </a:ln>
            <a:effectLst/>
          </c:spPr>
          <c:invertIfNegative val="0"/>
          <c:cat>
            <c:strRef>
              <c:f>Foglio1!$A$2:$A$6</c:f>
              <c:strCache>
                <c:ptCount val="5"/>
                <c:pt idx="0">
                  <c:v>OL05-Attivazione sostegni domiciliari</c:v>
                </c:pt>
                <c:pt idx="1">
                  <c:v>OL04-Adattamento/dotazione domotica</c:v>
                </c:pt>
                <c:pt idx="2">
                  <c:v>OL03-Rivalutazione unità abitat.</c:v>
                </c:pt>
                <c:pt idx="3">
                  <c:v>OL02-Reperimento alloggi</c:v>
                </c:pt>
                <c:pt idx="4">
                  <c:v>OL01-Progetto Individualizzato</c:v>
                </c:pt>
              </c:strCache>
            </c:strRef>
          </c:cat>
          <c:val>
            <c:numRef>
              <c:f>Foglio1!$D$2:$D$6</c:f>
              <c:numCache>
                <c:formatCode>General</c:formatCode>
                <c:ptCount val="5"/>
                <c:pt idx="0">
                  <c:v>3</c:v>
                </c:pt>
              </c:numCache>
            </c:numRef>
          </c:val>
          <c:extLst>
            <c:ext xmlns:c16="http://schemas.microsoft.com/office/drawing/2014/chart" uri="{C3380CC4-5D6E-409C-BE32-E72D297353CC}">
              <c16:uniqueId val="{00000000-2259-4DD7-A453-19A421B0EDF5}"/>
            </c:ext>
          </c:extLst>
        </c:ser>
        <c:dLbls>
          <c:showLegendKey val="0"/>
          <c:showVal val="0"/>
          <c:showCatName val="0"/>
          <c:showSerName val="0"/>
          <c:showPercent val="0"/>
          <c:showBubbleSize val="0"/>
        </c:dLbls>
        <c:gapWidth val="182"/>
        <c:axId val="2128079919"/>
        <c:axId val="2128077423"/>
      </c:barChart>
      <c:catAx>
        <c:axId val="21280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7423"/>
        <c:crosses val="autoZero"/>
        <c:auto val="1"/>
        <c:lblAlgn val="ctr"/>
        <c:lblOffset val="100"/>
        <c:noMultiLvlLbl val="0"/>
      </c:catAx>
      <c:valAx>
        <c:axId val="21280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079919"/>
        <c:crosses val="autoZero"/>
        <c:crossBetween val="between"/>
      </c:valAx>
      <c:spPr>
        <a:noFill/>
        <a:ln>
          <a:noFill/>
        </a:ln>
        <a:effectLst/>
      </c:spPr>
    </c:plotArea>
    <c:legend>
      <c:legendPos val="b"/>
      <c:layout>
        <c:manualLayout>
          <c:xMode val="edge"/>
          <c:yMode val="edge"/>
          <c:x val="0.18504523541058124"/>
          <c:y val="0.8670270339674"/>
          <c:w val="0.814954831980782"/>
          <c:h val="9.4637056263625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867B1-06C7-4A3A-9E7F-0593A902B95E}" type="doc">
      <dgm:prSet loTypeId="urn:microsoft.com/office/officeart/2005/8/layout/hierarchy6" loCatId="hierarchy" qsTypeId="urn:microsoft.com/office/officeart/2005/8/quickstyle/simple1" qsCatId="simple" csTypeId="urn:microsoft.com/office/officeart/2005/8/colors/accent3_1" csCatId="accent3" phldr="1"/>
      <dgm:spPr/>
      <dgm:t>
        <a:bodyPr/>
        <a:lstStyle/>
        <a:p>
          <a:endParaRPr lang="it-IT"/>
        </a:p>
      </dgm:t>
    </dgm:pt>
    <dgm:pt modelId="{555A99B0-30E9-4651-A031-CACDC5C42009}">
      <dgm:prSet phldrT="[Testo]" custT="1"/>
      <dgm:spPr>
        <a:noFill/>
        <a:ln>
          <a:solidFill>
            <a:srgbClr val="C00000"/>
          </a:solidFill>
        </a:ln>
      </dgm:spPr>
      <dgm:t>
        <a:bodyPr/>
        <a:lstStyle/>
        <a:p>
          <a:pPr algn="ctr"/>
          <a:r>
            <a:rPr lang="it-IT" sz="800" b="1" kern="1200">
              <a:latin typeface="Aptos" panose="020B0004020202020204" pitchFamily="34" charset="0"/>
              <a:ea typeface="+mn-ea"/>
              <a:cs typeface="+mn-cs"/>
            </a:rPr>
            <a:t>INV. </a:t>
          </a:r>
          <a:r>
            <a:rPr lang="it-IT" sz="1000" b="1" i="0" kern="1200">
              <a:latin typeface="Aptos" panose="020B0004020202020204" pitchFamily="34" charset="0"/>
              <a:ea typeface="+mn-ea"/>
              <a:cs typeface="+mn-cs"/>
            </a:rPr>
            <a:t>1.1 </a:t>
          </a:r>
        </a:p>
        <a:p>
          <a:pPr algn="ctr"/>
          <a:r>
            <a:rPr lang="it-IT" sz="1000" b="0" i="0" kern="1200">
              <a:latin typeface="Aptos"/>
              <a:ea typeface="+mn-ea"/>
              <a:cs typeface="+mn-cs"/>
            </a:rPr>
            <a:t>Sostegno alle persone vulnerabili e prevenzione dell'istituzionalizzazione degli anziani non autosufficienti </a:t>
          </a:r>
          <a:endParaRPr lang="it-IT" sz="1100" b="0" i="0" kern="1200">
            <a:latin typeface="Aptos"/>
            <a:ea typeface="+mn-ea"/>
            <a:cs typeface="+mn-cs"/>
          </a:endParaRPr>
        </a:p>
      </dgm:t>
    </dgm:pt>
    <dgm:pt modelId="{221A5F4E-5A06-40F6-A588-4CC0E3571CFD}" type="parTrans" cxnId="{E4074FB2-1C92-4393-9D4C-F2CA383643D1}">
      <dgm:prSet/>
      <dgm:spPr>
        <a:ln w="19050">
          <a:solidFill>
            <a:srgbClr val="C00000"/>
          </a:solidFill>
        </a:ln>
      </dgm:spPr>
      <dgm:t>
        <a:bodyPr/>
        <a:lstStyle/>
        <a:p>
          <a:endParaRPr lang="it-IT"/>
        </a:p>
      </dgm:t>
    </dgm:pt>
    <dgm:pt modelId="{16CB56B9-2248-4C12-8CC9-AF0AC19CD197}" type="sibTrans" cxnId="{E4074FB2-1C92-4393-9D4C-F2CA383643D1}">
      <dgm:prSet/>
      <dgm:spPr/>
      <dgm:t>
        <a:bodyPr/>
        <a:lstStyle/>
        <a:p>
          <a:endParaRPr lang="it-IT"/>
        </a:p>
      </dgm:t>
    </dgm:pt>
    <dgm:pt modelId="{46437C56-3D7C-41BE-83AA-DAD370D31C25}">
      <dgm:prSet phldrT="[Testo]" custT="1"/>
      <dgm:spPr>
        <a:ln>
          <a:solidFill>
            <a:srgbClr val="C00000"/>
          </a:solidFill>
        </a:ln>
      </dgm:spPr>
      <dgm:t>
        <a:bodyPr/>
        <a:lstStyle/>
        <a:p>
          <a:r>
            <a:rPr lang="it-IT" sz="1050" b="1" i="0" kern="1200">
              <a:solidFill>
                <a:prstClr val="black">
                  <a:hueOff val="0"/>
                  <a:satOff val="0"/>
                  <a:lumOff val="0"/>
                  <a:alphaOff val="0"/>
                </a:prstClr>
              </a:solidFill>
              <a:latin typeface="Aptos" panose="020B0004020202020204" pitchFamily="34" charset="0"/>
              <a:ea typeface="+mn-ea"/>
              <a:cs typeface="+mn-cs"/>
            </a:rPr>
            <a:t>INV. 1.2</a:t>
          </a:r>
          <a:endParaRPr lang="it-IT" sz="900" b="1" i="0" kern="1200">
            <a:solidFill>
              <a:prstClr val="black">
                <a:hueOff val="0"/>
                <a:satOff val="0"/>
                <a:lumOff val="0"/>
                <a:alphaOff val="0"/>
              </a:prstClr>
            </a:solidFill>
            <a:latin typeface="Aptos" panose="020B0004020202020204" pitchFamily="34" charset="0"/>
            <a:ea typeface="+mn-ea"/>
            <a:cs typeface="+mn-cs"/>
          </a:endParaRPr>
        </a:p>
        <a:p>
          <a:r>
            <a:rPr lang="it-IT" sz="1000" b="0" i="0" kern="1200">
              <a:solidFill>
                <a:prstClr val="black">
                  <a:hueOff val="0"/>
                  <a:satOff val="0"/>
                  <a:lumOff val="0"/>
                  <a:alphaOff val="0"/>
                </a:prstClr>
              </a:solidFill>
              <a:latin typeface="Aptos"/>
              <a:ea typeface="+mn-ea"/>
              <a:cs typeface="+mn-cs"/>
            </a:rPr>
            <a:t> Percorsi di autonomia per persone con disabilità</a:t>
          </a:r>
        </a:p>
      </dgm:t>
    </dgm:pt>
    <dgm:pt modelId="{2C23DDAD-097A-4A0D-957E-0069E820C568}" type="parTrans" cxnId="{5E2AD0AD-FF2B-421E-9789-0AAECE90A6F6}">
      <dgm:prSet/>
      <dgm:spPr/>
      <dgm:t>
        <a:bodyPr/>
        <a:lstStyle/>
        <a:p>
          <a:endParaRPr lang="it-IT"/>
        </a:p>
      </dgm:t>
    </dgm:pt>
    <dgm:pt modelId="{E1681D4C-7B29-4A23-B03A-81EE7C46AF82}" type="sibTrans" cxnId="{5E2AD0AD-FF2B-421E-9789-0AAECE90A6F6}">
      <dgm:prSet/>
      <dgm:spPr/>
      <dgm:t>
        <a:bodyPr/>
        <a:lstStyle/>
        <a:p>
          <a:endParaRPr lang="it-IT"/>
        </a:p>
      </dgm:t>
    </dgm:pt>
    <dgm:pt modelId="{E90E2C5F-C3A8-4372-932D-3595362F74AF}">
      <dgm:prSet phldrT="[Testo]" custT="1"/>
      <dgm:spPr>
        <a:ln>
          <a:solidFill>
            <a:srgbClr val="C00000"/>
          </a:solidFill>
        </a:ln>
      </dgm:spPr>
      <dgm:t>
        <a:bodyPr/>
        <a:lstStyle/>
        <a:p>
          <a:r>
            <a:rPr lang="it-IT" sz="1050" b="1" i="0" kern="1200">
              <a:solidFill>
                <a:prstClr val="black">
                  <a:hueOff val="0"/>
                  <a:satOff val="0"/>
                  <a:lumOff val="0"/>
                  <a:alphaOff val="0"/>
                </a:prstClr>
              </a:solidFill>
              <a:latin typeface="Aptos" panose="020B0004020202020204" pitchFamily="34" charset="0"/>
              <a:ea typeface="+mn-ea"/>
              <a:cs typeface="+mn-cs"/>
            </a:rPr>
            <a:t>INV. 1.3</a:t>
          </a:r>
          <a:r>
            <a:rPr lang="it-IT" sz="900" b="1" i="0" kern="1200">
              <a:solidFill>
                <a:prstClr val="black">
                  <a:hueOff val="0"/>
                  <a:satOff val="0"/>
                  <a:lumOff val="0"/>
                  <a:alphaOff val="0"/>
                </a:prstClr>
              </a:solidFill>
              <a:latin typeface="Aptos" panose="020B0004020202020204" pitchFamily="34" charset="0"/>
              <a:ea typeface="+mn-ea"/>
              <a:cs typeface="+mn-cs"/>
            </a:rPr>
            <a:t> </a:t>
          </a:r>
        </a:p>
        <a:p>
          <a:r>
            <a:rPr lang="it-IT" sz="1000" b="0" i="0" kern="1200">
              <a:solidFill>
                <a:prstClr val="black">
                  <a:hueOff val="0"/>
                  <a:satOff val="0"/>
                  <a:lumOff val="0"/>
                  <a:alphaOff val="0"/>
                </a:prstClr>
              </a:solidFill>
              <a:latin typeface="Aptos"/>
              <a:ea typeface="+mn-ea"/>
              <a:cs typeface="+mn-cs"/>
            </a:rPr>
            <a:t>Housing temporaneo e Stazioni di Posta</a:t>
          </a:r>
        </a:p>
      </dgm:t>
    </dgm:pt>
    <dgm:pt modelId="{E03EBAA3-1E56-4F3C-BB4B-40052725F178}" type="parTrans" cxnId="{DB785A9C-A570-4BF7-8F9B-55AB3502A8BE}">
      <dgm:prSet/>
      <dgm:spPr>
        <a:solidFill>
          <a:srgbClr val="C00000"/>
        </a:solidFill>
        <a:ln w="19050">
          <a:solidFill>
            <a:srgbClr val="C00000"/>
          </a:solidFill>
        </a:ln>
      </dgm:spPr>
      <dgm:t>
        <a:bodyPr/>
        <a:lstStyle/>
        <a:p>
          <a:endParaRPr lang="it-IT"/>
        </a:p>
      </dgm:t>
    </dgm:pt>
    <dgm:pt modelId="{CCC55CD6-4254-4019-8823-CEC723EDB790}" type="sibTrans" cxnId="{DB785A9C-A570-4BF7-8F9B-55AB3502A8BE}">
      <dgm:prSet/>
      <dgm:spPr/>
      <dgm:t>
        <a:bodyPr/>
        <a:lstStyle/>
        <a:p>
          <a:endParaRPr lang="it-IT"/>
        </a:p>
      </dgm:t>
    </dgm:pt>
    <dgm:pt modelId="{660168CE-1ED3-4EB1-AB9F-F12A5C6E960B}">
      <dgm:prSet custT="1">
        <dgm:style>
          <a:lnRef idx="2">
            <a:schemeClr val="accent1"/>
          </a:lnRef>
          <a:fillRef idx="1">
            <a:schemeClr val="lt1"/>
          </a:fillRef>
          <a:effectRef idx="0">
            <a:schemeClr val="accent1"/>
          </a:effectRef>
          <a:fontRef idx="minor">
            <a:schemeClr val="dk1"/>
          </a:fontRef>
        </dgm:style>
      </dgm:prSet>
      <dgm:spPr/>
      <dgm:t>
        <a:bodyPr/>
        <a:lstStyle/>
        <a:p>
          <a:pPr algn="ctr"/>
          <a:r>
            <a:rPr lang="it-IT" sz="1200" b="1"/>
            <a:t>4 LINEE DI ATTIVITA’</a:t>
          </a:r>
        </a:p>
        <a:p>
          <a:pPr algn="ctr"/>
          <a:r>
            <a:rPr lang="it-IT" sz="1200" b="1"/>
            <a:t>7 PROGETTI AMMESSI</a:t>
          </a:r>
        </a:p>
      </dgm:t>
    </dgm:pt>
    <dgm:pt modelId="{B8F195E1-B094-42D3-BC3C-E6BC1534C977}" type="parTrans" cxnId="{6BE61C74-AF8E-4666-9D22-E2B0DBCC5A28}">
      <dgm:prSet/>
      <dgm:spPr/>
      <dgm:t>
        <a:bodyPr/>
        <a:lstStyle/>
        <a:p>
          <a:endParaRPr lang="it-IT"/>
        </a:p>
      </dgm:t>
    </dgm:pt>
    <dgm:pt modelId="{8A29BF67-6329-411E-BCC4-75AC43B115B0}" type="sibTrans" cxnId="{6BE61C74-AF8E-4666-9D22-E2B0DBCC5A28}">
      <dgm:prSet/>
      <dgm:spPr/>
      <dgm:t>
        <a:bodyPr/>
        <a:lstStyle/>
        <a:p>
          <a:endParaRPr lang="it-IT"/>
        </a:p>
      </dgm:t>
    </dgm:pt>
    <dgm:pt modelId="{DEC3C0D7-FB39-4605-9FC1-8340DBBD34C6}">
      <dgm:prSet custT="1"/>
      <dgm:spPr/>
      <dgm:t>
        <a:bodyPr/>
        <a:lstStyle/>
        <a:p>
          <a:pPr algn="ctr"/>
          <a:r>
            <a:rPr lang="it-IT" sz="1200" b="1" kern="1200">
              <a:latin typeface="Calibri" panose="020F0502020204030204"/>
              <a:ea typeface="+mn-ea"/>
              <a:cs typeface="+mn-cs"/>
            </a:rPr>
            <a:t>3 PROGETTI AMMESSI</a:t>
          </a:r>
        </a:p>
      </dgm:t>
    </dgm:pt>
    <dgm:pt modelId="{B72F6586-C328-4287-989C-C2BA1B64B965}" type="parTrans" cxnId="{E604BDA6-6DA0-46DE-80D1-9AB49FA16948}">
      <dgm:prSet/>
      <dgm:spPr/>
      <dgm:t>
        <a:bodyPr/>
        <a:lstStyle/>
        <a:p>
          <a:endParaRPr lang="it-IT"/>
        </a:p>
      </dgm:t>
    </dgm:pt>
    <dgm:pt modelId="{D1B54122-A128-4B37-A995-2955C464B8C4}" type="sibTrans" cxnId="{E604BDA6-6DA0-46DE-80D1-9AB49FA16948}">
      <dgm:prSet/>
      <dgm:spPr/>
      <dgm:t>
        <a:bodyPr/>
        <a:lstStyle/>
        <a:p>
          <a:endParaRPr lang="it-IT"/>
        </a:p>
      </dgm:t>
    </dgm:pt>
    <dgm:pt modelId="{ED386FE2-4FED-4F9E-8F36-02CE1EA2DE27}">
      <dgm:prSet custT="1">
        <dgm:style>
          <a:lnRef idx="2">
            <a:schemeClr val="accent1"/>
          </a:lnRef>
          <a:fillRef idx="1">
            <a:schemeClr val="lt1"/>
          </a:fillRef>
          <a:effectRef idx="0">
            <a:schemeClr val="accent1"/>
          </a:effectRef>
          <a:fontRef idx="minor">
            <a:schemeClr val="dk1"/>
          </a:fontRef>
        </dgm:style>
      </dgm:prSet>
      <dgm:spPr/>
      <dgm:t>
        <a:bodyPr/>
        <a:lstStyle/>
        <a:p>
          <a:pPr marL="0" lvl="0" indent="0" algn="ctr" defTabSz="711200">
            <a:lnSpc>
              <a:spcPct val="90000"/>
            </a:lnSpc>
            <a:spcBef>
              <a:spcPct val="0"/>
            </a:spcBef>
            <a:spcAft>
              <a:spcPct val="35000"/>
            </a:spcAft>
            <a:buNone/>
          </a:pPr>
          <a:r>
            <a:rPr lang="it-IT" sz="1200" b="1" kern="1200">
              <a:latin typeface="Calibri" panose="020F0502020204030204"/>
              <a:ea typeface="+mn-ea"/>
              <a:cs typeface="+mn-cs"/>
            </a:rPr>
            <a:t>2 LINEE DI ATTIVITA’</a:t>
          </a:r>
        </a:p>
        <a:p>
          <a:pPr marL="0" lvl="0" indent="0" algn="ctr" defTabSz="711200">
            <a:lnSpc>
              <a:spcPct val="90000"/>
            </a:lnSpc>
            <a:spcBef>
              <a:spcPct val="0"/>
            </a:spcBef>
            <a:spcAft>
              <a:spcPct val="35000"/>
            </a:spcAft>
            <a:buNone/>
          </a:pPr>
          <a:r>
            <a:rPr lang="it-IT" sz="1200" b="1" kern="1200">
              <a:latin typeface="Calibri" panose="020F0502020204030204"/>
              <a:ea typeface="+mn-ea"/>
              <a:cs typeface="+mn-cs"/>
            </a:rPr>
            <a:t>5 PROGETTI AMMESSI</a:t>
          </a:r>
        </a:p>
      </dgm:t>
    </dgm:pt>
    <dgm:pt modelId="{11D4B7DA-795F-4B8E-B7D1-4C4AE0865FDB}" type="parTrans" cxnId="{DB46D340-920F-4047-A85B-D07354EC06A3}">
      <dgm:prSet/>
      <dgm:spPr/>
      <dgm:t>
        <a:bodyPr/>
        <a:lstStyle/>
        <a:p>
          <a:endParaRPr lang="it-IT"/>
        </a:p>
      </dgm:t>
    </dgm:pt>
    <dgm:pt modelId="{73C3648C-3DA6-44CE-B05D-EDE90E760609}" type="sibTrans" cxnId="{DB46D340-920F-4047-A85B-D07354EC06A3}">
      <dgm:prSet/>
      <dgm:spPr/>
      <dgm:t>
        <a:bodyPr/>
        <a:lstStyle/>
        <a:p>
          <a:endParaRPr lang="it-IT"/>
        </a:p>
      </dgm:t>
    </dgm:pt>
    <dgm:pt modelId="{B82095F8-2F11-4B12-977F-1E0EAF670B66}">
      <dgm:prSet phldrT="[Testo]" custT="1"/>
      <dgm:spPr>
        <a:ln>
          <a:noFill/>
        </a:ln>
      </dgm:spPr>
      <dgm:t>
        <a:bodyPr/>
        <a:lstStyle/>
        <a:p>
          <a:pPr algn="ctr">
            <a:lnSpc>
              <a:spcPct val="100000"/>
            </a:lnSpc>
          </a:pPr>
          <a:r>
            <a:rPr lang="it-IT" sz="1600" b="1">
              <a:latin typeface="Lato Medium" panose="020F0502020204030203" pitchFamily="34" charset="0"/>
              <a:ea typeface="Lato Medium" panose="020F0502020204030203" pitchFamily="34" charset="0"/>
              <a:cs typeface="Lato Medium" panose="020F0502020204030203" pitchFamily="34" charset="0"/>
            </a:rPr>
            <a:t>AVVISO Pubblico 1/2022 PNRR</a:t>
          </a:r>
        </a:p>
        <a:p>
          <a:pPr algn="ctr">
            <a:lnSpc>
              <a:spcPct val="100000"/>
            </a:lnSpc>
          </a:pPr>
          <a:r>
            <a:rPr lang="it-IT" sz="1400" b="1" i="1" u="none">
              <a:latin typeface="Aptos" panose="020B0004020202020204" pitchFamily="34" charset="0"/>
            </a:rPr>
            <a:t>Proposte di intervento per l’inclusione sociale di soggetti fragili e vulnerabili</a:t>
          </a:r>
          <a:endParaRPr lang="it-IT" sz="1400" b="1" i="1" u="none">
            <a:latin typeface="Aptos" panose="020B0004020202020204" pitchFamily="34" charset="0"/>
            <a:ea typeface="Lato Medium" panose="020F0502020204030203" pitchFamily="34" charset="0"/>
            <a:cs typeface="Lato Medium" panose="020F0502020204030203" pitchFamily="34" charset="0"/>
          </a:endParaRPr>
        </a:p>
      </dgm:t>
    </dgm:pt>
    <dgm:pt modelId="{C66DCAB7-DE50-4D82-8482-996B846166FD}" type="sibTrans" cxnId="{1249BADE-B941-4592-B7BB-DE67CE22BA1E}">
      <dgm:prSet/>
      <dgm:spPr/>
      <dgm:t>
        <a:bodyPr/>
        <a:lstStyle/>
        <a:p>
          <a:endParaRPr lang="it-IT"/>
        </a:p>
      </dgm:t>
    </dgm:pt>
    <dgm:pt modelId="{37103514-D0A9-45EB-88C3-C49DA782C7CA}" type="parTrans" cxnId="{1249BADE-B941-4592-B7BB-DE67CE22BA1E}">
      <dgm:prSet/>
      <dgm:spPr/>
      <dgm:t>
        <a:bodyPr/>
        <a:lstStyle/>
        <a:p>
          <a:endParaRPr lang="it-IT"/>
        </a:p>
      </dgm:t>
    </dgm:pt>
    <dgm:pt modelId="{0228A373-2804-428D-A147-4326E8FC04DE}" type="pres">
      <dgm:prSet presAssocID="{B42867B1-06C7-4A3A-9E7F-0593A902B95E}" presName="mainComposite" presStyleCnt="0">
        <dgm:presLayoutVars>
          <dgm:chPref val="1"/>
          <dgm:dir/>
          <dgm:animOne val="branch"/>
          <dgm:animLvl val="lvl"/>
          <dgm:resizeHandles val="exact"/>
        </dgm:presLayoutVars>
      </dgm:prSet>
      <dgm:spPr/>
      <dgm:t>
        <a:bodyPr/>
        <a:lstStyle/>
        <a:p>
          <a:endParaRPr lang="it-IT"/>
        </a:p>
      </dgm:t>
    </dgm:pt>
    <dgm:pt modelId="{10032D8C-D680-440B-8D82-79AE52762B72}" type="pres">
      <dgm:prSet presAssocID="{B42867B1-06C7-4A3A-9E7F-0593A902B95E}" presName="hierFlow" presStyleCnt="0"/>
      <dgm:spPr/>
    </dgm:pt>
    <dgm:pt modelId="{7D87DC56-B8FA-49A1-9A70-1691C9CB278D}" type="pres">
      <dgm:prSet presAssocID="{B42867B1-06C7-4A3A-9E7F-0593A902B95E}" presName="hierChild1" presStyleCnt="0">
        <dgm:presLayoutVars>
          <dgm:chPref val="1"/>
          <dgm:animOne val="branch"/>
          <dgm:animLvl val="lvl"/>
        </dgm:presLayoutVars>
      </dgm:prSet>
      <dgm:spPr/>
    </dgm:pt>
    <dgm:pt modelId="{8AB61B71-044F-4A02-A769-46D6287B75DA}" type="pres">
      <dgm:prSet presAssocID="{B82095F8-2F11-4B12-977F-1E0EAF670B66}" presName="Name14" presStyleCnt="0"/>
      <dgm:spPr/>
    </dgm:pt>
    <dgm:pt modelId="{EE20BD38-EC08-438B-95F9-AC94F8E3220D}" type="pres">
      <dgm:prSet presAssocID="{B82095F8-2F11-4B12-977F-1E0EAF670B66}" presName="level1Shape" presStyleLbl="node0" presStyleIdx="0" presStyleCnt="1" custScaleX="219812" custScaleY="56647" custLinFactNeighborX="2501" custLinFactNeighborY="-26408">
        <dgm:presLayoutVars>
          <dgm:chPref val="3"/>
        </dgm:presLayoutVars>
      </dgm:prSet>
      <dgm:spPr/>
      <dgm:t>
        <a:bodyPr/>
        <a:lstStyle/>
        <a:p>
          <a:endParaRPr lang="it-IT"/>
        </a:p>
      </dgm:t>
    </dgm:pt>
    <dgm:pt modelId="{7CD06959-06D0-4DB1-94B4-919EA9990EAA}" type="pres">
      <dgm:prSet presAssocID="{B82095F8-2F11-4B12-977F-1E0EAF670B66}" presName="hierChild2" presStyleCnt="0"/>
      <dgm:spPr/>
    </dgm:pt>
    <dgm:pt modelId="{716AB1A8-7759-4BBC-91AA-C9FA502F9AA2}" type="pres">
      <dgm:prSet presAssocID="{221A5F4E-5A06-40F6-A588-4CC0E3571CFD}" presName="Name19" presStyleLbl="parChTrans1D2" presStyleIdx="0" presStyleCnt="3"/>
      <dgm:spPr/>
      <dgm:t>
        <a:bodyPr/>
        <a:lstStyle/>
        <a:p>
          <a:endParaRPr lang="it-IT"/>
        </a:p>
      </dgm:t>
    </dgm:pt>
    <dgm:pt modelId="{4F69626C-4E1A-4AA0-AC47-4B5EFC30B53D}" type="pres">
      <dgm:prSet presAssocID="{555A99B0-30E9-4651-A031-CACDC5C42009}" presName="Name21" presStyleCnt="0"/>
      <dgm:spPr/>
    </dgm:pt>
    <dgm:pt modelId="{31BDBBFA-2249-4593-9902-8BCEC14D61D6}" type="pres">
      <dgm:prSet presAssocID="{555A99B0-30E9-4651-A031-CACDC5C42009}" presName="level2Shape" presStyleLbl="node2" presStyleIdx="0" presStyleCnt="3" custScaleX="121788" custScaleY="48291" custLinFactNeighborX="4141" custLinFactNeighborY="-35976"/>
      <dgm:spPr/>
      <dgm:t>
        <a:bodyPr/>
        <a:lstStyle/>
        <a:p>
          <a:endParaRPr lang="it-IT"/>
        </a:p>
      </dgm:t>
    </dgm:pt>
    <dgm:pt modelId="{6BF91AE0-BAE8-484D-BA29-79A923FE4953}" type="pres">
      <dgm:prSet presAssocID="{555A99B0-30E9-4651-A031-CACDC5C42009}" presName="hierChild3" presStyleCnt="0"/>
      <dgm:spPr/>
    </dgm:pt>
    <dgm:pt modelId="{DB09FBAF-84AF-45DE-8D3A-FED3EF03EE79}" type="pres">
      <dgm:prSet presAssocID="{B8F195E1-B094-42D3-BC3C-E6BC1534C977}" presName="Name19" presStyleLbl="parChTrans1D3" presStyleIdx="0" presStyleCnt="3"/>
      <dgm:spPr/>
      <dgm:t>
        <a:bodyPr/>
        <a:lstStyle/>
        <a:p>
          <a:endParaRPr lang="it-IT"/>
        </a:p>
      </dgm:t>
    </dgm:pt>
    <dgm:pt modelId="{37269C75-4707-46EC-8D08-3B965B1535ED}" type="pres">
      <dgm:prSet presAssocID="{660168CE-1ED3-4EB1-AB9F-F12A5C6E960B}" presName="Name21" presStyleCnt="0"/>
      <dgm:spPr/>
    </dgm:pt>
    <dgm:pt modelId="{6614071D-312B-437C-9E68-942518109534}" type="pres">
      <dgm:prSet presAssocID="{660168CE-1ED3-4EB1-AB9F-F12A5C6E960B}" presName="level2Shape" presStyleLbl="node3" presStyleIdx="0" presStyleCnt="3" custScaleX="80839" custScaleY="24231" custLinFactNeighborX="4141" custLinFactNeighborY="-51707"/>
      <dgm:spPr/>
      <dgm:t>
        <a:bodyPr/>
        <a:lstStyle/>
        <a:p>
          <a:endParaRPr lang="it-IT"/>
        </a:p>
      </dgm:t>
    </dgm:pt>
    <dgm:pt modelId="{8CB01D55-9406-4856-BD8A-C590169E63EA}" type="pres">
      <dgm:prSet presAssocID="{660168CE-1ED3-4EB1-AB9F-F12A5C6E960B}" presName="hierChild3" presStyleCnt="0"/>
      <dgm:spPr/>
    </dgm:pt>
    <dgm:pt modelId="{D732CC57-B1B0-439D-BCF9-ED98A5793C69}" type="pres">
      <dgm:prSet presAssocID="{2C23DDAD-097A-4A0D-957E-0069E820C568}" presName="Name19" presStyleLbl="parChTrans1D2" presStyleIdx="1" presStyleCnt="3"/>
      <dgm:spPr/>
      <dgm:t>
        <a:bodyPr/>
        <a:lstStyle/>
        <a:p>
          <a:endParaRPr lang="it-IT"/>
        </a:p>
      </dgm:t>
    </dgm:pt>
    <dgm:pt modelId="{8110FECC-8965-47C6-8033-D0573E80DDF5}" type="pres">
      <dgm:prSet presAssocID="{46437C56-3D7C-41BE-83AA-DAD370D31C25}" presName="Name21" presStyleCnt="0"/>
      <dgm:spPr/>
    </dgm:pt>
    <dgm:pt modelId="{060D4A8D-9759-478E-AE82-8475ACE61BED}" type="pres">
      <dgm:prSet presAssocID="{46437C56-3D7C-41BE-83AA-DAD370D31C25}" presName="level2Shape" presStyleLbl="node2" presStyleIdx="1" presStyleCnt="3" custScaleX="72196" custScaleY="50018" custLinFactNeighborX="-1876" custLinFactNeighborY="-42132"/>
      <dgm:spPr/>
      <dgm:t>
        <a:bodyPr/>
        <a:lstStyle/>
        <a:p>
          <a:endParaRPr lang="it-IT"/>
        </a:p>
      </dgm:t>
    </dgm:pt>
    <dgm:pt modelId="{F5EC86DA-E940-41B9-97D9-20FB3AF112EE}" type="pres">
      <dgm:prSet presAssocID="{46437C56-3D7C-41BE-83AA-DAD370D31C25}" presName="hierChild3" presStyleCnt="0"/>
      <dgm:spPr/>
    </dgm:pt>
    <dgm:pt modelId="{233AB370-C887-4D8C-ACE9-07B448D67974}" type="pres">
      <dgm:prSet presAssocID="{B72F6586-C328-4287-989C-C2BA1B64B965}" presName="Name19" presStyleLbl="parChTrans1D3" presStyleIdx="1" presStyleCnt="3"/>
      <dgm:spPr/>
      <dgm:t>
        <a:bodyPr/>
        <a:lstStyle/>
        <a:p>
          <a:endParaRPr lang="it-IT"/>
        </a:p>
      </dgm:t>
    </dgm:pt>
    <dgm:pt modelId="{98745EAB-0BDB-4672-B12F-30BD4C83E610}" type="pres">
      <dgm:prSet presAssocID="{DEC3C0D7-FB39-4605-9FC1-8340DBBD34C6}" presName="Name21" presStyleCnt="0"/>
      <dgm:spPr/>
    </dgm:pt>
    <dgm:pt modelId="{1B58EF1B-218E-4B89-83A4-7A560DEDC05A}" type="pres">
      <dgm:prSet presAssocID="{DEC3C0D7-FB39-4605-9FC1-8340DBBD34C6}" presName="level2Shape" presStyleLbl="node3" presStyleIdx="1" presStyleCnt="3" custScaleX="104053" custScaleY="27449" custLinFactNeighborX="-1876" custLinFactNeighborY="-77174"/>
      <dgm:spPr/>
      <dgm:t>
        <a:bodyPr/>
        <a:lstStyle/>
        <a:p>
          <a:endParaRPr lang="it-IT"/>
        </a:p>
      </dgm:t>
    </dgm:pt>
    <dgm:pt modelId="{C9A7548A-60EF-41D7-BEB2-6936DB2BE297}" type="pres">
      <dgm:prSet presAssocID="{DEC3C0D7-FB39-4605-9FC1-8340DBBD34C6}" presName="hierChild3" presStyleCnt="0"/>
      <dgm:spPr/>
    </dgm:pt>
    <dgm:pt modelId="{398A2364-EFE1-4F9A-ACE9-D39F7FEBD22C}" type="pres">
      <dgm:prSet presAssocID="{E03EBAA3-1E56-4F3C-BB4B-40052725F178}" presName="Name19" presStyleLbl="parChTrans1D2" presStyleIdx="2" presStyleCnt="3"/>
      <dgm:spPr/>
      <dgm:t>
        <a:bodyPr/>
        <a:lstStyle/>
        <a:p>
          <a:endParaRPr lang="it-IT"/>
        </a:p>
      </dgm:t>
    </dgm:pt>
    <dgm:pt modelId="{4B70A6DE-23AD-44FA-A1FB-C68464B02E68}" type="pres">
      <dgm:prSet presAssocID="{E90E2C5F-C3A8-4372-932D-3595362F74AF}" presName="Name21" presStyleCnt="0"/>
      <dgm:spPr/>
    </dgm:pt>
    <dgm:pt modelId="{612A1E0A-2D95-4EFE-8326-42523252B142}" type="pres">
      <dgm:prSet presAssocID="{E90E2C5F-C3A8-4372-932D-3595362F74AF}" presName="level2Shape" presStyleLbl="node2" presStyleIdx="2" presStyleCnt="3" custScaleX="108635" custScaleY="48236" custLinFactNeighborX="-7088" custLinFactNeighborY="-35521"/>
      <dgm:spPr/>
      <dgm:t>
        <a:bodyPr/>
        <a:lstStyle/>
        <a:p>
          <a:endParaRPr lang="it-IT"/>
        </a:p>
      </dgm:t>
    </dgm:pt>
    <dgm:pt modelId="{AD6E75B1-8373-4C28-BC01-4084C15595FD}" type="pres">
      <dgm:prSet presAssocID="{E90E2C5F-C3A8-4372-932D-3595362F74AF}" presName="hierChild3" presStyleCnt="0"/>
      <dgm:spPr/>
    </dgm:pt>
    <dgm:pt modelId="{B0A36C80-8427-4A2C-A911-B84F9EBFE828}" type="pres">
      <dgm:prSet presAssocID="{11D4B7DA-795F-4B8E-B7D1-4C4AE0865FDB}" presName="Name19" presStyleLbl="parChTrans1D3" presStyleIdx="2" presStyleCnt="3"/>
      <dgm:spPr/>
      <dgm:t>
        <a:bodyPr/>
        <a:lstStyle/>
        <a:p>
          <a:endParaRPr lang="it-IT"/>
        </a:p>
      </dgm:t>
    </dgm:pt>
    <dgm:pt modelId="{32E146C5-3255-458A-BD9C-AEDE1F0DE34C}" type="pres">
      <dgm:prSet presAssocID="{ED386FE2-4FED-4F9E-8F36-02CE1EA2DE27}" presName="Name21" presStyleCnt="0"/>
      <dgm:spPr/>
    </dgm:pt>
    <dgm:pt modelId="{B84205D2-D6F6-4678-BBBC-C085D5F0CD67}" type="pres">
      <dgm:prSet presAssocID="{ED386FE2-4FED-4F9E-8F36-02CE1EA2DE27}" presName="level2Shape" presStyleLbl="node3" presStyleIdx="2" presStyleCnt="3" custScaleX="85575" custScaleY="27196" custLinFactNeighborX="-7310" custLinFactNeighborY="-50937"/>
      <dgm:spPr/>
      <dgm:t>
        <a:bodyPr/>
        <a:lstStyle/>
        <a:p>
          <a:endParaRPr lang="it-IT"/>
        </a:p>
      </dgm:t>
    </dgm:pt>
    <dgm:pt modelId="{04E8D29C-FDBF-4E98-870B-AB1CC926B273}" type="pres">
      <dgm:prSet presAssocID="{ED386FE2-4FED-4F9E-8F36-02CE1EA2DE27}" presName="hierChild3" presStyleCnt="0"/>
      <dgm:spPr/>
    </dgm:pt>
    <dgm:pt modelId="{9581111D-141C-4A01-8D77-CB74CAD83764}" type="pres">
      <dgm:prSet presAssocID="{B42867B1-06C7-4A3A-9E7F-0593A902B95E}" presName="bgShapesFlow" presStyleCnt="0"/>
      <dgm:spPr/>
    </dgm:pt>
  </dgm:ptLst>
  <dgm:cxnLst>
    <dgm:cxn modelId="{E604BDA6-6DA0-46DE-80D1-9AB49FA16948}" srcId="{46437C56-3D7C-41BE-83AA-DAD370D31C25}" destId="{DEC3C0D7-FB39-4605-9FC1-8340DBBD34C6}" srcOrd="0" destOrd="0" parTransId="{B72F6586-C328-4287-989C-C2BA1B64B965}" sibTransId="{D1B54122-A128-4B37-A995-2955C464B8C4}"/>
    <dgm:cxn modelId="{B0B7CF62-4650-4076-86B6-F5110B1C58F1}" type="presOf" srcId="{E90E2C5F-C3A8-4372-932D-3595362F74AF}" destId="{612A1E0A-2D95-4EFE-8326-42523252B142}" srcOrd="0" destOrd="0" presId="urn:microsoft.com/office/officeart/2005/8/layout/hierarchy6"/>
    <dgm:cxn modelId="{CC634D1E-BC72-4348-AF98-A909D4110A37}" type="presOf" srcId="{B82095F8-2F11-4B12-977F-1E0EAF670B66}" destId="{EE20BD38-EC08-438B-95F9-AC94F8E3220D}" srcOrd="0" destOrd="0" presId="urn:microsoft.com/office/officeart/2005/8/layout/hierarchy6"/>
    <dgm:cxn modelId="{DB785A9C-A570-4BF7-8F9B-55AB3502A8BE}" srcId="{B82095F8-2F11-4B12-977F-1E0EAF670B66}" destId="{E90E2C5F-C3A8-4372-932D-3595362F74AF}" srcOrd="2" destOrd="0" parTransId="{E03EBAA3-1E56-4F3C-BB4B-40052725F178}" sibTransId="{CCC55CD6-4254-4019-8823-CEC723EDB790}"/>
    <dgm:cxn modelId="{FFAE4F18-FFE2-4D65-AAC1-7E211475FF58}" type="presOf" srcId="{B8F195E1-B094-42D3-BC3C-E6BC1534C977}" destId="{DB09FBAF-84AF-45DE-8D3A-FED3EF03EE79}" srcOrd="0" destOrd="0" presId="urn:microsoft.com/office/officeart/2005/8/layout/hierarchy6"/>
    <dgm:cxn modelId="{6BE61C74-AF8E-4666-9D22-E2B0DBCC5A28}" srcId="{555A99B0-30E9-4651-A031-CACDC5C42009}" destId="{660168CE-1ED3-4EB1-AB9F-F12A5C6E960B}" srcOrd="0" destOrd="0" parTransId="{B8F195E1-B094-42D3-BC3C-E6BC1534C977}" sibTransId="{8A29BF67-6329-411E-BCC4-75AC43B115B0}"/>
    <dgm:cxn modelId="{54DB2F57-63CB-412E-B2E5-7D79C99651C9}" type="presOf" srcId="{ED386FE2-4FED-4F9E-8F36-02CE1EA2DE27}" destId="{B84205D2-D6F6-4678-BBBC-C085D5F0CD67}" srcOrd="0" destOrd="0" presId="urn:microsoft.com/office/officeart/2005/8/layout/hierarchy6"/>
    <dgm:cxn modelId="{332BDFB7-202B-47CE-99B4-FFCD023C85D0}" type="presOf" srcId="{DEC3C0D7-FB39-4605-9FC1-8340DBBD34C6}" destId="{1B58EF1B-218E-4B89-83A4-7A560DEDC05A}" srcOrd="0" destOrd="0" presId="urn:microsoft.com/office/officeart/2005/8/layout/hierarchy6"/>
    <dgm:cxn modelId="{4B89BF3E-E018-4C07-BBBE-54FF6B201F31}" type="presOf" srcId="{660168CE-1ED3-4EB1-AB9F-F12A5C6E960B}" destId="{6614071D-312B-437C-9E68-942518109534}" srcOrd="0" destOrd="0" presId="urn:microsoft.com/office/officeart/2005/8/layout/hierarchy6"/>
    <dgm:cxn modelId="{5E2AD0AD-FF2B-421E-9789-0AAECE90A6F6}" srcId="{B82095F8-2F11-4B12-977F-1E0EAF670B66}" destId="{46437C56-3D7C-41BE-83AA-DAD370D31C25}" srcOrd="1" destOrd="0" parTransId="{2C23DDAD-097A-4A0D-957E-0069E820C568}" sibTransId="{E1681D4C-7B29-4A23-B03A-81EE7C46AF82}"/>
    <dgm:cxn modelId="{72D63416-2F52-409C-8D1F-8B3F5E3F3469}" type="presOf" srcId="{2C23DDAD-097A-4A0D-957E-0069E820C568}" destId="{D732CC57-B1B0-439D-BCF9-ED98A5793C69}" srcOrd="0" destOrd="0" presId="urn:microsoft.com/office/officeart/2005/8/layout/hierarchy6"/>
    <dgm:cxn modelId="{26A41C5E-C3F2-48C6-BEF8-BFE51DE75744}" type="presOf" srcId="{46437C56-3D7C-41BE-83AA-DAD370D31C25}" destId="{060D4A8D-9759-478E-AE82-8475ACE61BED}" srcOrd="0" destOrd="0" presId="urn:microsoft.com/office/officeart/2005/8/layout/hierarchy6"/>
    <dgm:cxn modelId="{DB46D340-920F-4047-A85B-D07354EC06A3}" srcId="{E90E2C5F-C3A8-4372-932D-3595362F74AF}" destId="{ED386FE2-4FED-4F9E-8F36-02CE1EA2DE27}" srcOrd="0" destOrd="0" parTransId="{11D4B7DA-795F-4B8E-B7D1-4C4AE0865FDB}" sibTransId="{73C3648C-3DA6-44CE-B05D-EDE90E760609}"/>
    <dgm:cxn modelId="{E9507510-9504-43D8-A278-7096157FA0E8}" type="presOf" srcId="{555A99B0-30E9-4651-A031-CACDC5C42009}" destId="{31BDBBFA-2249-4593-9902-8BCEC14D61D6}" srcOrd="0" destOrd="0" presId="urn:microsoft.com/office/officeart/2005/8/layout/hierarchy6"/>
    <dgm:cxn modelId="{458299A5-154E-48E9-AF40-5F00EC979486}" type="presOf" srcId="{B72F6586-C328-4287-989C-C2BA1B64B965}" destId="{233AB370-C887-4D8C-ACE9-07B448D67974}" srcOrd="0" destOrd="0" presId="urn:microsoft.com/office/officeart/2005/8/layout/hierarchy6"/>
    <dgm:cxn modelId="{A87CB972-FB1C-4A4D-8450-6C1F43F84801}" type="presOf" srcId="{221A5F4E-5A06-40F6-A588-4CC0E3571CFD}" destId="{716AB1A8-7759-4BBC-91AA-C9FA502F9AA2}" srcOrd="0" destOrd="0" presId="urn:microsoft.com/office/officeart/2005/8/layout/hierarchy6"/>
    <dgm:cxn modelId="{AE70FCB3-F849-4017-A128-0D120A861B79}" type="presOf" srcId="{11D4B7DA-795F-4B8E-B7D1-4C4AE0865FDB}" destId="{B0A36C80-8427-4A2C-A911-B84F9EBFE828}" srcOrd="0" destOrd="0" presId="urn:microsoft.com/office/officeart/2005/8/layout/hierarchy6"/>
    <dgm:cxn modelId="{E4074FB2-1C92-4393-9D4C-F2CA383643D1}" srcId="{B82095F8-2F11-4B12-977F-1E0EAF670B66}" destId="{555A99B0-30E9-4651-A031-CACDC5C42009}" srcOrd="0" destOrd="0" parTransId="{221A5F4E-5A06-40F6-A588-4CC0E3571CFD}" sibTransId="{16CB56B9-2248-4C12-8CC9-AF0AC19CD197}"/>
    <dgm:cxn modelId="{FFEA8992-44B4-4C42-91ED-C1623244749A}" type="presOf" srcId="{B42867B1-06C7-4A3A-9E7F-0593A902B95E}" destId="{0228A373-2804-428D-A147-4326E8FC04DE}" srcOrd="0" destOrd="0" presId="urn:microsoft.com/office/officeart/2005/8/layout/hierarchy6"/>
    <dgm:cxn modelId="{D9641430-9526-46CF-ACF1-F80DB9B3FB1B}" type="presOf" srcId="{E03EBAA3-1E56-4F3C-BB4B-40052725F178}" destId="{398A2364-EFE1-4F9A-ACE9-D39F7FEBD22C}" srcOrd="0" destOrd="0" presId="urn:microsoft.com/office/officeart/2005/8/layout/hierarchy6"/>
    <dgm:cxn modelId="{1249BADE-B941-4592-B7BB-DE67CE22BA1E}" srcId="{B42867B1-06C7-4A3A-9E7F-0593A902B95E}" destId="{B82095F8-2F11-4B12-977F-1E0EAF670B66}" srcOrd="0" destOrd="0" parTransId="{37103514-D0A9-45EB-88C3-C49DA782C7CA}" sibTransId="{C66DCAB7-DE50-4D82-8482-996B846166FD}"/>
    <dgm:cxn modelId="{83170CA7-1A11-464D-B693-7D7537BE2EA1}" type="presParOf" srcId="{0228A373-2804-428D-A147-4326E8FC04DE}" destId="{10032D8C-D680-440B-8D82-79AE52762B72}" srcOrd="0" destOrd="0" presId="urn:microsoft.com/office/officeart/2005/8/layout/hierarchy6"/>
    <dgm:cxn modelId="{14188D67-1CB4-4EF8-A680-E9CCAE706480}" type="presParOf" srcId="{10032D8C-D680-440B-8D82-79AE52762B72}" destId="{7D87DC56-B8FA-49A1-9A70-1691C9CB278D}" srcOrd="0" destOrd="0" presId="urn:microsoft.com/office/officeart/2005/8/layout/hierarchy6"/>
    <dgm:cxn modelId="{D82061DB-B750-448A-BC02-6B5CDDDBE488}" type="presParOf" srcId="{7D87DC56-B8FA-49A1-9A70-1691C9CB278D}" destId="{8AB61B71-044F-4A02-A769-46D6287B75DA}" srcOrd="0" destOrd="0" presId="urn:microsoft.com/office/officeart/2005/8/layout/hierarchy6"/>
    <dgm:cxn modelId="{145BAEC4-B8E1-4F50-B51C-FF603AF31934}" type="presParOf" srcId="{8AB61B71-044F-4A02-A769-46D6287B75DA}" destId="{EE20BD38-EC08-438B-95F9-AC94F8E3220D}" srcOrd="0" destOrd="0" presId="urn:microsoft.com/office/officeart/2005/8/layout/hierarchy6"/>
    <dgm:cxn modelId="{BF4F35A3-0C49-4BF9-9C9D-1B280C7A7EE2}" type="presParOf" srcId="{8AB61B71-044F-4A02-A769-46D6287B75DA}" destId="{7CD06959-06D0-4DB1-94B4-919EA9990EAA}" srcOrd="1" destOrd="0" presId="urn:microsoft.com/office/officeart/2005/8/layout/hierarchy6"/>
    <dgm:cxn modelId="{BD9B7C23-30BC-4452-8895-50A3A76BED95}" type="presParOf" srcId="{7CD06959-06D0-4DB1-94B4-919EA9990EAA}" destId="{716AB1A8-7759-4BBC-91AA-C9FA502F9AA2}" srcOrd="0" destOrd="0" presId="urn:microsoft.com/office/officeart/2005/8/layout/hierarchy6"/>
    <dgm:cxn modelId="{E2FAE86C-DA0E-4155-85EC-93B57A8D4766}" type="presParOf" srcId="{7CD06959-06D0-4DB1-94B4-919EA9990EAA}" destId="{4F69626C-4E1A-4AA0-AC47-4B5EFC30B53D}" srcOrd="1" destOrd="0" presId="urn:microsoft.com/office/officeart/2005/8/layout/hierarchy6"/>
    <dgm:cxn modelId="{F303BBFC-BD9B-4E2D-A5A4-5783249EDBF7}" type="presParOf" srcId="{4F69626C-4E1A-4AA0-AC47-4B5EFC30B53D}" destId="{31BDBBFA-2249-4593-9902-8BCEC14D61D6}" srcOrd="0" destOrd="0" presId="urn:microsoft.com/office/officeart/2005/8/layout/hierarchy6"/>
    <dgm:cxn modelId="{116F56B1-4482-4F90-871B-2262C60CDCBA}" type="presParOf" srcId="{4F69626C-4E1A-4AA0-AC47-4B5EFC30B53D}" destId="{6BF91AE0-BAE8-484D-BA29-79A923FE4953}" srcOrd="1" destOrd="0" presId="urn:microsoft.com/office/officeart/2005/8/layout/hierarchy6"/>
    <dgm:cxn modelId="{04F86450-6937-4DA0-9BCA-7A3008B5C53D}" type="presParOf" srcId="{6BF91AE0-BAE8-484D-BA29-79A923FE4953}" destId="{DB09FBAF-84AF-45DE-8D3A-FED3EF03EE79}" srcOrd="0" destOrd="0" presId="urn:microsoft.com/office/officeart/2005/8/layout/hierarchy6"/>
    <dgm:cxn modelId="{E09CAF38-8877-4C46-9A6A-ACA9D876C284}" type="presParOf" srcId="{6BF91AE0-BAE8-484D-BA29-79A923FE4953}" destId="{37269C75-4707-46EC-8D08-3B965B1535ED}" srcOrd="1" destOrd="0" presId="urn:microsoft.com/office/officeart/2005/8/layout/hierarchy6"/>
    <dgm:cxn modelId="{014DD275-E307-4E1C-A9EB-A0F616330FFC}" type="presParOf" srcId="{37269C75-4707-46EC-8D08-3B965B1535ED}" destId="{6614071D-312B-437C-9E68-942518109534}" srcOrd="0" destOrd="0" presId="urn:microsoft.com/office/officeart/2005/8/layout/hierarchy6"/>
    <dgm:cxn modelId="{35CA5DFB-DD58-4FEC-8769-F094CAE8B648}" type="presParOf" srcId="{37269C75-4707-46EC-8D08-3B965B1535ED}" destId="{8CB01D55-9406-4856-BD8A-C590169E63EA}" srcOrd="1" destOrd="0" presId="urn:microsoft.com/office/officeart/2005/8/layout/hierarchy6"/>
    <dgm:cxn modelId="{A9779259-AF5C-424C-8E0C-CE1D8C8C2B7B}" type="presParOf" srcId="{7CD06959-06D0-4DB1-94B4-919EA9990EAA}" destId="{D732CC57-B1B0-439D-BCF9-ED98A5793C69}" srcOrd="2" destOrd="0" presId="urn:microsoft.com/office/officeart/2005/8/layout/hierarchy6"/>
    <dgm:cxn modelId="{45060089-7CA6-47A1-96A7-28C6E2FDD9FC}" type="presParOf" srcId="{7CD06959-06D0-4DB1-94B4-919EA9990EAA}" destId="{8110FECC-8965-47C6-8033-D0573E80DDF5}" srcOrd="3" destOrd="0" presId="urn:microsoft.com/office/officeart/2005/8/layout/hierarchy6"/>
    <dgm:cxn modelId="{BEB1361F-F685-4444-9CEB-5AE502E756CF}" type="presParOf" srcId="{8110FECC-8965-47C6-8033-D0573E80DDF5}" destId="{060D4A8D-9759-478E-AE82-8475ACE61BED}" srcOrd="0" destOrd="0" presId="urn:microsoft.com/office/officeart/2005/8/layout/hierarchy6"/>
    <dgm:cxn modelId="{FBA9368A-86C7-4641-A4B0-1A392050C2EE}" type="presParOf" srcId="{8110FECC-8965-47C6-8033-D0573E80DDF5}" destId="{F5EC86DA-E940-41B9-97D9-20FB3AF112EE}" srcOrd="1" destOrd="0" presId="urn:microsoft.com/office/officeart/2005/8/layout/hierarchy6"/>
    <dgm:cxn modelId="{5B989E00-2340-40B8-8AE9-0C7B2BC64355}" type="presParOf" srcId="{F5EC86DA-E940-41B9-97D9-20FB3AF112EE}" destId="{233AB370-C887-4D8C-ACE9-07B448D67974}" srcOrd="0" destOrd="0" presId="urn:microsoft.com/office/officeart/2005/8/layout/hierarchy6"/>
    <dgm:cxn modelId="{0957E72F-3B1A-44B9-B84B-60787B5309F0}" type="presParOf" srcId="{F5EC86DA-E940-41B9-97D9-20FB3AF112EE}" destId="{98745EAB-0BDB-4672-B12F-30BD4C83E610}" srcOrd="1" destOrd="0" presId="urn:microsoft.com/office/officeart/2005/8/layout/hierarchy6"/>
    <dgm:cxn modelId="{AC1413C2-A56C-40A6-B005-38D0915514A2}" type="presParOf" srcId="{98745EAB-0BDB-4672-B12F-30BD4C83E610}" destId="{1B58EF1B-218E-4B89-83A4-7A560DEDC05A}" srcOrd="0" destOrd="0" presId="urn:microsoft.com/office/officeart/2005/8/layout/hierarchy6"/>
    <dgm:cxn modelId="{1F378D3B-BEBE-4122-95A6-12A7B684C419}" type="presParOf" srcId="{98745EAB-0BDB-4672-B12F-30BD4C83E610}" destId="{C9A7548A-60EF-41D7-BEB2-6936DB2BE297}" srcOrd="1" destOrd="0" presId="urn:microsoft.com/office/officeart/2005/8/layout/hierarchy6"/>
    <dgm:cxn modelId="{29EA6B20-7CC4-40BB-ACDF-4796A644768D}" type="presParOf" srcId="{7CD06959-06D0-4DB1-94B4-919EA9990EAA}" destId="{398A2364-EFE1-4F9A-ACE9-D39F7FEBD22C}" srcOrd="4" destOrd="0" presId="urn:microsoft.com/office/officeart/2005/8/layout/hierarchy6"/>
    <dgm:cxn modelId="{369EEC9B-FEBC-4765-BA56-1AEB3EFE057E}" type="presParOf" srcId="{7CD06959-06D0-4DB1-94B4-919EA9990EAA}" destId="{4B70A6DE-23AD-44FA-A1FB-C68464B02E68}" srcOrd="5" destOrd="0" presId="urn:microsoft.com/office/officeart/2005/8/layout/hierarchy6"/>
    <dgm:cxn modelId="{CBBC571B-3A31-4F83-AFF6-53223BBC9AE1}" type="presParOf" srcId="{4B70A6DE-23AD-44FA-A1FB-C68464B02E68}" destId="{612A1E0A-2D95-4EFE-8326-42523252B142}" srcOrd="0" destOrd="0" presId="urn:microsoft.com/office/officeart/2005/8/layout/hierarchy6"/>
    <dgm:cxn modelId="{C9D3DF7C-B16F-419E-BC1D-F1044C244C16}" type="presParOf" srcId="{4B70A6DE-23AD-44FA-A1FB-C68464B02E68}" destId="{AD6E75B1-8373-4C28-BC01-4084C15595FD}" srcOrd="1" destOrd="0" presId="urn:microsoft.com/office/officeart/2005/8/layout/hierarchy6"/>
    <dgm:cxn modelId="{A3BF411C-B812-43C4-A435-6ACC573559B0}" type="presParOf" srcId="{AD6E75B1-8373-4C28-BC01-4084C15595FD}" destId="{B0A36C80-8427-4A2C-A911-B84F9EBFE828}" srcOrd="0" destOrd="0" presId="urn:microsoft.com/office/officeart/2005/8/layout/hierarchy6"/>
    <dgm:cxn modelId="{65F8E312-8FE1-405C-A28E-75BB099E24C7}" type="presParOf" srcId="{AD6E75B1-8373-4C28-BC01-4084C15595FD}" destId="{32E146C5-3255-458A-BD9C-AEDE1F0DE34C}" srcOrd="1" destOrd="0" presId="urn:microsoft.com/office/officeart/2005/8/layout/hierarchy6"/>
    <dgm:cxn modelId="{FBFEB5C4-ED85-495B-ABB8-290713230F7D}" type="presParOf" srcId="{32E146C5-3255-458A-BD9C-AEDE1F0DE34C}" destId="{B84205D2-D6F6-4678-BBBC-C085D5F0CD67}" srcOrd="0" destOrd="0" presId="urn:microsoft.com/office/officeart/2005/8/layout/hierarchy6"/>
    <dgm:cxn modelId="{BEDF3EB2-93DB-45A6-B2B6-DF2EF57352AA}" type="presParOf" srcId="{32E146C5-3255-458A-BD9C-AEDE1F0DE34C}" destId="{04E8D29C-FDBF-4E98-870B-AB1CC926B273}" srcOrd="1" destOrd="0" presId="urn:microsoft.com/office/officeart/2005/8/layout/hierarchy6"/>
    <dgm:cxn modelId="{F4322CF9-29AF-4700-910F-A2C368F51B0E}" type="presParOf" srcId="{0228A373-2804-428D-A147-4326E8FC04DE}" destId="{9581111D-141C-4A01-8D77-CB74CAD83764}"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79B8184-F253-40F7-A435-641E2B62E214}" type="doc">
      <dgm:prSet loTypeId="urn:microsoft.com/office/officeart/2008/layout/IncreasingCircleProcess" loCatId="process" qsTypeId="urn:microsoft.com/office/officeart/2005/8/quickstyle/simple1" qsCatId="simple" csTypeId="urn:microsoft.com/office/officeart/2005/8/colors/colorful1" csCatId="colorful" phldr="1"/>
      <dgm:spPr/>
      <dgm:t>
        <a:bodyPr/>
        <a:lstStyle/>
        <a:p>
          <a:endParaRPr lang="it-IT"/>
        </a:p>
      </dgm:t>
    </dgm:pt>
    <dgm:pt modelId="{EB60624F-8E37-4DE9-BEC9-6B0BC9E6F5C9}">
      <dgm:prSet phldrT="[Testo]" custT="1"/>
      <dgm:spPr/>
      <dgm:t>
        <a:bodyPr/>
        <a:lstStyle/>
        <a:p>
          <a:r>
            <a:rPr lang="it-IT" sz="1600" b="1" u="sng" dirty="0"/>
            <a:t>Pippi R-</a:t>
          </a:r>
          <a:r>
            <a:rPr lang="it-IT" sz="1600" b="1" u="sng" dirty="0" err="1"/>
            <a:t>evolution</a:t>
          </a:r>
          <a:r>
            <a:rPr lang="it-IT" sz="1600" b="1" u="sng" dirty="0"/>
            <a:t> 1</a:t>
          </a:r>
        </a:p>
      </dgm:t>
    </dgm:pt>
    <dgm:pt modelId="{91073211-3B3B-4A10-85F2-A68F0673719B}" type="parTrans" cxnId="{0B597712-A3BE-45E3-A793-29CEB82CCCDC}">
      <dgm:prSet/>
      <dgm:spPr/>
      <dgm:t>
        <a:bodyPr/>
        <a:lstStyle/>
        <a:p>
          <a:endParaRPr lang="it-IT" sz="1600"/>
        </a:p>
      </dgm:t>
    </dgm:pt>
    <dgm:pt modelId="{BC31836A-3C9A-4DA8-855D-4F08521504F8}" type="sibTrans" cxnId="{0B597712-A3BE-45E3-A793-29CEB82CCCDC}">
      <dgm:prSet/>
      <dgm:spPr/>
      <dgm:t>
        <a:bodyPr/>
        <a:lstStyle/>
        <a:p>
          <a:endParaRPr lang="it-IT" sz="1600"/>
        </a:p>
      </dgm:t>
    </dgm:pt>
    <dgm:pt modelId="{2BAAC62B-698F-444C-AE3C-F2792E0BE782}">
      <dgm:prSet custT="1"/>
      <dgm:spPr/>
      <dgm:t>
        <a:bodyPr/>
        <a:lstStyle/>
        <a:p>
          <a:r>
            <a:rPr lang="it-IT" sz="1100" b="1" kern="1200" dirty="0">
              <a:latin typeface="Aptos"/>
            </a:rPr>
            <a:t>DATA INIZIO PROGETTO:</a:t>
          </a:r>
          <a:endParaRPr lang="it-IT" sz="1100" b="0" kern="1200" dirty="0">
            <a:latin typeface="Aptos"/>
          </a:endParaRPr>
        </a:p>
        <a:p>
          <a:r>
            <a:rPr lang="it-IT" sz="1100" b="0" kern="1200" dirty="0">
              <a:latin typeface="Aptos"/>
            </a:rPr>
            <a:t>15.12.2022</a:t>
          </a:r>
        </a:p>
        <a:p>
          <a:endParaRPr lang="it-IT" sz="1100" b="0" kern="1200" dirty="0">
            <a:latin typeface="Aptos" panose="020B0004020202020204" pitchFamily="34" charset="0"/>
          </a:endParaRPr>
        </a:p>
        <a:p>
          <a:r>
            <a:rPr lang="it-IT" sz="1100" b="1" kern="1200" dirty="0">
              <a:latin typeface="Aptos"/>
            </a:rPr>
            <a:t>FINANZIAMENTO</a:t>
          </a:r>
          <a:r>
            <a:rPr lang="it-IT" sz="1100" b="0" kern="1200" dirty="0">
              <a:latin typeface="Aptos"/>
            </a:rPr>
            <a:t>: </a:t>
          </a:r>
        </a:p>
        <a:p>
          <a:r>
            <a:rPr lang="it-IT" sz="1100" b="0" kern="1200" dirty="0">
              <a:latin typeface="Aptos"/>
            </a:rPr>
            <a:t>211.500 €</a:t>
          </a:r>
        </a:p>
      </dgm:t>
    </dgm:pt>
    <dgm:pt modelId="{FBA044E8-E2CD-4D73-8790-BCD248F2C2A2}" type="parTrans" cxnId="{15AE01BA-D719-4C71-8625-7CF64190ACF4}">
      <dgm:prSet/>
      <dgm:spPr/>
      <dgm:t>
        <a:bodyPr/>
        <a:lstStyle/>
        <a:p>
          <a:endParaRPr lang="it-IT" sz="1600"/>
        </a:p>
      </dgm:t>
    </dgm:pt>
    <dgm:pt modelId="{C235F012-C2B3-4E47-819E-52C15189BEEE}" type="sibTrans" cxnId="{15AE01BA-D719-4C71-8625-7CF64190ACF4}">
      <dgm:prSet/>
      <dgm:spPr/>
      <dgm:t>
        <a:bodyPr/>
        <a:lstStyle/>
        <a:p>
          <a:endParaRPr lang="it-IT" sz="1600"/>
        </a:p>
      </dgm:t>
    </dgm:pt>
    <dgm:pt modelId="{90986841-02A1-4F96-BFE1-2DCA25D44AC6}">
      <dgm:prSet custT="1"/>
      <dgm:spPr/>
      <dgm:t>
        <a:bodyPr/>
        <a:lstStyle/>
        <a:p>
          <a:r>
            <a:rPr lang="it-IT" sz="1600" b="1" u="sng" dirty="0"/>
            <a:t>Pippi R-</a:t>
          </a:r>
          <a:r>
            <a:rPr lang="it-IT" sz="1600" b="1" u="sng" dirty="0" err="1"/>
            <a:t>evolution</a:t>
          </a:r>
          <a:r>
            <a:rPr lang="it-IT" sz="1600" b="1" u="sng" dirty="0"/>
            <a:t> 2</a:t>
          </a:r>
        </a:p>
      </dgm:t>
    </dgm:pt>
    <dgm:pt modelId="{97820439-40DD-4F91-8DE9-66BE6AA8C658}" type="parTrans" cxnId="{C024F1FD-1440-4426-B1FB-80AB8CD7B914}">
      <dgm:prSet/>
      <dgm:spPr/>
      <dgm:t>
        <a:bodyPr/>
        <a:lstStyle/>
        <a:p>
          <a:endParaRPr lang="it-IT" sz="1600"/>
        </a:p>
      </dgm:t>
    </dgm:pt>
    <dgm:pt modelId="{EF0581BB-427F-4930-8E77-13A12351643C}" type="sibTrans" cxnId="{C024F1FD-1440-4426-B1FB-80AB8CD7B914}">
      <dgm:prSet/>
      <dgm:spPr/>
      <dgm:t>
        <a:bodyPr/>
        <a:lstStyle/>
        <a:p>
          <a:endParaRPr lang="it-IT" sz="1600"/>
        </a:p>
      </dgm:t>
    </dgm:pt>
    <dgm:pt modelId="{FB40AA65-E2DF-4FAF-A11C-FD245168C00F}">
      <dgm:prSet custT="1"/>
      <dgm:spPr/>
      <dgm:t>
        <a:bodyPr/>
        <a:lstStyle/>
        <a:p>
          <a:r>
            <a:rPr lang="it-IT" sz="1600" b="1" u="sng" dirty="0"/>
            <a:t>Pippi R-</a:t>
          </a:r>
          <a:r>
            <a:rPr lang="it-IT" sz="1600" b="1" u="sng" dirty="0" err="1"/>
            <a:t>evolution</a:t>
          </a:r>
          <a:r>
            <a:rPr lang="it-IT" sz="1600" b="1" u="sng" dirty="0"/>
            <a:t> 3</a:t>
          </a:r>
          <a:endParaRPr lang="it-IT" sz="1600" u="sng" dirty="0"/>
        </a:p>
      </dgm:t>
    </dgm:pt>
    <dgm:pt modelId="{B6B25C76-92D6-46D3-A050-9D1396E06030}" type="parTrans" cxnId="{4087CABC-F43F-4CB3-B63C-EC5907D5FE6C}">
      <dgm:prSet/>
      <dgm:spPr/>
      <dgm:t>
        <a:bodyPr/>
        <a:lstStyle/>
        <a:p>
          <a:endParaRPr lang="it-IT" sz="1600"/>
        </a:p>
      </dgm:t>
    </dgm:pt>
    <dgm:pt modelId="{C73166B3-EA4A-4D07-AB46-0337D0CEC83F}" type="sibTrans" cxnId="{4087CABC-F43F-4CB3-B63C-EC5907D5FE6C}">
      <dgm:prSet/>
      <dgm:spPr/>
      <dgm:t>
        <a:bodyPr/>
        <a:lstStyle/>
        <a:p>
          <a:endParaRPr lang="it-IT" sz="1600"/>
        </a:p>
      </dgm:t>
    </dgm:pt>
    <dgm:pt modelId="{267D8DAC-0206-4751-93BE-92A4AD8377D2}">
      <dgm:prSet phldrT="[Testo]" custT="1"/>
      <dgm:spPr/>
      <dgm:t>
        <a:bodyPr/>
        <a:lstStyle/>
        <a:p>
          <a:r>
            <a:rPr lang="it-IT" sz="1100" b="1" dirty="0">
              <a:latin typeface="Aptos"/>
            </a:rPr>
            <a:t>DATA INIZIO PROGETTO:</a:t>
          </a:r>
          <a:endParaRPr lang="it-IT" sz="1100" b="0" dirty="0">
            <a:latin typeface="Aptos"/>
          </a:endParaRPr>
        </a:p>
        <a:p>
          <a:r>
            <a:rPr lang="it-IT" sz="1100" b="0" dirty="0">
              <a:latin typeface="Aptos"/>
            </a:rPr>
            <a:t>15.12.2022</a:t>
          </a:r>
        </a:p>
        <a:p>
          <a:endParaRPr lang="it-IT" sz="1100" b="0" dirty="0">
            <a:latin typeface="Aptos" panose="020B0004020202020204" pitchFamily="34" charset="0"/>
          </a:endParaRPr>
        </a:p>
        <a:p>
          <a:r>
            <a:rPr lang="it-IT" sz="1100" b="1" dirty="0">
              <a:latin typeface="Aptos"/>
            </a:rPr>
            <a:t>FINANZIAMENTO</a:t>
          </a:r>
          <a:r>
            <a:rPr lang="it-IT" sz="1100" b="0" dirty="0">
              <a:latin typeface="Aptos"/>
            </a:rPr>
            <a:t>: </a:t>
          </a:r>
        </a:p>
        <a:p>
          <a:r>
            <a:rPr lang="it-IT" sz="1100" b="0" dirty="0">
              <a:latin typeface="Aptos"/>
            </a:rPr>
            <a:t>211.500 €</a:t>
          </a:r>
        </a:p>
        <a:p>
          <a:endParaRPr lang="it-IT" sz="1100" b="1" dirty="0">
            <a:latin typeface="Aptos" panose="020B0004020202020204" pitchFamily="34" charset="0"/>
          </a:endParaRPr>
        </a:p>
        <a:p>
          <a:r>
            <a:rPr lang="it-IT" sz="1100" b="1" dirty="0">
              <a:latin typeface="Aptos"/>
            </a:rPr>
            <a:t>TARGET ENTRO 31.03.2026:</a:t>
          </a:r>
        </a:p>
      </dgm:t>
    </dgm:pt>
    <dgm:pt modelId="{E9B0A631-1C19-4501-9C32-6C2A71C70D5B}" type="parTrans" cxnId="{C8C67AD1-B1A6-4720-8B8A-47276E54B250}">
      <dgm:prSet/>
      <dgm:spPr/>
      <dgm:t>
        <a:bodyPr/>
        <a:lstStyle/>
        <a:p>
          <a:endParaRPr lang="it-IT" sz="1600"/>
        </a:p>
      </dgm:t>
    </dgm:pt>
    <dgm:pt modelId="{ACF7259B-DCD1-4E0F-A54C-E2B4F19AED55}" type="sibTrans" cxnId="{C8C67AD1-B1A6-4720-8B8A-47276E54B250}">
      <dgm:prSet/>
      <dgm:spPr/>
      <dgm:t>
        <a:bodyPr/>
        <a:lstStyle/>
        <a:p>
          <a:endParaRPr lang="it-IT" sz="1600"/>
        </a:p>
      </dgm:t>
    </dgm:pt>
    <dgm:pt modelId="{55E6BB4D-4016-4770-8EA2-18512ED34D48}">
      <dgm:prSet custT="1"/>
      <dgm:spPr/>
      <dgm:t>
        <a:bodyPr/>
        <a:lstStyle/>
        <a:p>
          <a:r>
            <a:rPr lang="it-IT" sz="1100" b="1" kern="1200" dirty="0">
              <a:latin typeface="Aptos"/>
            </a:rPr>
            <a:t>DATA INIZIO PROGETTO:</a:t>
          </a:r>
          <a:endParaRPr lang="it-IT" sz="1100" b="0" kern="1200" dirty="0">
            <a:latin typeface="Aptos"/>
          </a:endParaRPr>
        </a:p>
        <a:p>
          <a:r>
            <a:rPr lang="it-IT" sz="1100" b="0" kern="1200" dirty="0">
              <a:latin typeface="Aptos"/>
            </a:rPr>
            <a:t>15.12.2022</a:t>
          </a:r>
        </a:p>
        <a:p>
          <a:endParaRPr lang="it-IT" sz="1100" b="0" kern="1200" dirty="0">
            <a:latin typeface="Aptos" panose="020B0004020202020204" pitchFamily="34" charset="0"/>
          </a:endParaRPr>
        </a:p>
        <a:p>
          <a:r>
            <a:rPr lang="it-IT" sz="1100" b="1" kern="1200" dirty="0">
              <a:latin typeface="Aptos"/>
            </a:rPr>
            <a:t>FINANZIAMENTO</a:t>
          </a:r>
          <a:r>
            <a:rPr lang="it-IT" sz="1100" b="0" kern="1200" dirty="0">
              <a:latin typeface="Aptos"/>
            </a:rPr>
            <a:t>: </a:t>
          </a:r>
        </a:p>
        <a:p>
          <a:r>
            <a:rPr lang="it-IT" sz="1100" b="0" kern="1200" dirty="0">
              <a:latin typeface="Aptos"/>
            </a:rPr>
            <a:t>211.500 €</a:t>
          </a:r>
        </a:p>
        <a:p>
          <a:endParaRPr lang="it-IT" sz="1100" b="1" kern="1200" dirty="0">
            <a:latin typeface="Aptos" panose="020B0004020202020204" pitchFamily="34" charset="0"/>
          </a:endParaRPr>
        </a:p>
        <a:p>
          <a:r>
            <a:rPr lang="it-IT" sz="1100" b="1" kern="1200" dirty="0">
              <a:latin typeface="Aptos"/>
            </a:rPr>
            <a:t>TARGET ENTRO 31.03.2026:</a:t>
          </a:r>
          <a:endParaRPr lang="it-IT" sz="1100" b="0" kern="1200" dirty="0">
            <a:latin typeface="Aptos"/>
          </a:endParaRPr>
        </a:p>
      </dgm:t>
    </dgm:pt>
    <dgm:pt modelId="{E3D60601-D314-40DF-BB7E-58F05E41CBEB}" type="parTrans" cxnId="{90E95162-6136-454D-A062-9F6BB48A2CDE}">
      <dgm:prSet/>
      <dgm:spPr/>
      <dgm:t>
        <a:bodyPr/>
        <a:lstStyle/>
        <a:p>
          <a:endParaRPr lang="it-IT" sz="1600"/>
        </a:p>
      </dgm:t>
    </dgm:pt>
    <dgm:pt modelId="{5727CDBE-EC45-4340-9248-C82B46563E13}" type="sibTrans" cxnId="{90E95162-6136-454D-A062-9F6BB48A2CDE}">
      <dgm:prSet/>
      <dgm:spPr/>
      <dgm:t>
        <a:bodyPr/>
        <a:lstStyle/>
        <a:p>
          <a:endParaRPr lang="it-IT" sz="1600"/>
        </a:p>
      </dgm:t>
    </dgm:pt>
    <dgm:pt modelId="{44508061-CE8F-4497-91D6-ABB472D09ED4}">
      <dgm:prSet custT="1"/>
      <dgm:spPr/>
      <dgm:t>
        <a:bodyPr/>
        <a:lstStyle/>
        <a:p>
          <a:endParaRPr lang="it-IT" sz="1100" b="1" kern="1200">
            <a:latin typeface="Aptos"/>
          </a:endParaRPr>
        </a:p>
        <a:p>
          <a:pPr rtl="0"/>
          <a:r>
            <a:rPr lang="it-IT" sz="1100" b="1" kern="1200" dirty="0">
              <a:latin typeface="Aptos"/>
            </a:rPr>
            <a:t>TARGET ENTRO 31.03.2026:</a:t>
          </a:r>
        </a:p>
      </dgm:t>
    </dgm:pt>
    <dgm:pt modelId="{78A55519-2260-4B20-85ED-02986C943569}" type="parTrans" cxnId="{C6B87205-CDE6-4DED-B2A9-74A3D357DB8B}">
      <dgm:prSet/>
      <dgm:spPr/>
      <dgm:t>
        <a:bodyPr/>
        <a:lstStyle/>
        <a:p>
          <a:endParaRPr lang="it-IT" sz="1600"/>
        </a:p>
      </dgm:t>
    </dgm:pt>
    <dgm:pt modelId="{8D457CD6-A50D-40C5-86DC-DCD0E7782A8E}" type="sibTrans" cxnId="{C6B87205-CDE6-4DED-B2A9-74A3D357DB8B}">
      <dgm:prSet/>
      <dgm:spPr/>
      <dgm:t>
        <a:bodyPr/>
        <a:lstStyle/>
        <a:p>
          <a:endParaRPr lang="it-IT" sz="1600"/>
        </a:p>
      </dgm:t>
    </dgm:pt>
    <dgm:pt modelId="{1F2D5E04-61E4-4E2C-BEF0-C4EF3C83A4CF}">
      <dgm:prSet custT="1"/>
      <dgm:spPr/>
      <dgm:t>
        <a:bodyPr/>
        <a:lstStyle/>
        <a:p>
          <a:pPr rtl="0"/>
          <a:r>
            <a:rPr lang="it-IT" sz="1100" b="0" kern="1200" dirty="0">
              <a:latin typeface="Aptos"/>
            </a:rPr>
            <a:t>35 famiglie</a:t>
          </a:r>
        </a:p>
        <a:p>
          <a:pPr rtl="0"/>
          <a:endParaRPr lang="it-IT" sz="1100" b="1" kern="1200">
            <a:latin typeface="Aptos" panose="020B0004020202020204" pitchFamily="34" charset="0"/>
          </a:endParaRPr>
        </a:p>
        <a:p>
          <a:pPr rtl="0"/>
          <a:r>
            <a:rPr lang="it-IT" sz="1100" b="1" kern="1200" dirty="0">
              <a:latin typeface="Aptos"/>
            </a:rPr>
            <a:t>OUTPUT REALIZZATO:</a:t>
          </a:r>
          <a:endParaRPr lang="it-IT" sz="1100" b="0" kern="1200" dirty="0">
            <a:latin typeface="Aptos"/>
          </a:endParaRPr>
        </a:p>
      </dgm:t>
    </dgm:pt>
    <dgm:pt modelId="{F863CC10-7F20-44B2-A54F-04F22F2B49BB}" type="parTrans" cxnId="{3B5083CC-AF08-4757-A084-B9FD3C86792D}">
      <dgm:prSet/>
      <dgm:spPr/>
      <dgm:t>
        <a:bodyPr/>
        <a:lstStyle/>
        <a:p>
          <a:endParaRPr lang="it-IT" sz="1600"/>
        </a:p>
      </dgm:t>
    </dgm:pt>
    <dgm:pt modelId="{D4DB5473-A10D-4993-99CB-0579C918D7D7}" type="sibTrans" cxnId="{3B5083CC-AF08-4757-A084-B9FD3C86792D}">
      <dgm:prSet/>
      <dgm:spPr/>
      <dgm:t>
        <a:bodyPr/>
        <a:lstStyle/>
        <a:p>
          <a:endParaRPr lang="it-IT" sz="1600"/>
        </a:p>
      </dgm:t>
    </dgm:pt>
    <dgm:pt modelId="{C7B676ED-3DE6-46CF-9786-BE948DA14DA3}">
      <dgm:prSet custT="1"/>
      <dgm:spPr/>
      <dgm:t>
        <a:bodyPr/>
        <a:lstStyle/>
        <a:p>
          <a:pPr algn="ctr"/>
          <a:r>
            <a:rPr lang="it-IT" sz="1600" b="1" u="sng" dirty="0">
              <a:latin typeface="Aptos"/>
            </a:rPr>
            <a:t>Complessivo Linea 1.1.1</a:t>
          </a:r>
        </a:p>
      </dgm:t>
    </dgm:pt>
    <dgm:pt modelId="{E7FF016C-0103-422B-AE8A-E96D7D680747}" type="parTrans" cxnId="{4959029D-589F-4CBB-AE48-0753714C791A}">
      <dgm:prSet/>
      <dgm:spPr/>
      <dgm:t>
        <a:bodyPr/>
        <a:lstStyle/>
        <a:p>
          <a:endParaRPr lang="it-IT" sz="1600"/>
        </a:p>
      </dgm:t>
    </dgm:pt>
    <dgm:pt modelId="{AC05C1B7-9D7D-469F-97A0-B5137463F065}" type="sibTrans" cxnId="{4959029D-589F-4CBB-AE48-0753714C791A}">
      <dgm:prSet/>
      <dgm:spPr/>
      <dgm:t>
        <a:bodyPr/>
        <a:lstStyle/>
        <a:p>
          <a:endParaRPr lang="it-IT" sz="1600"/>
        </a:p>
      </dgm:t>
    </dgm:pt>
    <dgm:pt modelId="{EA138377-44D4-4E29-8615-33770FB11A30}">
      <dgm:prSet custT="1"/>
      <dgm:spPr>
        <a:ln>
          <a:solidFill>
            <a:schemeClr val="tx1"/>
          </a:solidFill>
        </a:ln>
      </dgm:spPr>
      <dgm:t>
        <a:bodyPr/>
        <a:lstStyle/>
        <a:p>
          <a:pPr algn="ctr"/>
          <a:r>
            <a:rPr lang="it-IT" sz="1200" b="1" u="none" dirty="0">
              <a:latin typeface="Aptos"/>
            </a:rPr>
            <a:t>FINANZIAMENTO </a:t>
          </a:r>
        </a:p>
        <a:p>
          <a:pPr algn="ctr"/>
          <a:r>
            <a:rPr lang="it-IT" sz="1200" b="0" u="none" dirty="0">
              <a:latin typeface="Aptos"/>
            </a:rPr>
            <a:t>634.500 €</a:t>
          </a:r>
        </a:p>
        <a:p>
          <a:pPr algn="ctr"/>
          <a:endParaRPr lang="it-IT" sz="1200" b="1" u="none" dirty="0">
            <a:latin typeface="Aptos" panose="020B0004020202020204" pitchFamily="34" charset="0"/>
          </a:endParaRPr>
        </a:p>
        <a:p>
          <a:pPr algn="ctr"/>
          <a:endParaRPr lang="it-IT" sz="1200" b="1" u="none" dirty="0">
            <a:latin typeface="Aptos" panose="020B0004020202020204" pitchFamily="34" charset="0"/>
          </a:endParaRPr>
        </a:p>
        <a:p>
          <a:pPr algn="ctr"/>
          <a:r>
            <a:rPr lang="it-IT" sz="1200" b="1" u="none" dirty="0">
              <a:latin typeface="Aptos"/>
            </a:rPr>
            <a:t>TARGET PROGRAMMATO</a:t>
          </a:r>
        </a:p>
        <a:p>
          <a:pPr algn="ctr"/>
          <a:r>
            <a:rPr lang="it-IT" sz="1200" b="0" u="none" dirty="0">
              <a:latin typeface="Aptos"/>
            </a:rPr>
            <a:t>150 famiglie</a:t>
          </a:r>
        </a:p>
        <a:p>
          <a:pPr algn="ctr"/>
          <a:endParaRPr lang="it-IT" sz="1200" b="1" u="none" dirty="0">
            <a:latin typeface="Aptos"/>
          </a:endParaRPr>
        </a:p>
        <a:p>
          <a:pPr algn="ctr" rtl="0"/>
          <a:r>
            <a:rPr lang="it-IT" sz="1200" b="1" u="none" dirty="0">
              <a:latin typeface="Aptos"/>
            </a:rPr>
            <a:t>TARGET REALIZZATO:</a:t>
          </a:r>
          <a:endParaRPr lang="it-IT" sz="1200" b="0" u="none" dirty="0">
            <a:latin typeface="Aptos"/>
          </a:endParaRPr>
        </a:p>
        <a:p>
          <a:pPr algn="ctr"/>
          <a:r>
            <a:rPr lang="it-IT" sz="1200" b="0" u="none" dirty="0">
              <a:latin typeface="Aptos"/>
            </a:rPr>
            <a:t>108 famiglie</a:t>
          </a:r>
        </a:p>
        <a:p>
          <a:pPr algn="ctr"/>
          <a:endParaRPr lang="it-IT" sz="1200" b="0" u="none" dirty="0">
            <a:latin typeface="Aptos"/>
          </a:endParaRPr>
        </a:p>
        <a:p>
          <a:pPr algn="ctr"/>
          <a:endParaRPr lang="it-IT" sz="1200" b="0" u="none" dirty="0">
            <a:latin typeface="Aptos"/>
          </a:endParaRPr>
        </a:p>
        <a:p>
          <a:pPr algn="ctr"/>
          <a:r>
            <a:rPr lang="it-IT" sz="1200" b="1" u="none" dirty="0">
              <a:latin typeface="Aptos"/>
            </a:rPr>
            <a:t>Beneficiari raggiunti (OUTPUT):</a:t>
          </a:r>
        </a:p>
        <a:p>
          <a:pPr algn="ctr"/>
          <a:r>
            <a:rPr lang="it-IT" sz="1200" b="0" u="none" dirty="0">
              <a:latin typeface="Aptos"/>
            </a:rPr>
            <a:t>199 famiglie</a:t>
          </a:r>
        </a:p>
        <a:p>
          <a:pPr algn="ctr"/>
          <a:endParaRPr lang="it-IT" sz="1200" b="0" u="none" dirty="0">
            <a:latin typeface="Aptos"/>
          </a:endParaRPr>
        </a:p>
        <a:p>
          <a:pPr algn="ctr"/>
          <a:endParaRPr lang="it-IT" sz="1200" b="0" u="none" dirty="0">
            <a:latin typeface="Aptos"/>
          </a:endParaRPr>
        </a:p>
      </dgm:t>
    </dgm:pt>
    <dgm:pt modelId="{7F1E5322-6D04-4D92-B1BC-95B10F7A470A}" type="parTrans" cxnId="{86EA5C49-5B78-46E2-8864-1F7D02E39443}">
      <dgm:prSet/>
      <dgm:spPr/>
      <dgm:t>
        <a:bodyPr/>
        <a:lstStyle/>
        <a:p>
          <a:endParaRPr lang="it-IT" sz="1600"/>
        </a:p>
      </dgm:t>
    </dgm:pt>
    <dgm:pt modelId="{922645A9-3322-4A85-B835-A52BF1E027BA}" type="sibTrans" cxnId="{86EA5C49-5B78-46E2-8864-1F7D02E39443}">
      <dgm:prSet/>
      <dgm:spPr/>
      <dgm:t>
        <a:bodyPr/>
        <a:lstStyle/>
        <a:p>
          <a:endParaRPr lang="it-IT" sz="1600"/>
        </a:p>
      </dgm:t>
    </dgm:pt>
    <dgm:pt modelId="{ADB7CB51-9242-4879-9F31-49CA86056940}">
      <dgm:prSet phldrT="[Testo]" custT="1"/>
      <dgm:spPr/>
      <dgm:t>
        <a:bodyPr/>
        <a:lstStyle/>
        <a:p>
          <a:r>
            <a:rPr lang="it-IT" sz="1100" b="0" dirty="0">
              <a:latin typeface="Aptos"/>
            </a:rPr>
            <a:t>50 famiglie coinvolte</a:t>
          </a:r>
        </a:p>
        <a:p>
          <a:endParaRPr lang="it-IT" sz="1100" b="0">
            <a:latin typeface="Aptos"/>
          </a:endParaRPr>
        </a:p>
        <a:p>
          <a:endParaRPr lang="it-IT" sz="1100" b="0">
            <a:latin typeface="Aptos" panose="020B0004020202020204" pitchFamily="34" charset="0"/>
          </a:endParaRPr>
        </a:p>
        <a:p>
          <a:endParaRPr lang="it-IT" sz="1100" b="0">
            <a:latin typeface="Aptos" panose="020B0004020202020204" pitchFamily="34" charset="0"/>
          </a:endParaRPr>
        </a:p>
      </dgm:t>
    </dgm:pt>
    <dgm:pt modelId="{C4AA376B-025A-427A-A538-61C6CF5E0033}" type="parTrans" cxnId="{3E7AE296-2C31-4C1D-8E61-174DF5E0CC27}">
      <dgm:prSet/>
      <dgm:spPr/>
      <dgm:t>
        <a:bodyPr/>
        <a:lstStyle/>
        <a:p>
          <a:endParaRPr lang="it-IT" sz="1600"/>
        </a:p>
      </dgm:t>
    </dgm:pt>
    <dgm:pt modelId="{02A466E5-835F-4D13-AB27-157CD994FECE}" type="sibTrans" cxnId="{3E7AE296-2C31-4C1D-8E61-174DF5E0CC27}">
      <dgm:prSet/>
      <dgm:spPr/>
      <dgm:t>
        <a:bodyPr/>
        <a:lstStyle/>
        <a:p>
          <a:endParaRPr lang="it-IT" sz="1600"/>
        </a:p>
      </dgm:t>
    </dgm:pt>
    <dgm:pt modelId="{7ACB9242-F326-4251-ABFE-F577338164E7}">
      <dgm:prSet phldrT="[Testo]" custT="1"/>
      <dgm:spPr/>
      <dgm:t>
        <a:bodyPr/>
        <a:lstStyle/>
        <a:p>
          <a:pPr rtl="0"/>
          <a:r>
            <a:rPr lang="it-IT" sz="1100" b="1" dirty="0">
              <a:latin typeface="Aptos"/>
            </a:rPr>
            <a:t>TARGET REALIZZATO</a:t>
          </a:r>
          <a:r>
            <a:rPr lang="it-IT" sz="1100" b="0" dirty="0">
              <a:latin typeface="Aptos"/>
            </a:rPr>
            <a:t>:</a:t>
          </a:r>
          <a:endParaRPr lang="it-IT" sz="1100" b="0" dirty="0">
            <a:solidFill>
              <a:schemeClr val="tx1"/>
            </a:solidFill>
            <a:latin typeface="Aptos"/>
          </a:endParaRPr>
        </a:p>
        <a:p>
          <a:pPr rtl="0"/>
          <a:r>
            <a:rPr lang="it-IT" sz="1100" b="0" dirty="0">
              <a:solidFill>
                <a:schemeClr val="tx1"/>
              </a:solidFill>
              <a:latin typeface="Aptos"/>
            </a:rPr>
            <a:t>37 famiglie</a:t>
          </a:r>
        </a:p>
        <a:p>
          <a:endParaRPr lang="it-IT" sz="1100" b="0" dirty="0">
            <a:latin typeface="Aptos" panose="020B0004020202020204" pitchFamily="34" charset="0"/>
          </a:endParaRPr>
        </a:p>
        <a:p>
          <a:r>
            <a:rPr lang="it-IT" sz="1100" b="1" dirty="0">
              <a:latin typeface="Aptos"/>
            </a:rPr>
            <a:t>OUTPUT REALIZZATO:</a:t>
          </a:r>
        </a:p>
        <a:p>
          <a:r>
            <a:rPr lang="it-IT" sz="1100" b="0" dirty="0">
              <a:latin typeface="Aptos"/>
            </a:rPr>
            <a:t>64 famiglie</a:t>
          </a:r>
        </a:p>
        <a:p>
          <a:endParaRPr lang="it-IT" sz="1100" b="0" dirty="0">
            <a:latin typeface="Aptos" panose="020B0004020202020204" pitchFamily="34" charset="0"/>
          </a:endParaRPr>
        </a:p>
        <a:p>
          <a:endParaRPr lang="it-IT" sz="1100" b="0" dirty="0">
            <a:latin typeface="Aptos" panose="020B0004020202020204" pitchFamily="34" charset="0"/>
          </a:endParaRPr>
        </a:p>
        <a:p>
          <a:endParaRPr lang="it-IT" sz="1100" b="0" dirty="0">
            <a:latin typeface="Aptos" panose="020B0004020202020204" pitchFamily="34" charset="0"/>
          </a:endParaRPr>
        </a:p>
        <a:p>
          <a:endParaRPr lang="it-IT" sz="1100" b="0" dirty="0">
            <a:latin typeface="Aptos" panose="020B0004020202020204" pitchFamily="34" charset="0"/>
          </a:endParaRPr>
        </a:p>
        <a:p>
          <a:endParaRPr lang="it-IT" sz="1100" b="0" dirty="0">
            <a:latin typeface="Aptos" panose="020B0004020202020204" pitchFamily="34" charset="0"/>
          </a:endParaRPr>
        </a:p>
        <a:p>
          <a:endParaRPr lang="it-IT" sz="1100" b="0" dirty="0">
            <a:latin typeface="Aptos" panose="020B0004020202020204" pitchFamily="34" charset="0"/>
          </a:endParaRPr>
        </a:p>
        <a:p>
          <a:endParaRPr lang="it-IT" sz="1050" b="1" dirty="0">
            <a:latin typeface="Aptos" panose="020B0004020202020204" pitchFamily="34" charset="0"/>
          </a:endParaRPr>
        </a:p>
      </dgm:t>
    </dgm:pt>
    <dgm:pt modelId="{4901B70C-A5BC-4552-AF7A-943D1E2A9D39}" type="parTrans" cxnId="{C9DC3214-1415-4CBF-A59C-B7C7AA0A9DE2}">
      <dgm:prSet/>
      <dgm:spPr/>
      <dgm:t>
        <a:bodyPr/>
        <a:lstStyle/>
        <a:p>
          <a:endParaRPr lang="it-IT" sz="1600"/>
        </a:p>
      </dgm:t>
    </dgm:pt>
    <dgm:pt modelId="{B21137FA-15FD-4A6B-A97D-94A4DB101050}" type="sibTrans" cxnId="{C9DC3214-1415-4CBF-A59C-B7C7AA0A9DE2}">
      <dgm:prSet/>
      <dgm:spPr/>
      <dgm:t>
        <a:bodyPr/>
        <a:lstStyle/>
        <a:p>
          <a:endParaRPr lang="it-IT" sz="1600"/>
        </a:p>
      </dgm:t>
    </dgm:pt>
    <dgm:pt modelId="{071CCFEC-3FC2-4BA5-B041-1F843F5840CA}">
      <dgm:prSet custT="1"/>
      <dgm:spPr/>
      <dgm:t>
        <a:bodyPr/>
        <a:lstStyle/>
        <a:p>
          <a:r>
            <a:rPr lang="it-IT" sz="1100" b="0" kern="1200" dirty="0">
              <a:latin typeface="Aptos"/>
            </a:rPr>
            <a:t>50 famiglie coinvolte</a:t>
          </a:r>
        </a:p>
        <a:p>
          <a:endParaRPr lang="it-IT" sz="1100" b="0" kern="1200">
            <a:latin typeface="Aptos" panose="020B0004020202020204" pitchFamily="34" charset="0"/>
          </a:endParaRPr>
        </a:p>
      </dgm:t>
    </dgm:pt>
    <dgm:pt modelId="{0EA3A885-3383-434E-8AD0-BC8118E97926}" type="parTrans" cxnId="{74086AF7-EE40-49CA-A212-C4FB72AB3749}">
      <dgm:prSet/>
      <dgm:spPr/>
      <dgm:t>
        <a:bodyPr/>
        <a:lstStyle/>
        <a:p>
          <a:endParaRPr lang="it-IT" sz="1600"/>
        </a:p>
      </dgm:t>
    </dgm:pt>
    <dgm:pt modelId="{250AFE4E-7666-402A-B857-647B4CE7ABD1}" type="sibTrans" cxnId="{74086AF7-EE40-49CA-A212-C4FB72AB3749}">
      <dgm:prSet/>
      <dgm:spPr/>
      <dgm:t>
        <a:bodyPr/>
        <a:lstStyle/>
        <a:p>
          <a:endParaRPr lang="it-IT" sz="1600"/>
        </a:p>
      </dgm:t>
    </dgm:pt>
    <dgm:pt modelId="{7D72E3D1-AD26-4DE7-8F91-390DA3A81E7A}">
      <dgm:prSet custT="1"/>
      <dgm:spPr/>
      <dgm:t>
        <a:bodyPr/>
        <a:lstStyle/>
        <a:p>
          <a:endParaRPr lang="it-IT" sz="1100" b="1" kern="1200">
            <a:latin typeface="Aptos" panose="020B0004020202020204" pitchFamily="34" charset="0"/>
          </a:endParaRPr>
        </a:p>
        <a:p>
          <a:endParaRPr lang="it-IT" sz="1100" b="1" kern="1200">
            <a:latin typeface="Aptos"/>
          </a:endParaRPr>
        </a:p>
        <a:p>
          <a:r>
            <a:rPr lang="it-IT" sz="1100" b="1" kern="1200" dirty="0">
              <a:latin typeface="Aptos"/>
            </a:rPr>
            <a:t>TARGET REALIZZATO</a:t>
          </a:r>
          <a:r>
            <a:rPr lang="it-IT" sz="1100" b="0" kern="1200" dirty="0">
              <a:latin typeface="Aptos"/>
            </a:rPr>
            <a:t>:</a:t>
          </a:r>
          <a:endParaRPr lang="it-IT" sz="1100" b="1" kern="1200" dirty="0">
            <a:latin typeface="Aptos" panose="020B0004020202020204" pitchFamily="34" charset="0"/>
          </a:endParaRPr>
        </a:p>
      </dgm:t>
    </dgm:pt>
    <dgm:pt modelId="{D087EBE6-BD7D-4ED0-A0C7-EE5B75B13AFD}" type="parTrans" cxnId="{AE1BFA57-8FF1-4A6A-80BB-FE797D00E43A}">
      <dgm:prSet/>
      <dgm:spPr/>
      <dgm:t>
        <a:bodyPr/>
        <a:lstStyle/>
        <a:p>
          <a:endParaRPr lang="it-IT" sz="1600"/>
        </a:p>
      </dgm:t>
    </dgm:pt>
    <dgm:pt modelId="{4F06E977-A391-4D2C-803B-93CAB670A0F5}" type="sibTrans" cxnId="{AE1BFA57-8FF1-4A6A-80BB-FE797D00E43A}">
      <dgm:prSet/>
      <dgm:spPr/>
      <dgm:t>
        <a:bodyPr/>
        <a:lstStyle/>
        <a:p>
          <a:endParaRPr lang="it-IT" sz="1600"/>
        </a:p>
      </dgm:t>
    </dgm:pt>
    <dgm:pt modelId="{0B5138B3-56EA-4C3A-A273-13A4E82B0328}">
      <dgm:prSet custT="1"/>
      <dgm:spPr/>
      <dgm:t>
        <a:bodyPr/>
        <a:lstStyle/>
        <a:p>
          <a:r>
            <a:rPr lang="it-IT" sz="1100" b="0" kern="1200" dirty="0">
              <a:latin typeface="Aptos"/>
            </a:rPr>
            <a:t>50 famiglie coinvolte</a:t>
          </a:r>
        </a:p>
        <a:p>
          <a:endParaRPr lang="it-IT" sz="1100" b="0" kern="1200">
            <a:latin typeface="Aptos"/>
          </a:endParaRPr>
        </a:p>
        <a:p>
          <a:endParaRPr lang="it-IT" sz="1100" b="0" kern="1200">
            <a:latin typeface="Aptos" panose="020B0004020202020204" pitchFamily="34" charset="0"/>
          </a:endParaRPr>
        </a:p>
        <a:p>
          <a:endParaRPr lang="it-IT" sz="1100" b="0" kern="1200">
            <a:latin typeface="Aptos" panose="020B0004020202020204" pitchFamily="34" charset="0"/>
          </a:endParaRPr>
        </a:p>
        <a:p>
          <a:r>
            <a:rPr lang="it-IT" sz="1100" b="1" kern="1200" dirty="0">
              <a:latin typeface="Aptos"/>
            </a:rPr>
            <a:t>TARGET REALIZZATO</a:t>
          </a:r>
          <a:r>
            <a:rPr lang="it-IT" sz="1100" b="0" kern="1200" dirty="0">
              <a:latin typeface="Aptos"/>
            </a:rPr>
            <a:t>:</a:t>
          </a:r>
          <a:endParaRPr lang="it-IT" sz="1100" b="0" kern="1200" dirty="0">
            <a:latin typeface="Aptos" panose="020B0004020202020204" pitchFamily="34" charset="0"/>
          </a:endParaRPr>
        </a:p>
      </dgm:t>
    </dgm:pt>
    <dgm:pt modelId="{8888A259-7DFD-4049-8550-0063A2479AD6}" type="parTrans" cxnId="{087EE688-57C8-4A3B-8D05-2A3D5A77DB61}">
      <dgm:prSet/>
      <dgm:spPr/>
      <dgm:t>
        <a:bodyPr/>
        <a:lstStyle/>
        <a:p>
          <a:endParaRPr lang="it-IT" sz="1600"/>
        </a:p>
      </dgm:t>
    </dgm:pt>
    <dgm:pt modelId="{DFB65911-2CD5-4751-BD3A-7D16C0E69F32}" type="sibTrans" cxnId="{087EE688-57C8-4A3B-8D05-2A3D5A77DB61}">
      <dgm:prSet/>
      <dgm:spPr/>
      <dgm:t>
        <a:bodyPr/>
        <a:lstStyle/>
        <a:p>
          <a:endParaRPr lang="it-IT" sz="1600"/>
        </a:p>
      </dgm:t>
    </dgm:pt>
    <dgm:pt modelId="{04D9BF89-28DC-4508-B52E-59F272AA8013}">
      <dgm:prSet phldr="0" custT="1"/>
      <dgm:spPr/>
      <dgm:t>
        <a:bodyPr/>
        <a:lstStyle/>
        <a:p>
          <a:r>
            <a:rPr lang="it-IT" sz="1100" b="0" kern="1200" dirty="0">
              <a:latin typeface="Aptos"/>
            </a:rPr>
            <a:t>36 famiglie</a:t>
          </a:r>
        </a:p>
        <a:p>
          <a:endParaRPr lang="it-IT" sz="1100" b="0" kern="1200">
            <a:latin typeface="Aptos"/>
          </a:endParaRPr>
        </a:p>
        <a:p>
          <a:r>
            <a:rPr lang="it-IT" sz="1100" b="1" kern="1200" dirty="0">
              <a:latin typeface="Aptos"/>
            </a:rPr>
            <a:t>OUTPUT REALIZZATO:</a:t>
          </a:r>
          <a:endParaRPr lang="it-IT" b="0" u="none" kern="1200" dirty="0">
            <a:latin typeface="Aptos"/>
          </a:endParaRPr>
        </a:p>
      </dgm:t>
    </dgm:pt>
    <dgm:pt modelId="{DC38D1F2-485B-4E1C-906A-F7BB6FCD6EEE}" type="parTrans" cxnId="{9C0F5066-F739-4EE7-9F0A-F29E5B877532}">
      <dgm:prSet/>
      <dgm:spPr/>
      <dgm:t>
        <a:bodyPr/>
        <a:lstStyle/>
        <a:p>
          <a:endParaRPr lang="it-IT"/>
        </a:p>
      </dgm:t>
    </dgm:pt>
    <dgm:pt modelId="{18E8084B-43F3-4019-95F4-4E59A2F7C74A}" type="sibTrans" cxnId="{9C0F5066-F739-4EE7-9F0A-F29E5B877532}">
      <dgm:prSet/>
      <dgm:spPr/>
      <dgm:t>
        <a:bodyPr/>
        <a:lstStyle/>
        <a:p>
          <a:endParaRPr lang="it-IT"/>
        </a:p>
      </dgm:t>
    </dgm:pt>
    <dgm:pt modelId="{87EA6DBC-39A6-4DCC-BAAD-00352E0E2F09}">
      <dgm:prSet phldr="0" custT="1"/>
      <dgm:spPr/>
      <dgm:t>
        <a:bodyPr/>
        <a:lstStyle/>
        <a:p>
          <a:r>
            <a:rPr lang="it-IT" sz="1100" b="0" kern="1200" dirty="0">
              <a:latin typeface="Aptos"/>
              <a:ea typeface="+mn-ea"/>
              <a:cs typeface="+mn-cs"/>
            </a:rPr>
            <a:t>69 famiglie</a:t>
          </a:r>
        </a:p>
      </dgm:t>
    </dgm:pt>
    <dgm:pt modelId="{6EA9A798-5AAA-4666-94EA-CDDD9EADA606}" type="parTrans" cxnId="{F9874703-720F-452E-890B-4115AF6FA098}">
      <dgm:prSet/>
      <dgm:spPr/>
      <dgm:t>
        <a:bodyPr/>
        <a:lstStyle/>
        <a:p>
          <a:endParaRPr lang="it-IT"/>
        </a:p>
      </dgm:t>
    </dgm:pt>
    <dgm:pt modelId="{D838D087-334F-4865-965C-629A908BB31C}" type="sibTrans" cxnId="{F9874703-720F-452E-890B-4115AF6FA098}">
      <dgm:prSet/>
      <dgm:spPr/>
      <dgm:t>
        <a:bodyPr/>
        <a:lstStyle/>
        <a:p>
          <a:endParaRPr lang="it-IT"/>
        </a:p>
      </dgm:t>
    </dgm:pt>
    <dgm:pt modelId="{DF6F90C5-A8AA-46B1-B53C-52EEBFE58A46}">
      <dgm:prSet phldr="0" custT="1"/>
      <dgm:spPr/>
      <dgm:t>
        <a:bodyPr/>
        <a:lstStyle/>
        <a:p>
          <a:endParaRPr lang="it-IT" sz="1100" b="0" kern="1200">
            <a:latin typeface="Aptos"/>
          </a:endParaRPr>
        </a:p>
        <a:p>
          <a:endParaRPr lang="it-IT" b="0" u="none" kern="1200">
            <a:latin typeface="Aptos"/>
          </a:endParaRPr>
        </a:p>
      </dgm:t>
    </dgm:pt>
    <dgm:pt modelId="{DCD37323-F1E2-4573-B539-D7C9D8B335BD}" type="parTrans" cxnId="{FEC54342-30B2-4180-9C50-C4C1F74B2CED}">
      <dgm:prSet/>
      <dgm:spPr/>
      <dgm:t>
        <a:bodyPr/>
        <a:lstStyle/>
        <a:p>
          <a:endParaRPr lang="it-IT"/>
        </a:p>
      </dgm:t>
    </dgm:pt>
    <dgm:pt modelId="{D96D5C04-D82B-4D98-A9A2-DDDCA96308BF}" type="sibTrans" cxnId="{FEC54342-30B2-4180-9C50-C4C1F74B2CED}">
      <dgm:prSet/>
      <dgm:spPr/>
      <dgm:t>
        <a:bodyPr/>
        <a:lstStyle/>
        <a:p>
          <a:endParaRPr lang="it-IT"/>
        </a:p>
      </dgm:t>
    </dgm:pt>
    <dgm:pt modelId="{306E57DB-DC8D-43F7-8065-DCD7F82B64C9}">
      <dgm:prSet custT="1"/>
      <dgm:spPr/>
      <dgm:t>
        <a:bodyPr/>
        <a:lstStyle/>
        <a:p>
          <a:pPr rtl="0"/>
          <a:r>
            <a:rPr lang="it-IT" sz="1100" b="0" kern="1200" dirty="0">
              <a:latin typeface="Aptos"/>
              <a:ea typeface="+mn-ea"/>
              <a:cs typeface="+mn-cs"/>
            </a:rPr>
            <a:t>66 famiglie</a:t>
          </a:r>
        </a:p>
      </dgm:t>
    </dgm:pt>
    <dgm:pt modelId="{2B35924F-D1C0-4A9C-B2EA-7B4C9F21EDD3}" type="parTrans" cxnId="{67381680-2799-40CB-9433-37B8FEC02106}">
      <dgm:prSet/>
      <dgm:spPr/>
      <dgm:t>
        <a:bodyPr/>
        <a:lstStyle/>
        <a:p>
          <a:endParaRPr lang="it-IT"/>
        </a:p>
      </dgm:t>
    </dgm:pt>
    <dgm:pt modelId="{1FF6C71D-9F4D-4F3F-8E0F-E899D50BEA3F}" type="sibTrans" cxnId="{67381680-2799-40CB-9433-37B8FEC02106}">
      <dgm:prSet/>
      <dgm:spPr/>
      <dgm:t>
        <a:bodyPr/>
        <a:lstStyle/>
        <a:p>
          <a:endParaRPr lang="it-IT"/>
        </a:p>
      </dgm:t>
    </dgm:pt>
    <dgm:pt modelId="{0E05FE89-46A4-4653-AA4C-397423361545}" type="pres">
      <dgm:prSet presAssocID="{579B8184-F253-40F7-A435-641E2B62E214}" presName="Name0" presStyleCnt="0">
        <dgm:presLayoutVars>
          <dgm:chMax val="7"/>
          <dgm:chPref val="7"/>
          <dgm:dir/>
          <dgm:animOne val="branch"/>
          <dgm:animLvl val="lvl"/>
        </dgm:presLayoutVars>
      </dgm:prSet>
      <dgm:spPr/>
      <dgm:t>
        <a:bodyPr/>
        <a:lstStyle/>
        <a:p>
          <a:endParaRPr lang="it-IT"/>
        </a:p>
      </dgm:t>
    </dgm:pt>
    <dgm:pt modelId="{C5DFE18B-74D1-4FE5-8BD8-95CEA42E0D67}" type="pres">
      <dgm:prSet presAssocID="{EB60624F-8E37-4DE9-BEC9-6B0BC9E6F5C9}" presName="composite" presStyleCnt="0"/>
      <dgm:spPr/>
    </dgm:pt>
    <dgm:pt modelId="{B7FBFC59-F3C2-4599-B47D-D22930E09C55}" type="pres">
      <dgm:prSet presAssocID="{EB60624F-8E37-4DE9-BEC9-6B0BC9E6F5C9}" presName="BackAccent" presStyleLbl="bgShp" presStyleIdx="0" presStyleCnt="4"/>
      <dgm:spPr/>
    </dgm:pt>
    <dgm:pt modelId="{8A471333-7105-41DC-BAE2-1662BBC282F4}" type="pres">
      <dgm:prSet presAssocID="{EB60624F-8E37-4DE9-BEC9-6B0BC9E6F5C9}" presName="Accent" presStyleLbl="alignNode1" presStyleIdx="0" presStyleCnt="4"/>
      <dgm:spPr/>
    </dgm:pt>
    <dgm:pt modelId="{8989D1CD-14F6-4871-B871-3FE5B91F5E53}" type="pres">
      <dgm:prSet presAssocID="{EB60624F-8E37-4DE9-BEC9-6B0BC9E6F5C9}" presName="Child" presStyleLbl="revTx" presStyleIdx="0" presStyleCnt="8" custScaleX="122211">
        <dgm:presLayoutVars>
          <dgm:chMax val="0"/>
          <dgm:chPref val="0"/>
          <dgm:bulletEnabled val="1"/>
        </dgm:presLayoutVars>
      </dgm:prSet>
      <dgm:spPr/>
      <dgm:t>
        <a:bodyPr/>
        <a:lstStyle/>
        <a:p>
          <a:endParaRPr lang="it-IT"/>
        </a:p>
      </dgm:t>
    </dgm:pt>
    <dgm:pt modelId="{D98F8847-5BFB-47A9-B0D5-94FCF486231D}" type="pres">
      <dgm:prSet presAssocID="{EB60624F-8E37-4DE9-BEC9-6B0BC9E6F5C9}" presName="Parent" presStyleLbl="revTx" presStyleIdx="1" presStyleCnt="8" custScaleX="133647">
        <dgm:presLayoutVars>
          <dgm:chMax val="1"/>
          <dgm:chPref val="1"/>
          <dgm:bulletEnabled val="1"/>
        </dgm:presLayoutVars>
      </dgm:prSet>
      <dgm:spPr/>
      <dgm:t>
        <a:bodyPr/>
        <a:lstStyle/>
        <a:p>
          <a:endParaRPr lang="it-IT"/>
        </a:p>
      </dgm:t>
    </dgm:pt>
    <dgm:pt modelId="{31AA647F-ACA4-4BB4-A5D9-7733206ABD9E}" type="pres">
      <dgm:prSet presAssocID="{BC31836A-3C9A-4DA8-855D-4F08521504F8}" presName="sibTrans" presStyleCnt="0"/>
      <dgm:spPr/>
    </dgm:pt>
    <dgm:pt modelId="{3AC43E57-97E8-4090-BC5E-5AADA6C846A6}" type="pres">
      <dgm:prSet presAssocID="{90986841-02A1-4F96-BFE1-2DCA25D44AC6}" presName="composite" presStyleCnt="0"/>
      <dgm:spPr/>
    </dgm:pt>
    <dgm:pt modelId="{79B4C923-C894-486F-9840-9746F1A31EF5}" type="pres">
      <dgm:prSet presAssocID="{90986841-02A1-4F96-BFE1-2DCA25D44AC6}" presName="BackAccent" presStyleLbl="bgShp" presStyleIdx="1" presStyleCnt="4"/>
      <dgm:spPr/>
    </dgm:pt>
    <dgm:pt modelId="{E61EA76D-ED20-4F8C-935E-F8ED5D076189}" type="pres">
      <dgm:prSet presAssocID="{90986841-02A1-4F96-BFE1-2DCA25D44AC6}" presName="Accent" presStyleLbl="alignNode1" presStyleIdx="1" presStyleCnt="4"/>
      <dgm:spPr/>
    </dgm:pt>
    <dgm:pt modelId="{54DEED37-3C2A-48BF-AF3C-582FD1063035}" type="pres">
      <dgm:prSet presAssocID="{90986841-02A1-4F96-BFE1-2DCA25D44AC6}" presName="Child" presStyleLbl="revTx" presStyleIdx="2" presStyleCnt="8" custScaleX="120861">
        <dgm:presLayoutVars>
          <dgm:chMax val="0"/>
          <dgm:chPref val="0"/>
          <dgm:bulletEnabled val="1"/>
        </dgm:presLayoutVars>
      </dgm:prSet>
      <dgm:spPr/>
      <dgm:t>
        <a:bodyPr/>
        <a:lstStyle/>
        <a:p>
          <a:endParaRPr lang="it-IT"/>
        </a:p>
      </dgm:t>
    </dgm:pt>
    <dgm:pt modelId="{C1482EDE-975F-4832-BE46-4664255942B2}" type="pres">
      <dgm:prSet presAssocID="{90986841-02A1-4F96-BFE1-2DCA25D44AC6}" presName="Parent" presStyleLbl="revTx" presStyleIdx="3" presStyleCnt="8" custScaleX="147081" custLinFactNeighborX="9017" custLinFactNeighborY="638">
        <dgm:presLayoutVars>
          <dgm:chMax val="1"/>
          <dgm:chPref val="1"/>
          <dgm:bulletEnabled val="1"/>
        </dgm:presLayoutVars>
      </dgm:prSet>
      <dgm:spPr/>
      <dgm:t>
        <a:bodyPr/>
        <a:lstStyle/>
        <a:p>
          <a:endParaRPr lang="it-IT"/>
        </a:p>
      </dgm:t>
    </dgm:pt>
    <dgm:pt modelId="{C379640E-5FBA-46A9-B8DE-52572DEAE3E9}" type="pres">
      <dgm:prSet presAssocID="{EF0581BB-427F-4930-8E77-13A12351643C}" presName="sibTrans" presStyleCnt="0"/>
      <dgm:spPr/>
    </dgm:pt>
    <dgm:pt modelId="{5579C60B-1D61-4967-98DA-3E2BEF4913C0}" type="pres">
      <dgm:prSet presAssocID="{FB40AA65-E2DF-4FAF-A11C-FD245168C00F}" presName="composite" presStyleCnt="0"/>
      <dgm:spPr/>
    </dgm:pt>
    <dgm:pt modelId="{BCD93B74-0BEA-4F91-A988-058951CB42D8}" type="pres">
      <dgm:prSet presAssocID="{FB40AA65-E2DF-4FAF-A11C-FD245168C00F}" presName="BackAccent" presStyleLbl="bgShp" presStyleIdx="2" presStyleCnt="4"/>
      <dgm:spPr/>
    </dgm:pt>
    <dgm:pt modelId="{BBDCDBF7-BD14-441E-8499-61CAA5083F67}" type="pres">
      <dgm:prSet presAssocID="{FB40AA65-E2DF-4FAF-A11C-FD245168C00F}" presName="Accent" presStyleLbl="alignNode1" presStyleIdx="2" presStyleCnt="4"/>
      <dgm:spPr/>
    </dgm:pt>
    <dgm:pt modelId="{BEAC2515-3283-4779-BFEB-F1A5E63BC5AA}" type="pres">
      <dgm:prSet presAssocID="{FB40AA65-E2DF-4FAF-A11C-FD245168C00F}" presName="Child" presStyleLbl="revTx" presStyleIdx="4" presStyleCnt="8" custScaleX="124980">
        <dgm:presLayoutVars>
          <dgm:chMax val="0"/>
          <dgm:chPref val="0"/>
          <dgm:bulletEnabled val="1"/>
        </dgm:presLayoutVars>
      </dgm:prSet>
      <dgm:spPr/>
      <dgm:t>
        <a:bodyPr/>
        <a:lstStyle/>
        <a:p>
          <a:endParaRPr lang="it-IT"/>
        </a:p>
      </dgm:t>
    </dgm:pt>
    <dgm:pt modelId="{35689306-59F7-4EF4-B99E-DE9A95F060D1}" type="pres">
      <dgm:prSet presAssocID="{FB40AA65-E2DF-4FAF-A11C-FD245168C00F}" presName="Parent" presStyleLbl="revTx" presStyleIdx="5" presStyleCnt="8" custScaleX="151812" custLinFactNeighborX="12370" custLinFactNeighborY="2492">
        <dgm:presLayoutVars>
          <dgm:chMax val="1"/>
          <dgm:chPref val="1"/>
          <dgm:bulletEnabled val="1"/>
        </dgm:presLayoutVars>
      </dgm:prSet>
      <dgm:spPr/>
      <dgm:t>
        <a:bodyPr/>
        <a:lstStyle/>
        <a:p>
          <a:endParaRPr lang="it-IT"/>
        </a:p>
      </dgm:t>
    </dgm:pt>
    <dgm:pt modelId="{4FE3B565-31E1-4EE6-B9D3-C39E1F82CCB0}" type="pres">
      <dgm:prSet presAssocID="{C73166B3-EA4A-4D07-AB46-0337D0CEC83F}" presName="sibTrans" presStyleCnt="0"/>
      <dgm:spPr/>
    </dgm:pt>
    <dgm:pt modelId="{F70791C4-CDB2-4F76-A24F-950B8A99FDC6}" type="pres">
      <dgm:prSet presAssocID="{C7B676ED-3DE6-46CF-9786-BE948DA14DA3}" presName="composite" presStyleCnt="0"/>
      <dgm:spPr/>
    </dgm:pt>
    <dgm:pt modelId="{2CEEF816-1E18-4E57-B88E-1D8010C9DAB1}" type="pres">
      <dgm:prSet presAssocID="{C7B676ED-3DE6-46CF-9786-BE948DA14DA3}" presName="BackAccent" presStyleLbl="bgShp" presStyleIdx="3" presStyleCnt="4"/>
      <dgm:spPr/>
    </dgm:pt>
    <dgm:pt modelId="{F1ABC202-A5D9-4B0A-A057-0DF20CD94BA9}" type="pres">
      <dgm:prSet presAssocID="{C7B676ED-3DE6-46CF-9786-BE948DA14DA3}" presName="Accent" presStyleLbl="alignNode1" presStyleIdx="3" presStyleCnt="4"/>
      <dgm:spPr/>
    </dgm:pt>
    <dgm:pt modelId="{109B72CC-9651-4A59-B9F0-A9E86F233226}" type="pres">
      <dgm:prSet presAssocID="{C7B676ED-3DE6-46CF-9786-BE948DA14DA3}" presName="Child" presStyleLbl="revTx" presStyleIdx="6" presStyleCnt="8" custScaleX="143418" custScaleY="137915" custLinFactNeighborX="-4344" custLinFactNeighborY="43525">
        <dgm:presLayoutVars>
          <dgm:chMax val="0"/>
          <dgm:chPref val="0"/>
          <dgm:bulletEnabled val="1"/>
        </dgm:presLayoutVars>
      </dgm:prSet>
      <dgm:spPr/>
      <dgm:t>
        <a:bodyPr/>
        <a:lstStyle/>
        <a:p>
          <a:endParaRPr lang="it-IT"/>
        </a:p>
      </dgm:t>
    </dgm:pt>
    <dgm:pt modelId="{15C7F7E4-AB06-4698-8F54-060DA6C6212C}" type="pres">
      <dgm:prSet presAssocID="{C7B676ED-3DE6-46CF-9786-BE948DA14DA3}" presName="Parent" presStyleLbl="revTx" presStyleIdx="7" presStyleCnt="8" custLinFactNeighborX="-7520" custLinFactNeighborY="43082">
        <dgm:presLayoutVars>
          <dgm:chMax val="1"/>
          <dgm:chPref val="1"/>
          <dgm:bulletEnabled val="1"/>
        </dgm:presLayoutVars>
      </dgm:prSet>
      <dgm:spPr/>
      <dgm:t>
        <a:bodyPr/>
        <a:lstStyle/>
        <a:p>
          <a:endParaRPr lang="it-IT"/>
        </a:p>
      </dgm:t>
    </dgm:pt>
  </dgm:ptLst>
  <dgm:cxnLst>
    <dgm:cxn modelId="{087EE688-57C8-4A3B-8D05-2A3D5A77DB61}" srcId="{FB40AA65-E2DF-4FAF-A11C-FD245168C00F}" destId="{0B5138B3-56EA-4C3A-A273-13A4E82B0328}" srcOrd="2" destOrd="0" parTransId="{8888A259-7DFD-4049-8550-0063A2479AD6}" sibTransId="{DFB65911-2CD5-4751-BD3A-7D16C0E69F32}"/>
    <dgm:cxn modelId="{FEC54342-30B2-4180-9C50-C4C1F74B2CED}" srcId="{90986841-02A1-4F96-BFE1-2DCA25D44AC6}" destId="{DF6F90C5-A8AA-46B1-B53C-52EEBFE58A46}" srcOrd="5" destOrd="0" parTransId="{DCD37323-F1E2-4573-B539-D7C9D8B335BD}" sibTransId="{D96D5C04-D82B-4D98-A9A2-DDDCA96308BF}"/>
    <dgm:cxn modelId="{3B04D373-1269-48A3-8BAF-7E7A43E6917D}" type="presOf" srcId="{DF6F90C5-A8AA-46B1-B53C-52EEBFE58A46}" destId="{54DEED37-3C2A-48BF-AF3C-582FD1063035}" srcOrd="0" destOrd="5" presId="urn:microsoft.com/office/officeart/2008/layout/IncreasingCircleProcess"/>
    <dgm:cxn modelId="{AEC227D3-D0C4-489F-AEB9-A833B0A4B415}" type="presOf" srcId="{ADB7CB51-9242-4879-9F31-49CA86056940}" destId="{8989D1CD-14F6-4871-B871-3FE5B91F5E53}" srcOrd="0" destOrd="1" presId="urn:microsoft.com/office/officeart/2008/layout/IncreasingCircleProcess"/>
    <dgm:cxn modelId="{1DBB309D-92CA-4D67-BC60-253CCFF6D138}" type="presOf" srcId="{7ACB9242-F326-4251-ABFE-F577338164E7}" destId="{8989D1CD-14F6-4871-B871-3FE5B91F5E53}" srcOrd="0" destOrd="2" presId="urn:microsoft.com/office/officeart/2008/layout/IncreasingCircleProcess"/>
    <dgm:cxn modelId="{90E95162-6136-454D-A062-9F6BB48A2CDE}" srcId="{90986841-02A1-4F96-BFE1-2DCA25D44AC6}" destId="{55E6BB4D-4016-4770-8EA2-18512ED34D48}" srcOrd="0" destOrd="0" parTransId="{E3D60601-D314-40DF-BB7E-58F05E41CBEB}" sibTransId="{5727CDBE-EC45-4340-9248-C82B46563E13}"/>
    <dgm:cxn modelId="{2634B659-2D84-447B-B9F1-703FD3C10ECD}" type="presOf" srcId="{0B5138B3-56EA-4C3A-A273-13A4E82B0328}" destId="{BEAC2515-3283-4779-BFEB-F1A5E63BC5AA}" srcOrd="0" destOrd="2" presId="urn:microsoft.com/office/officeart/2008/layout/IncreasingCircleProcess"/>
    <dgm:cxn modelId="{ADE5A13E-811C-42DE-999E-3BD9000C5A3D}" type="presOf" srcId="{55E6BB4D-4016-4770-8EA2-18512ED34D48}" destId="{54DEED37-3C2A-48BF-AF3C-582FD1063035}" srcOrd="0" destOrd="0" presId="urn:microsoft.com/office/officeart/2008/layout/IncreasingCircleProcess"/>
    <dgm:cxn modelId="{5947D610-E4A3-4CA7-8A9F-C15848D285DD}" type="presOf" srcId="{071CCFEC-3FC2-4BA5-B041-1F843F5840CA}" destId="{54DEED37-3C2A-48BF-AF3C-582FD1063035}" srcOrd="0" destOrd="1" presId="urn:microsoft.com/office/officeart/2008/layout/IncreasingCircleProcess"/>
    <dgm:cxn modelId="{6A8133D4-B17B-4FB6-803C-344323DC837E}" type="presOf" srcId="{44508061-CE8F-4497-91D6-ABB472D09ED4}" destId="{BEAC2515-3283-4779-BFEB-F1A5E63BC5AA}" srcOrd="0" destOrd="1" presId="urn:microsoft.com/office/officeart/2008/layout/IncreasingCircleProcess"/>
    <dgm:cxn modelId="{C8C67AD1-B1A6-4720-8B8A-47276E54B250}" srcId="{EB60624F-8E37-4DE9-BEC9-6B0BC9E6F5C9}" destId="{267D8DAC-0206-4751-93BE-92A4AD8377D2}" srcOrd="0" destOrd="0" parTransId="{E9B0A631-1C19-4501-9C32-6C2A71C70D5B}" sibTransId="{ACF7259B-DCD1-4E0F-A54C-E2B4F19AED55}"/>
    <dgm:cxn modelId="{15AE01BA-D719-4C71-8625-7CF64190ACF4}" srcId="{FB40AA65-E2DF-4FAF-A11C-FD245168C00F}" destId="{2BAAC62B-698F-444C-AE3C-F2792E0BE782}" srcOrd="0" destOrd="0" parTransId="{FBA044E8-E2CD-4D73-8790-BCD248F2C2A2}" sibTransId="{C235F012-C2B3-4E47-819E-52C15189BEEE}"/>
    <dgm:cxn modelId="{D112312F-E1E9-4BD1-8967-ED5A5ED2C26F}" type="presOf" srcId="{306E57DB-DC8D-43F7-8065-DCD7F82B64C9}" destId="{BEAC2515-3283-4779-BFEB-F1A5E63BC5AA}" srcOrd="0" destOrd="4" presId="urn:microsoft.com/office/officeart/2008/layout/IncreasingCircleProcess"/>
    <dgm:cxn modelId="{C9DC3214-1415-4CBF-A59C-B7C7AA0A9DE2}" srcId="{EB60624F-8E37-4DE9-BEC9-6B0BC9E6F5C9}" destId="{7ACB9242-F326-4251-ABFE-F577338164E7}" srcOrd="2" destOrd="0" parTransId="{4901B70C-A5BC-4552-AF7A-943D1E2A9D39}" sibTransId="{B21137FA-15FD-4A6B-A97D-94A4DB101050}"/>
    <dgm:cxn modelId="{91144566-1179-4439-9504-86716CA86D23}" type="presOf" srcId="{267D8DAC-0206-4751-93BE-92A4AD8377D2}" destId="{8989D1CD-14F6-4871-B871-3FE5B91F5E53}" srcOrd="0" destOrd="0" presId="urn:microsoft.com/office/officeart/2008/layout/IncreasingCircleProcess"/>
    <dgm:cxn modelId="{D950B444-FAC6-4DE9-B870-AB730CB0E5C4}" type="presOf" srcId="{579B8184-F253-40F7-A435-641E2B62E214}" destId="{0E05FE89-46A4-4653-AA4C-397423361545}" srcOrd="0" destOrd="0" presId="urn:microsoft.com/office/officeart/2008/layout/IncreasingCircleProcess"/>
    <dgm:cxn modelId="{67381680-2799-40CB-9433-37B8FEC02106}" srcId="{FB40AA65-E2DF-4FAF-A11C-FD245168C00F}" destId="{306E57DB-DC8D-43F7-8065-DCD7F82B64C9}" srcOrd="4" destOrd="0" parTransId="{2B35924F-D1C0-4A9C-B2EA-7B4C9F21EDD3}" sibTransId="{1FF6C71D-9F4D-4F3F-8E0F-E899D50BEA3F}"/>
    <dgm:cxn modelId="{C024F1FD-1440-4426-B1FB-80AB8CD7B914}" srcId="{579B8184-F253-40F7-A435-641E2B62E214}" destId="{90986841-02A1-4F96-BFE1-2DCA25D44AC6}" srcOrd="1" destOrd="0" parTransId="{97820439-40DD-4F91-8DE9-66BE6AA8C658}" sibTransId="{EF0581BB-427F-4930-8E77-13A12351643C}"/>
    <dgm:cxn modelId="{3B5083CC-AF08-4757-A084-B9FD3C86792D}" srcId="{FB40AA65-E2DF-4FAF-A11C-FD245168C00F}" destId="{1F2D5E04-61E4-4E2C-BEF0-C4EF3C83A4CF}" srcOrd="3" destOrd="0" parTransId="{F863CC10-7F20-44B2-A54F-04F22F2B49BB}" sibTransId="{D4DB5473-A10D-4993-99CB-0579C918D7D7}"/>
    <dgm:cxn modelId="{AF62A28B-98B3-4EC8-978F-A89C8CCCBA2C}" type="presOf" srcId="{04D9BF89-28DC-4508-B52E-59F272AA8013}" destId="{54DEED37-3C2A-48BF-AF3C-582FD1063035}" srcOrd="0" destOrd="3" presId="urn:microsoft.com/office/officeart/2008/layout/IncreasingCircleProcess"/>
    <dgm:cxn modelId="{74086AF7-EE40-49CA-A212-C4FB72AB3749}" srcId="{90986841-02A1-4F96-BFE1-2DCA25D44AC6}" destId="{071CCFEC-3FC2-4BA5-B041-1F843F5840CA}" srcOrd="1" destOrd="0" parTransId="{0EA3A885-3383-434E-8AD0-BC8118E97926}" sibTransId="{250AFE4E-7666-402A-B857-647B4CE7ABD1}"/>
    <dgm:cxn modelId="{4959029D-589F-4CBB-AE48-0753714C791A}" srcId="{579B8184-F253-40F7-A435-641E2B62E214}" destId="{C7B676ED-3DE6-46CF-9786-BE948DA14DA3}" srcOrd="3" destOrd="0" parTransId="{E7FF016C-0103-422B-AE8A-E96D7D680747}" sibTransId="{AC05C1B7-9D7D-469F-97A0-B5137463F065}"/>
    <dgm:cxn modelId="{86EA5C49-5B78-46E2-8864-1F7D02E39443}" srcId="{C7B676ED-3DE6-46CF-9786-BE948DA14DA3}" destId="{EA138377-44D4-4E29-8615-33770FB11A30}" srcOrd="0" destOrd="0" parTransId="{7F1E5322-6D04-4D92-B1BC-95B10F7A470A}" sibTransId="{922645A9-3322-4A85-B835-A52BF1E027BA}"/>
    <dgm:cxn modelId="{AE1BFA57-8FF1-4A6A-80BB-FE797D00E43A}" srcId="{90986841-02A1-4F96-BFE1-2DCA25D44AC6}" destId="{7D72E3D1-AD26-4DE7-8F91-390DA3A81E7A}" srcOrd="2" destOrd="0" parTransId="{D087EBE6-BD7D-4ED0-A0C7-EE5B75B13AFD}" sibTransId="{4F06E977-A391-4D2C-803B-93CAB670A0F5}"/>
    <dgm:cxn modelId="{C6B87205-CDE6-4DED-B2A9-74A3D357DB8B}" srcId="{FB40AA65-E2DF-4FAF-A11C-FD245168C00F}" destId="{44508061-CE8F-4497-91D6-ABB472D09ED4}" srcOrd="1" destOrd="0" parTransId="{78A55519-2260-4B20-85ED-02986C943569}" sibTransId="{8D457CD6-A50D-40C5-86DC-DCD0E7782A8E}"/>
    <dgm:cxn modelId="{0B597712-A3BE-45E3-A793-29CEB82CCCDC}" srcId="{579B8184-F253-40F7-A435-641E2B62E214}" destId="{EB60624F-8E37-4DE9-BEC9-6B0BC9E6F5C9}" srcOrd="0" destOrd="0" parTransId="{91073211-3B3B-4A10-85F2-A68F0673719B}" sibTransId="{BC31836A-3C9A-4DA8-855D-4F08521504F8}"/>
    <dgm:cxn modelId="{46F672AE-67F5-4F06-8D0E-699F4E8B91DA}" type="presOf" srcId="{EA138377-44D4-4E29-8615-33770FB11A30}" destId="{109B72CC-9651-4A59-B9F0-A9E86F233226}" srcOrd="0" destOrd="0" presId="urn:microsoft.com/office/officeart/2008/layout/IncreasingCircleProcess"/>
    <dgm:cxn modelId="{C6288545-8105-403A-BB69-38AD32C11DB3}" type="presOf" srcId="{EB60624F-8E37-4DE9-BEC9-6B0BC9E6F5C9}" destId="{D98F8847-5BFB-47A9-B0D5-94FCF486231D}" srcOrd="0" destOrd="0" presId="urn:microsoft.com/office/officeart/2008/layout/IncreasingCircleProcess"/>
    <dgm:cxn modelId="{E34F532E-DA20-43A4-A3E4-40249CEA5F66}" type="presOf" srcId="{2BAAC62B-698F-444C-AE3C-F2792E0BE782}" destId="{BEAC2515-3283-4779-BFEB-F1A5E63BC5AA}" srcOrd="0" destOrd="0" presId="urn:microsoft.com/office/officeart/2008/layout/IncreasingCircleProcess"/>
    <dgm:cxn modelId="{11EFB467-0853-4427-A3CC-E9CF33912184}" type="presOf" srcId="{7D72E3D1-AD26-4DE7-8F91-390DA3A81E7A}" destId="{54DEED37-3C2A-48BF-AF3C-582FD1063035}" srcOrd="0" destOrd="2" presId="urn:microsoft.com/office/officeart/2008/layout/IncreasingCircleProcess"/>
    <dgm:cxn modelId="{EBA54EFC-6A8D-497A-B3BD-D0C87386C2B5}" type="presOf" srcId="{1F2D5E04-61E4-4E2C-BEF0-C4EF3C83A4CF}" destId="{BEAC2515-3283-4779-BFEB-F1A5E63BC5AA}" srcOrd="0" destOrd="3" presId="urn:microsoft.com/office/officeart/2008/layout/IncreasingCircleProcess"/>
    <dgm:cxn modelId="{9C0F5066-F739-4EE7-9F0A-F29E5B877532}" srcId="{90986841-02A1-4F96-BFE1-2DCA25D44AC6}" destId="{04D9BF89-28DC-4508-B52E-59F272AA8013}" srcOrd="3" destOrd="0" parTransId="{DC38D1F2-485B-4E1C-906A-F7BB6FCD6EEE}" sibTransId="{18E8084B-43F3-4019-95F4-4E59A2F7C74A}"/>
    <dgm:cxn modelId="{019A9435-B222-4FC3-8796-67E5FA1320D3}" type="presOf" srcId="{C7B676ED-3DE6-46CF-9786-BE948DA14DA3}" destId="{15C7F7E4-AB06-4698-8F54-060DA6C6212C}" srcOrd="0" destOrd="0" presId="urn:microsoft.com/office/officeart/2008/layout/IncreasingCircleProcess"/>
    <dgm:cxn modelId="{F9874703-720F-452E-890B-4115AF6FA098}" srcId="{90986841-02A1-4F96-BFE1-2DCA25D44AC6}" destId="{87EA6DBC-39A6-4DCC-BAAD-00352E0E2F09}" srcOrd="4" destOrd="0" parTransId="{6EA9A798-5AAA-4666-94EA-CDDD9EADA606}" sibTransId="{D838D087-334F-4865-965C-629A908BB31C}"/>
    <dgm:cxn modelId="{3E7AE296-2C31-4C1D-8E61-174DF5E0CC27}" srcId="{EB60624F-8E37-4DE9-BEC9-6B0BC9E6F5C9}" destId="{ADB7CB51-9242-4879-9F31-49CA86056940}" srcOrd="1" destOrd="0" parTransId="{C4AA376B-025A-427A-A538-61C6CF5E0033}" sibTransId="{02A466E5-835F-4D13-AB27-157CD994FECE}"/>
    <dgm:cxn modelId="{F8F1ED53-A355-4E01-BDAF-EBC7713B9ED6}" type="presOf" srcId="{FB40AA65-E2DF-4FAF-A11C-FD245168C00F}" destId="{35689306-59F7-4EF4-B99E-DE9A95F060D1}" srcOrd="0" destOrd="0" presId="urn:microsoft.com/office/officeart/2008/layout/IncreasingCircleProcess"/>
    <dgm:cxn modelId="{1D4D5D07-1ED0-42E7-9A40-A69CBA9D6824}" type="presOf" srcId="{87EA6DBC-39A6-4DCC-BAAD-00352E0E2F09}" destId="{54DEED37-3C2A-48BF-AF3C-582FD1063035}" srcOrd="0" destOrd="4" presId="urn:microsoft.com/office/officeart/2008/layout/IncreasingCircleProcess"/>
    <dgm:cxn modelId="{4087CABC-F43F-4CB3-B63C-EC5907D5FE6C}" srcId="{579B8184-F253-40F7-A435-641E2B62E214}" destId="{FB40AA65-E2DF-4FAF-A11C-FD245168C00F}" srcOrd="2" destOrd="0" parTransId="{B6B25C76-92D6-46D3-A050-9D1396E06030}" sibTransId="{C73166B3-EA4A-4D07-AB46-0337D0CEC83F}"/>
    <dgm:cxn modelId="{C2A9112C-1F7D-4CB0-8ABA-BA895678A830}" type="presOf" srcId="{90986841-02A1-4F96-BFE1-2DCA25D44AC6}" destId="{C1482EDE-975F-4832-BE46-4664255942B2}" srcOrd="0" destOrd="0" presId="urn:microsoft.com/office/officeart/2008/layout/IncreasingCircleProcess"/>
    <dgm:cxn modelId="{E323B8F6-0B8E-446B-8F48-B3AEF4C00699}" type="presParOf" srcId="{0E05FE89-46A4-4653-AA4C-397423361545}" destId="{C5DFE18B-74D1-4FE5-8BD8-95CEA42E0D67}" srcOrd="0" destOrd="0" presId="urn:microsoft.com/office/officeart/2008/layout/IncreasingCircleProcess"/>
    <dgm:cxn modelId="{2D7DC539-6C0E-446A-B986-9C2F60E8ABB6}" type="presParOf" srcId="{C5DFE18B-74D1-4FE5-8BD8-95CEA42E0D67}" destId="{B7FBFC59-F3C2-4599-B47D-D22930E09C55}" srcOrd="0" destOrd="0" presId="urn:microsoft.com/office/officeart/2008/layout/IncreasingCircleProcess"/>
    <dgm:cxn modelId="{621F1966-DEB1-4C55-8F15-DF9E92089557}" type="presParOf" srcId="{C5DFE18B-74D1-4FE5-8BD8-95CEA42E0D67}" destId="{8A471333-7105-41DC-BAE2-1662BBC282F4}" srcOrd="1" destOrd="0" presId="urn:microsoft.com/office/officeart/2008/layout/IncreasingCircleProcess"/>
    <dgm:cxn modelId="{9456DA8C-48F7-472B-A87B-D57E795795E8}" type="presParOf" srcId="{C5DFE18B-74D1-4FE5-8BD8-95CEA42E0D67}" destId="{8989D1CD-14F6-4871-B871-3FE5B91F5E53}" srcOrd="2" destOrd="0" presId="urn:microsoft.com/office/officeart/2008/layout/IncreasingCircleProcess"/>
    <dgm:cxn modelId="{AD66DD28-D3E5-4E0F-9479-A2A828D1BC4B}" type="presParOf" srcId="{C5DFE18B-74D1-4FE5-8BD8-95CEA42E0D67}" destId="{D98F8847-5BFB-47A9-B0D5-94FCF486231D}" srcOrd="3" destOrd="0" presId="urn:microsoft.com/office/officeart/2008/layout/IncreasingCircleProcess"/>
    <dgm:cxn modelId="{C04D54B0-1602-42D7-B384-F2788A596A05}" type="presParOf" srcId="{0E05FE89-46A4-4653-AA4C-397423361545}" destId="{31AA647F-ACA4-4BB4-A5D9-7733206ABD9E}" srcOrd="1" destOrd="0" presId="urn:microsoft.com/office/officeart/2008/layout/IncreasingCircleProcess"/>
    <dgm:cxn modelId="{09D723AB-7D86-460F-A915-26ED61B8113A}" type="presParOf" srcId="{0E05FE89-46A4-4653-AA4C-397423361545}" destId="{3AC43E57-97E8-4090-BC5E-5AADA6C846A6}" srcOrd="2" destOrd="0" presId="urn:microsoft.com/office/officeart/2008/layout/IncreasingCircleProcess"/>
    <dgm:cxn modelId="{8171EF34-1C24-40F9-B454-54F47BB04DA0}" type="presParOf" srcId="{3AC43E57-97E8-4090-BC5E-5AADA6C846A6}" destId="{79B4C923-C894-486F-9840-9746F1A31EF5}" srcOrd="0" destOrd="0" presId="urn:microsoft.com/office/officeart/2008/layout/IncreasingCircleProcess"/>
    <dgm:cxn modelId="{DAA78D0D-B937-49EE-8882-DC2D149D35C7}" type="presParOf" srcId="{3AC43E57-97E8-4090-BC5E-5AADA6C846A6}" destId="{E61EA76D-ED20-4F8C-935E-F8ED5D076189}" srcOrd="1" destOrd="0" presId="urn:microsoft.com/office/officeart/2008/layout/IncreasingCircleProcess"/>
    <dgm:cxn modelId="{14796F9D-22C0-446F-AA1D-252AF75D460D}" type="presParOf" srcId="{3AC43E57-97E8-4090-BC5E-5AADA6C846A6}" destId="{54DEED37-3C2A-48BF-AF3C-582FD1063035}" srcOrd="2" destOrd="0" presId="urn:microsoft.com/office/officeart/2008/layout/IncreasingCircleProcess"/>
    <dgm:cxn modelId="{DD2E02B0-C8A1-4258-89FB-2482C8B995DE}" type="presParOf" srcId="{3AC43E57-97E8-4090-BC5E-5AADA6C846A6}" destId="{C1482EDE-975F-4832-BE46-4664255942B2}" srcOrd="3" destOrd="0" presId="urn:microsoft.com/office/officeart/2008/layout/IncreasingCircleProcess"/>
    <dgm:cxn modelId="{E6E4226C-A37C-4576-B8FC-7E8EDEC0D96E}" type="presParOf" srcId="{0E05FE89-46A4-4653-AA4C-397423361545}" destId="{C379640E-5FBA-46A9-B8DE-52572DEAE3E9}" srcOrd="3" destOrd="0" presId="urn:microsoft.com/office/officeart/2008/layout/IncreasingCircleProcess"/>
    <dgm:cxn modelId="{1C235879-D8F7-4BE3-B021-3E6EAB36D72A}" type="presParOf" srcId="{0E05FE89-46A4-4653-AA4C-397423361545}" destId="{5579C60B-1D61-4967-98DA-3E2BEF4913C0}" srcOrd="4" destOrd="0" presId="urn:microsoft.com/office/officeart/2008/layout/IncreasingCircleProcess"/>
    <dgm:cxn modelId="{D6B98181-2FE9-43FE-849C-60D4CE7EB2E8}" type="presParOf" srcId="{5579C60B-1D61-4967-98DA-3E2BEF4913C0}" destId="{BCD93B74-0BEA-4F91-A988-058951CB42D8}" srcOrd="0" destOrd="0" presId="urn:microsoft.com/office/officeart/2008/layout/IncreasingCircleProcess"/>
    <dgm:cxn modelId="{5ADD51FC-C688-4D8B-81C4-4601C2F80FCF}" type="presParOf" srcId="{5579C60B-1D61-4967-98DA-3E2BEF4913C0}" destId="{BBDCDBF7-BD14-441E-8499-61CAA5083F67}" srcOrd="1" destOrd="0" presId="urn:microsoft.com/office/officeart/2008/layout/IncreasingCircleProcess"/>
    <dgm:cxn modelId="{F4F8BC96-D976-4E03-86BD-1FBA32952704}" type="presParOf" srcId="{5579C60B-1D61-4967-98DA-3E2BEF4913C0}" destId="{BEAC2515-3283-4779-BFEB-F1A5E63BC5AA}" srcOrd="2" destOrd="0" presId="urn:microsoft.com/office/officeart/2008/layout/IncreasingCircleProcess"/>
    <dgm:cxn modelId="{E76F973A-3B82-4356-8A41-46C6620A6344}" type="presParOf" srcId="{5579C60B-1D61-4967-98DA-3E2BEF4913C0}" destId="{35689306-59F7-4EF4-B99E-DE9A95F060D1}" srcOrd="3" destOrd="0" presId="urn:microsoft.com/office/officeart/2008/layout/IncreasingCircleProcess"/>
    <dgm:cxn modelId="{0862C469-27E1-4DA2-900B-DA056DEC4B41}" type="presParOf" srcId="{0E05FE89-46A4-4653-AA4C-397423361545}" destId="{4FE3B565-31E1-4EE6-B9D3-C39E1F82CCB0}" srcOrd="5" destOrd="0" presId="urn:microsoft.com/office/officeart/2008/layout/IncreasingCircleProcess"/>
    <dgm:cxn modelId="{99058721-2196-4243-AE51-4D30F07D2267}" type="presParOf" srcId="{0E05FE89-46A4-4653-AA4C-397423361545}" destId="{F70791C4-CDB2-4F76-A24F-950B8A99FDC6}" srcOrd="6" destOrd="0" presId="urn:microsoft.com/office/officeart/2008/layout/IncreasingCircleProcess"/>
    <dgm:cxn modelId="{295DF8A7-0DAD-4FE2-B6BA-A7FF849A6E74}" type="presParOf" srcId="{F70791C4-CDB2-4F76-A24F-950B8A99FDC6}" destId="{2CEEF816-1E18-4E57-B88E-1D8010C9DAB1}" srcOrd="0" destOrd="0" presId="urn:microsoft.com/office/officeart/2008/layout/IncreasingCircleProcess"/>
    <dgm:cxn modelId="{607BFABA-29EC-45CF-AA3B-C2F08760A317}" type="presParOf" srcId="{F70791C4-CDB2-4F76-A24F-950B8A99FDC6}" destId="{F1ABC202-A5D9-4B0A-A057-0DF20CD94BA9}" srcOrd="1" destOrd="0" presId="urn:microsoft.com/office/officeart/2008/layout/IncreasingCircleProcess"/>
    <dgm:cxn modelId="{A38B998E-C175-4BC0-A6CF-525168AA5DDB}" type="presParOf" srcId="{F70791C4-CDB2-4F76-A24F-950B8A99FDC6}" destId="{109B72CC-9651-4A59-B9F0-A9E86F233226}" srcOrd="2" destOrd="0" presId="urn:microsoft.com/office/officeart/2008/layout/IncreasingCircleProcess"/>
    <dgm:cxn modelId="{28E9038E-63E1-47F7-93C3-CA332B6A95FA}" type="presParOf" srcId="{F70791C4-CDB2-4F76-A24F-950B8A99FDC6}" destId="{15C7F7E4-AB06-4698-8F54-060DA6C6212C}"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8B666C-24BB-4548-BF5A-908D6B1BA296}" type="doc">
      <dgm:prSet loTypeId="urn:microsoft.com/office/officeart/2008/layout/IncreasingCircleProcess" loCatId="list" qsTypeId="urn:microsoft.com/office/officeart/2005/8/quickstyle/simple1" qsCatId="simple" csTypeId="urn:microsoft.com/office/officeart/2005/8/colors/colorful2" csCatId="colorful" phldr="1"/>
      <dgm:spPr/>
      <dgm:t>
        <a:bodyPr/>
        <a:lstStyle/>
        <a:p>
          <a:endParaRPr lang="it-IT"/>
        </a:p>
      </dgm:t>
    </dgm:pt>
    <dgm:pt modelId="{2A16A359-2750-458B-B4AE-C3B2EE085790}">
      <dgm:prSet phldrT="[Testo]" custT="1"/>
      <dgm:spPr/>
      <dgm:t>
        <a:bodyPr/>
        <a:lstStyle/>
        <a:p>
          <a:r>
            <a:rPr lang="it-IT" sz="1200" b="1">
              <a:latin typeface="Aptos"/>
            </a:rPr>
            <a:t>DATA INIZIO ATTIVITA’</a:t>
          </a:r>
        </a:p>
      </dgm:t>
    </dgm:pt>
    <dgm:pt modelId="{AE1700D0-631B-480A-ACFE-FF758FF406B3}" type="parTrans" cxnId="{26FB54CF-E9D3-4A7A-8E84-3EE73CD28C5C}">
      <dgm:prSet/>
      <dgm:spPr/>
      <dgm:t>
        <a:bodyPr/>
        <a:lstStyle/>
        <a:p>
          <a:endParaRPr lang="it-IT"/>
        </a:p>
      </dgm:t>
    </dgm:pt>
    <dgm:pt modelId="{E8A8F82D-5954-45DD-A119-E9EA4F365FB4}" type="sibTrans" cxnId="{26FB54CF-E9D3-4A7A-8E84-3EE73CD28C5C}">
      <dgm:prSet/>
      <dgm:spPr/>
      <dgm:t>
        <a:bodyPr/>
        <a:lstStyle/>
        <a:p>
          <a:endParaRPr lang="it-IT"/>
        </a:p>
      </dgm:t>
    </dgm:pt>
    <dgm:pt modelId="{C5A2A8EB-80ED-4EDC-B122-E30356E555D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200" b="1">
              <a:latin typeface="Aptos"/>
            </a:rPr>
            <a:t>FINANZIAMENTO</a:t>
          </a:r>
          <a:endParaRPr lang="it-IT" sz="800" b="1">
            <a:latin typeface="Aptos"/>
          </a:endParaRPr>
        </a:p>
      </dgm:t>
    </dgm:pt>
    <dgm:pt modelId="{825C5F84-75F5-48DE-A6CC-1F59EA5609E6}" type="parTrans" cxnId="{CE42AF66-9622-4C58-946B-B1C374CF57C0}">
      <dgm:prSet/>
      <dgm:spPr/>
      <dgm:t>
        <a:bodyPr/>
        <a:lstStyle/>
        <a:p>
          <a:endParaRPr lang="it-IT"/>
        </a:p>
      </dgm:t>
    </dgm:pt>
    <dgm:pt modelId="{8362CCC2-B0A8-4636-9EB8-07479EACE533}" type="sibTrans" cxnId="{CE42AF66-9622-4C58-946B-B1C374CF57C0}">
      <dgm:prSet/>
      <dgm:spPr/>
      <dgm:t>
        <a:bodyPr/>
        <a:lstStyle/>
        <a:p>
          <a:endParaRPr lang="it-IT"/>
        </a:p>
      </dgm:t>
    </dgm:pt>
    <dgm:pt modelId="{C219A31E-2913-4B3A-B078-6D41A3E49C79}">
      <dgm:prSet custT="1"/>
      <dgm:spPr/>
      <dgm:t>
        <a:bodyPr/>
        <a:lstStyle/>
        <a:p>
          <a:r>
            <a:rPr lang="it-IT" sz="1200" b="1" dirty="0">
              <a:latin typeface="Aptos"/>
            </a:rPr>
            <a:t>TARGET REALIZZATO 10.02.2026:</a:t>
          </a:r>
          <a:endParaRPr lang="it-IT" sz="1200" dirty="0">
            <a:latin typeface="Aptos"/>
          </a:endParaRPr>
        </a:p>
      </dgm:t>
    </dgm:pt>
    <dgm:pt modelId="{39188568-60B0-4767-9469-A4C81A6F9437}" type="parTrans" cxnId="{5C82511F-2FBA-4E7F-B55F-9C7004EF6841}">
      <dgm:prSet/>
      <dgm:spPr/>
      <dgm:t>
        <a:bodyPr/>
        <a:lstStyle/>
        <a:p>
          <a:endParaRPr lang="it-IT"/>
        </a:p>
      </dgm:t>
    </dgm:pt>
    <dgm:pt modelId="{2E1CC833-6548-47AB-82DA-6DC39B9346E3}" type="sibTrans" cxnId="{5C82511F-2FBA-4E7F-B55F-9C7004EF6841}">
      <dgm:prSet/>
      <dgm:spPr/>
      <dgm:t>
        <a:bodyPr/>
        <a:lstStyle/>
        <a:p>
          <a:endParaRPr lang="it-IT"/>
        </a:p>
      </dgm:t>
    </dgm:pt>
    <dgm:pt modelId="{D2EC7165-8AB1-4750-A002-3AAE3DE74CE8}">
      <dgm:prSet phldrT="[Testo]" custT="1"/>
      <dgm:spPr/>
      <dgm:t>
        <a:bodyPr/>
        <a:lstStyle/>
        <a:p>
          <a:r>
            <a:rPr lang="it-IT" sz="1200" b="0">
              <a:latin typeface="Aptos"/>
            </a:rPr>
            <a:t>30.05.2023</a:t>
          </a:r>
          <a:endParaRPr lang="it-IT" sz="1200">
            <a:latin typeface="Aptos"/>
          </a:endParaRPr>
        </a:p>
      </dgm:t>
    </dgm:pt>
    <dgm:pt modelId="{F6CFD691-993E-4AB8-81F2-E1D82E8B4A68}" type="parTrans" cxnId="{92832F9E-B71E-4C95-A7F2-45A2BD89E1BB}">
      <dgm:prSet/>
      <dgm:spPr/>
      <dgm:t>
        <a:bodyPr/>
        <a:lstStyle/>
        <a:p>
          <a:endParaRPr lang="it-IT"/>
        </a:p>
      </dgm:t>
    </dgm:pt>
    <dgm:pt modelId="{5240FBAD-A1DA-4781-9D10-24D6D9F42D26}" type="sibTrans" cxnId="{92832F9E-B71E-4C95-A7F2-45A2BD89E1BB}">
      <dgm:prSet/>
      <dgm:spPr/>
      <dgm:t>
        <a:bodyPr/>
        <a:lstStyle/>
        <a:p>
          <a:endParaRPr lang="it-IT"/>
        </a:p>
      </dgm:t>
    </dgm:pt>
    <dgm:pt modelId="{4E2977ED-D9C0-47C2-B341-88FBFD6535E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200" b="1">
              <a:latin typeface="Aptos"/>
            </a:rPr>
            <a:t>TARGET PROGRAMMATO: </a:t>
          </a:r>
        </a:p>
        <a:p>
          <a:pPr marL="0" marR="0" lvl="0" indent="0" defTabSz="914400" eaLnBrk="1" fontAlgn="auto" latinLnBrk="0" hangingPunct="1">
            <a:lnSpc>
              <a:spcPct val="100000"/>
            </a:lnSpc>
            <a:spcBef>
              <a:spcPts val="0"/>
            </a:spcBef>
            <a:spcAft>
              <a:spcPts val="0"/>
            </a:spcAft>
            <a:buClrTx/>
            <a:buSzTx/>
            <a:buFontTx/>
            <a:buNone/>
            <a:tabLst/>
            <a:defRPr/>
          </a:pPr>
          <a:r>
            <a:rPr lang="it-IT" sz="1200" b="0">
              <a:latin typeface="Aptos"/>
            </a:rPr>
            <a:t>100 anziani non autosufficienti</a:t>
          </a:r>
          <a:endParaRPr lang="it-IT" sz="800" b="0">
            <a:latin typeface="Aptos"/>
          </a:endParaRPr>
        </a:p>
      </dgm:t>
    </dgm:pt>
    <dgm:pt modelId="{4391636D-4930-499D-9EA8-333342BBBB5D}" type="parTrans" cxnId="{0E152F4B-DDC5-4823-AFA3-B2E23A3CBCA8}">
      <dgm:prSet/>
      <dgm:spPr/>
      <dgm:t>
        <a:bodyPr/>
        <a:lstStyle/>
        <a:p>
          <a:endParaRPr lang="it-IT"/>
        </a:p>
      </dgm:t>
    </dgm:pt>
    <dgm:pt modelId="{2448BF40-1412-4499-9581-A4CDAAE4F7B6}" type="sibTrans" cxnId="{0E152F4B-DDC5-4823-AFA3-B2E23A3CBCA8}">
      <dgm:prSet/>
      <dgm:spPr/>
      <dgm:t>
        <a:bodyPr/>
        <a:lstStyle/>
        <a:p>
          <a:endParaRPr lang="it-IT"/>
        </a:p>
      </dgm:t>
    </dgm:pt>
    <dgm:pt modelId="{2E09AA2C-0AC0-4642-8114-737456922197}">
      <dgm:prSet custT="1"/>
      <dgm:spPr/>
      <dgm:t>
        <a:bodyPr/>
        <a:lstStyle/>
        <a:p>
          <a:pPr marL="0" lvl="0" indent="0" defTabSz="914400">
            <a:lnSpc>
              <a:spcPct val="100000"/>
            </a:lnSpc>
            <a:spcBef>
              <a:spcPts val="0"/>
            </a:spcBef>
            <a:spcAft>
              <a:spcPts val="0"/>
            </a:spcAft>
          </a:pPr>
          <a:r>
            <a:rPr lang="it-IT" sz="1200" b="0" dirty="0">
              <a:solidFill>
                <a:schemeClr val="tx1"/>
              </a:solidFill>
              <a:latin typeface="Aptos"/>
              <a:ea typeface="Lato Medium"/>
              <a:cs typeface="Lato Medium"/>
            </a:rPr>
            <a:t>2.459.989,36 € </a:t>
          </a:r>
          <a:endParaRPr lang="it-IT" sz="1200" b="0" dirty="0">
            <a:latin typeface="Aptos"/>
            <a:ea typeface="Lato Medium"/>
            <a:cs typeface="Lato Medium"/>
          </a:endParaRPr>
        </a:p>
      </dgm:t>
    </dgm:pt>
    <dgm:pt modelId="{E9FF7E78-C240-4AA8-B724-0ABC939A1555}" type="parTrans" cxnId="{C6F275E2-2E2E-4FF3-A698-729F4E04A6C9}">
      <dgm:prSet/>
      <dgm:spPr/>
      <dgm:t>
        <a:bodyPr/>
        <a:lstStyle/>
        <a:p>
          <a:endParaRPr lang="it-IT"/>
        </a:p>
      </dgm:t>
    </dgm:pt>
    <dgm:pt modelId="{3318F0FC-CDD2-4AFB-A03A-916CCED0A18A}" type="sibTrans" cxnId="{C6F275E2-2E2E-4FF3-A698-729F4E04A6C9}">
      <dgm:prSet/>
      <dgm:spPr/>
      <dgm:t>
        <a:bodyPr/>
        <a:lstStyle/>
        <a:p>
          <a:endParaRPr lang="it-IT"/>
        </a:p>
      </dgm:t>
    </dgm:pt>
    <dgm:pt modelId="{3BAA39DD-C07D-4DB6-A2D3-B6ECC41D775A}">
      <dgm:prSet phldr="0" custT="1"/>
      <dgm:spPr/>
      <dgm:t>
        <a:bodyPr/>
        <a:lstStyle/>
        <a:p>
          <a:pPr rtl="0"/>
          <a:r>
            <a:rPr lang="it-IT" sz="1200" kern="1200" dirty="0">
              <a:solidFill>
                <a:srgbClr val="000000"/>
              </a:solidFill>
              <a:latin typeface="Aptos"/>
              <a:ea typeface="Calibri"/>
              <a:cs typeface="Calibri"/>
            </a:rPr>
            <a:t>111 beneficiari</a:t>
          </a:r>
        </a:p>
        <a:p>
          <a:pPr rtl="0"/>
          <a:r>
            <a:rPr lang="it-IT" sz="1050" kern="1200" dirty="0">
              <a:solidFill>
                <a:srgbClr val="000000"/>
              </a:solidFill>
              <a:latin typeface="Aptos"/>
              <a:ea typeface="Calibri"/>
              <a:cs typeface="Calibri"/>
            </a:rPr>
            <a:t>   17 sul 2023</a:t>
          </a:r>
        </a:p>
        <a:p>
          <a:pPr rtl="0"/>
          <a:r>
            <a:rPr lang="it-IT" sz="1050" kern="1200" dirty="0">
              <a:solidFill>
                <a:srgbClr val="000000"/>
              </a:solidFill>
              <a:latin typeface="Aptos"/>
              <a:ea typeface="Calibri"/>
              <a:cs typeface="Calibri"/>
            </a:rPr>
            <a:t>    54 sul 2024</a:t>
          </a:r>
        </a:p>
        <a:p>
          <a:pPr rtl="0"/>
          <a:r>
            <a:rPr lang="it-IT" sz="1050" kern="1200" dirty="0">
              <a:solidFill>
                <a:srgbClr val="000000"/>
              </a:solidFill>
              <a:latin typeface="Aptos"/>
              <a:ea typeface="Calibri"/>
              <a:cs typeface="Calibri"/>
            </a:rPr>
            <a:t>    40 sul 2025</a:t>
          </a:r>
          <a:endParaRPr lang="it-IT" sz="1050" kern="1200" dirty="0">
            <a:latin typeface="Aptos"/>
            <a:ea typeface="Calibri Light" panose="020F0302020204030204"/>
            <a:cs typeface="Calibri Light" panose="020F0302020204030204"/>
          </a:endParaRPr>
        </a:p>
        <a:p>
          <a:pPr rtl="0"/>
          <a:endParaRPr lang="it-IT" sz="1200" b="0" kern="1200" dirty="0">
            <a:solidFill>
              <a:prstClr val="black">
                <a:hueOff val="0"/>
                <a:satOff val="0"/>
                <a:lumOff val="0"/>
                <a:alphaOff val="0"/>
              </a:prstClr>
            </a:solidFill>
            <a:latin typeface="Aptos"/>
            <a:ea typeface="+mn-ea"/>
            <a:cs typeface="+mn-cs"/>
          </a:endParaRPr>
        </a:p>
      </dgm:t>
    </dgm:pt>
    <dgm:pt modelId="{69616355-5126-4F8A-9BFB-7A636EA44F90}" type="parTrans" cxnId="{1424F9A3-594C-4F68-BEAD-A34A5B25CC4A}">
      <dgm:prSet/>
      <dgm:spPr/>
      <dgm:t>
        <a:bodyPr/>
        <a:lstStyle/>
        <a:p>
          <a:endParaRPr lang="it-IT"/>
        </a:p>
      </dgm:t>
    </dgm:pt>
    <dgm:pt modelId="{98C93561-F053-431E-8375-3E80C65E83DD}" type="sibTrans" cxnId="{1424F9A3-594C-4F68-BEAD-A34A5B25CC4A}">
      <dgm:prSet/>
      <dgm:spPr/>
      <dgm:t>
        <a:bodyPr/>
        <a:lstStyle/>
        <a:p>
          <a:endParaRPr lang="it-IT"/>
        </a:p>
      </dgm:t>
    </dgm:pt>
    <dgm:pt modelId="{6EB493B8-6196-46A5-9DFB-CFE5E792EAAC}">
      <dgm:prSet custT="1"/>
      <dgm:spPr/>
      <dgm:t>
        <a:bodyPr/>
        <a:lstStyle/>
        <a:p>
          <a:r>
            <a:rPr lang="it-IT" sz="1200" b="1" kern="1200" dirty="0">
              <a:latin typeface="Aptos"/>
              <a:ea typeface="+mn-ea"/>
              <a:cs typeface="+mn-cs"/>
            </a:rPr>
            <a:t>PROGETTI SOTTOSCRITTI</a:t>
          </a:r>
        </a:p>
      </dgm:t>
    </dgm:pt>
    <dgm:pt modelId="{1A505759-8CBD-46AB-A392-CED491F0715D}" type="parTrans" cxnId="{C98624B1-560C-467E-AF57-2DE6E6BFC419}">
      <dgm:prSet/>
      <dgm:spPr/>
      <dgm:t>
        <a:bodyPr/>
        <a:lstStyle/>
        <a:p>
          <a:endParaRPr lang="it-IT"/>
        </a:p>
      </dgm:t>
    </dgm:pt>
    <dgm:pt modelId="{6A725EB1-0DCE-4C7B-8123-1F7549977EEA}" type="sibTrans" cxnId="{C98624B1-560C-467E-AF57-2DE6E6BFC419}">
      <dgm:prSet/>
      <dgm:spPr/>
      <dgm:t>
        <a:bodyPr/>
        <a:lstStyle/>
        <a:p>
          <a:endParaRPr lang="it-IT"/>
        </a:p>
      </dgm:t>
    </dgm:pt>
    <dgm:pt modelId="{BE19DEC7-58A6-44F4-B7BD-EB3826B1EDD1}">
      <dgm:prSet phldr="0" custT="1"/>
      <dgm:spPr/>
      <dgm:t>
        <a:bodyPr/>
        <a:lstStyle/>
        <a:p>
          <a:endParaRPr lang="it-IT" sz="1200" b="0" dirty="0">
            <a:latin typeface="Aptos"/>
          </a:endParaRPr>
        </a:p>
        <a:p>
          <a:r>
            <a:rPr lang="it-IT" sz="1200" b="0" dirty="0">
              <a:latin typeface="Aptos"/>
            </a:rPr>
            <a:t>111 beneficiari</a:t>
          </a:r>
          <a:endParaRPr lang="it-IT" sz="1400" dirty="0"/>
        </a:p>
      </dgm:t>
    </dgm:pt>
    <dgm:pt modelId="{03BF794A-CF9F-4B30-A05E-00A0E4213917}" type="parTrans" cxnId="{714AEA60-E6A3-4392-932F-F46C3A1637AD}">
      <dgm:prSet/>
      <dgm:spPr/>
      <dgm:t>
        <a:bodyPr/>
        <a:lstStyle/>
        <a:p>
          <a:endParaRPr lang="it-IT"/>
        </a:p>
      </dgm:t>
    </dgm:pt>
    <dgm:pt modelId="{FA09C7BF-71E5-490C-82D0-5A8AB0AA0F2D}" type="sibTrans" cxnId="{714AEA60-E6A3-4392-932F-F46C3A1637AD}">
      <dgm:prSet/>
      <dgm:spPr/>
      <dgm:t>
        <a:bodyPr/>
        <a:lstStyle/>
        <a:p>
          <a:endParaRPr lang="it-IT"/>
        </a:p>
      </dgm:t>
    </dgm:pt>
    <dgm:pt modelId="{5DE59281-6AA0-445C-99C1-FE1BA34E12AF}" type="pres">
      <dgm:prSet presAssocID="{048B666C-24BB-4548-BF5A-908D6B1BA296}" presName="Name0" presStyleCnt="0">
        <dgm:presLayoutVars>
          <dgm:chMax val="7"/>
          <dgm:chPref val="7"/>
          <dgm:dir/>
          <dgm:animOne val="branch"/>
          <dgm:animLvl val="lvl"/>
        </dgm:presLayoutVars>
      </dgm:prSet>
      <dgm:spPr/>
      <dgm:t>
        <a:bodyPr/>
        <a:lstStyle/>
        <a:p>
          <a:endParaRPr lang="it-IT"/>
        </a:p>
      </dgm:t>
    </dgm:pt>
    <dgm:pt modelId="{FF8BFB99-A87E-4CCA-8DA4-8A85B9C3A016}" type="pres">
      <dgm:prSet presAssocID="{2A16A359-2750-458B-B4AE-C3B2EE085790}" presName="composite" presStyleCnt="0"/>
      <dgm:spPr/>
    </dgm:pt>
    <dgm:pt modelId="{7D8544DC-4A4D-4B7B-B879-8C553F13683E}" type="pres">
      <dgm:prSet presAssocID="{2A16A359-2750-458B-B4AE-C3B2EE085790}" presName="BackAccent" presStyleLbl="bgShp" presStyleIdx="0" presStyleCnt="5"/>
      <dgm:spPr/>
    </dgm:pt>
    <dgm:pt modelId="{CBE0AFF7-B129-4972-975C-80FF2D6B8A9E}" type="pres">
      <dgm:prSet presAssocID="{2A16A359-2750-458B-B4AE-C3B2EE085790}" presName="Accent" presStyleLbl="alignNode1" presStyleIdx="0" presStyleCnt="5"/>
      <dgm:spPr/>
    </dgm:pt>
    <dgm:pt modelId="{48CB863B-2C10-47CD-87B6-D19F8A30235F}" type="pres">
      <dgm:prSet presAssocID="{2A16A359-2750-458B-B4AE-C3B2EE085790}" presName="Child" presStyleLbl="revTx" presStyleIdx="0" presStyleCnt="9" custLinFactNeighborX="-7372" custLinFactNeighborY="-1296">
        <dgm:presLayoutVars>
          <dgm:chMax val="0"/>
          <dgm:chPref val="0"/>
          <dgm:bulletEnabled val="1"/>
        </dgm:presLayoutVars>
      </dgm:prSet>
      <dgm:spPr/>
      <dgm:t>
        <a:bodyPr/>
        <a:lstStyle/>
        <a:p>
          <a:endParaRPr lang="it-IT"/>
        </a:p>
      </dgm:t>
    </dgm:pt>
    <dgm:pt modelId="{9ED989FA-4487-497E-ADCD-29A9A01D3B36}" type="pres">
      <dgm:prSet presAssocID="{2A16A359-2750-458B-B4AE-C3B2EE085790}" presName="Parent" presStyleLbl="revTx" presStyleIdx="1" presStyleCnt="9" custScaleX="168922" custLinFactNeighborX="23366" custLinFactNeighborY="2770">
        <dgm:presLayoutVars>
          <dgm:chMax val="1"/>
          <dgm:chPref val="1"/>
          <dgm:bulletEnabled val="1"/>
        </dgm:presLayoutVars>
      </dgm:prSet>
      <dgm:spPr/>
      <dgm:t>
        <a:bodyPr/>
        <a:lstStyle/>
        <a:p>
          <a:endParaRPr lang="it-IT"/>
        </a:p>
      </dgm:t>
    </dgm:pt>
    <dgm:pt modelId="{FCCB82CF-B6AC-4D7B-A35E-38AE4CC72385}" type="pres">
      <dgm:prSet presAssocID="{E8A8F82D-5954-45DD-A119-E9EA4F365FB4}" presName="sibTrans" presStyleCnt="0"/>
      <dgm:spPr/>
    </dgm:pt>
    <dgm:pt modelId="{AD1492A5-B60D-4921-BA95-44DE57769F46}" type="pres">
      <dgm:prSet presAssocID="{C5A2A8EB-80ED-4EDC-B122-E30356E555DD}" presName="composite" presStyleCnt="0"/>
      <dgm:spPr/>
    </dgm:pt>
    <dgm:pt modelId="{5307BDC1-F4DA-4713-9CEC-65519E6FB844}" type="pres">
      <dgm:prSet presAssocID="{C5A2A8EB-80ED-4EDC-B122-E30356E555DD}" presName="BackAccent" presStyleLbl="bgShp" presStyleIdx="1" presStyleCnt="5"/>
      <dgm:spPr/>
    </dgm:pt>
    <dgm:pt modelId="{44D541BE-491E-4D90-9E3E-268CE83FD004}" type="pres">
      <dgm:prSet presAssocID="{C5A2A8EB-80ED-4EDC-B122-E30356E555DD}" presName="Accent" presStyleLbl="alignNode1" presStyleIdx="1" presStyleCnt="5"/>
      <dgm:spPr/>
    </dgm:pt>
    <dgm:pt modelId="{37B2360D-325D-447B-BF13-EF5D85374805}" type="pres">
      <dgm:prSet presAssocID="{C5A2A8EB-80ED-4EDC-B122-E30356E555DD}" presName="Child" presStyleLbl="revTx" presStyleIdx="2" presStyleCnt="9" custScaleX="111972">
        <dgm:presLayoutVars>
          <dgm:chMax val="0"/>
          <dgm:chPref val="0"/>
          <dgm:bulletEnabled val="1"/>
        </dgm:presLayoutVars>
      </dgm:prSet>
      <dgm:spPr/>
      <dgm:t>
        <a:bodyPr/>
        <a:lstStyle/>
        <a:p>
          <a:endParaRPr lang="it-IT"/>
        </a:p>
      </dgm:t>
    </dgm:pt>
    <dgm:pt modelId="{83771609-AA9A-492A-8DF7-69FE0F5E473B}" type="pres">
      <dgm:prSet presAssocID="{C5A2A8EB-80ED-4EDC-B122-E30356E555DD}" presName="Parent" presStyleLbl="revTx" presStyleIdx="3" presStyleCnt="9" custScaleX="137699" custLinFactNeighborX="9835" custLinFactNeighborY="-2248">
        <dgm:presLayoutVars>
          <dgm:chMax val="1"/>
          <dgm:chPref val="1"/>
          <dgm:bulletEnabled val="1"/>
        </dgm:presLayoutVars>
      </dgm:prSet>
      <dgm:spPr/>
      <dgm:t>
        <a:bodyPr/>
        <a:lstStyle/>
        <a:p>
          <a:endParaRPr lang="it-IT"/>
        </a:p>
      </dgm:t>
    </dgm:pt>
    <dgm:pt modelId="{E2F62264-5439-4634-B74B-CBE9ED71BE47}" type="pres">
      <dgm:prSet presAssocID="{8362CCC2-B0A8-4636-9EB8-07479EACE533}" presName="sibTrans" presStyleCnt="0"/>
      <dgm:spPr/>
    </dgm:pt>
    <dgm:pt modelId="{78DB6CFA-B63C-4583-85C6-B9FFD81F232E}" type="pres">
      <dgm:prSet presAssocID="{4E2977ED-D9C0-47C2-B341-88FBFD6535E4}" presName="composite" presStyleCnt="0"/>
      <dgm:spPr/>
    </dgm:pt>
    <dgm:pt modelId="{68DC2C5A-A3C4-44BA-B46B-DA158ADF7877}" type="pres">
      <dgm:prSet presAssocID="{4E2977ED-D9C0-47C2-B341-88FBFD6535E4}" presName="BackAccent" presStyleLbl="bgShp" presStyleIdx="2" presStyleCnt="5"/>
      <dgm:spPr/>
    </dgm:pt>
    <dgm:pt modelId="{39B20266-EF25-4D21-A453-CCE7DCAD9730}" type="pres">
      <dgm:prSet presAssocID="{4E2977ED-D9C0-47C2-B341-88FBFD6535E4}" presName="Accent" presStyleLbl="alignNode1" presStyleIdx="2" presStyleCnt="5"/>
      <dgm:spPr/>
    </dgm:pt>
    <dgm:pt modelId="{03D9AAEE-36F1-4AC7-A9E9-9C6052E4287B}" type="pres">
      <dgm:prSet presAssocID="{4E2977ED-D9C0-47C2-B341-88FBFD6535E4}" presName="Child" presStyleLbl="revTx" presStyleIdx="3" presStyleCnt="9">
        <dgm:presLayoutVars>
          <dgm:chMax val="0"/>
          <dgm:chPref val="0"/>
          <dgm:bulletEnabled val="1"/>
        </dgm:presLayoutVars>
      </dgm:prSet>
      <dgm:spPr/>
    </dgm:pt>
    <dgm:pt modelId="{B7E07668-1FB7-4437-A061-360E089080E7}" type="pres">
      <dgm:prSet presAssocID="{4E2977ED-D9C0-47C2-B341-88FBFD6535E4}" presName="Parent" presStyleLbl="revTx" presStyleIdx="4" presStyleCnt="9" custScaleX="135650" custScaleY="270456" custLinFactNeighborX="9901" custLinFactNeighborY="-13268">
        <dgm:presLayoutVars>
          <dgm:chMax val="1"/>
          <dgm:chPref val="1"/>
          <dgm:bulletEnabled val="1"/>
        </dgm:presLayoutVars>
      </dgm:prSet>
      <dgm:spPr/>
      <dgm:t>
        <a:bodyPr/>
        <a:lstStyle/>
        <a:p>
          <a:endParaRPr lang="it-IT"/>
        </a:p>
      </dgm:t>
    </dgm:pt>
    <dgm:pt modelId="{1CA69A30-F7C2-4A10-9A9D-883ABB44F4F3}" type="pres">
      <dgm:prSet presAssocID="{2448BF40-1412-4499-9581-A4CDAAE4F7B6}" presName="sibTrans" presStyleCnt="0"/>
      <dgm:spPr/>
    </dgm:pt>
    <dgm:pt modelId="{162CF73A-D500-4BFE-BB00-C369771006DB}" type="pres">
      <dgm:prSet presAssocID="{C219A31E-2913-4B3A-B078-6D41A3E49C79}" presName="composite" presStyleCnt="0"/>
      <dgm:spPr/>
    </dgm:pt>
    <dgm:pt modelId="{7822F452-9CF7-4415-A674-05CDF52D2E13}" type="pres">
      <dgm:prSet presAssocID="{C219A31E-2913-4B3A-B078-6D41A3E49C79}" presName="BackAccent" presStyleLbl="bgShp" presStyleIdx="3" presStyleCnt="5"/>
      <dgm:spPr/>
    </dgm:pt>
    <dgm:pt modelId="{A455AC5B-360D-43C7-BD9F-4E53DE4F3EB2}" type="pres">
      <dgm:prSet presAssocID="{C219A31E-2913-4B3A-B078-6D41A3E49C79}" presName="Accent" presStyleLbl="alignNode1" presStyleIdx="3" presStyleCnt="5"/>
      <dgm:spPr/>
    </dgm:pt>
    <dgm:pt modelId="{2A0FFCC1-9EC0-4C6F-A726-CA316DD4873D}" type="pres">
      <dgm:prSet presAssocID="{C219A31E-2913-4B3A-B078-6D41A3E49C79}" presName="Child" presStyleLbl="revTx" presStyleIdx="5" presStyleCnt="9" custScaleY="99455" custLinFactNeighborX="1573" custLinFactNeighborY="-1072">
        <dgm:presLayoutVars>
          <dgm:chMax val="0"/>
          <dgm:chPref val="0"/>
          <dgm:bulletEnabled val="1"/>
        </dgm:presLayoutVars>
      </dgm:prSet>
      <dgm:spPr/>
      <dgm:t>
        <a:bodyPr/>
        <a:lstStyle/>
        <a:p>
          <a:endParaRPr lang="it-IT"/>
        </a:p>
      </dgm:t>
    </dgm:pt>
    <dgm:pt modelId="{2D2517F5-A618-48E9-990A-3EF771BE7BA2}" type="pres">
      <dgm:prSet presAssocID="{C219A31E-2913-4B3A-B078-6D41A3E49C79}" presName="Parent" presStyleLbl="revTx" presStyleIdx="6" presStyleCnt="9" custScaleY="210119" custLinFactNeighborX="-2569" custLinFactNeighborY="-15657">
        <dgm:presLayoutVars>
          <dgm:chMax val="1"/>
          <dgm:chPref val="1"/>
          <dgm:bulletEnabled val="1"/>
        </dgm:presLayoutVars>
      </dgm:prSet>
      <dgm:spPr/>
      <dgm:t>
        <a:bodyPr/>
        <a:lstStyle/>
        <a:p>
          <a:endParaRPr lang="it-IT"/>
        </a:p>
      </dgm:t>
    </dgm:pt>
    <dgm:pt modelId="{20713ED2-D50C-4212-ADA6-8FD3C1A2EF8B}" type="pres">
      <dgm:prSet presAssocID="{2E1CC833-6548-47AB-82DA-6DC39B9346E3}" presName="sibTrans" presStyleCnt="0"/>
      <dgm:spPr/>
    </dgm:pt>
    <dgm:pt modelId="{407AEC68-9CAA-4609-AC3E-6CADBD4E6AFE}" type="pres">
      <dgm:prSet presAssocID="{6EB493B8-6196-46A5-9DFB-CFE5E792EAAC}" presName="composite" presStyleCnt="0"/>
      <dgm:spPr/>
    </dgm:pt>
    <dgm:pt modelId="{ED8DB707-7952-401F-BD18-C75DBAC0044B}" type="pres">
      <dgm:prSet presAssocID="{6EB493B8-6196-46A5-9DFB-CFE5E792EAAC}" presName="BackAccent" presStyleLbl="bgShp" presStyleIdx="4" presStyleCnt="5"/>
      <dgm:spPr/>
    </dgm:pt>
    <dgm:pt modelId="{518209BC-235C-4577-924A-2366F9EBBEBD}" type="pres">
      <dgm:prSet presAssocID="{6EB493B8-6196-46A5-9DFB-CFE5E792EAAC}" presName="Accent" presStyleLbl="alignNode1" presStyleIdx="4" presStyleCnt="5"/>
      <dgm:spPr/>
    </dgm:pt>
    <dgm:pt modelId="{7F78E990-04F5-4262-975C-8F08A4C95E29}" type="pres">
      <dgm:prSet presAssocID="{6EB493B8-6196-46A5-9DFB-CFE5E792EAAC}" presName="Child" presStyleLbl="revTx" presStyleIdx="7" presStyleCnt="9" custScaleX="195471" custLinFactNeighborX="41355" custLinFactNeighborY="-596">
        <dgm:presLayoutVars>
          <dgm:chMax val="0"/>
          <dgm:chPref val="0"/>
          <dgm:bulletEnabled val="1"/>
        </dgm:presLayoutVars>
      </dgm:prSet>
      <dgm:spPr/>
      <dgm:t>
        <a:bodyPr/>
        <a:lstStyle/>
        <a:p>
          <a:endParaRPr lang="it-IT"/>
        </a:p>
      </dgm:t>
    </dgm:pt>
    <dgm:pt modelId="{87E1E660-8F9F-4AAC-9ECC-075BEA794E03}" type="pres">
      <dgm:prSet presAssocID="{6EB493B8-6196-46A5-9DFB-CFE5E792EAAC}" presName="Parent" presStyleLbl="revTx" presStyleIdx="8" presStyleCnt="9">
        <dgm:presLayoutVars>
          <dgm:chMax val="1"/>
          <dgm:chPref val="1"/>
          <dgm:bulletEnabled val="1"/>
        </dgm:presLayoutVars>
      </dgm:prSet>
      <dgm:spPr/>
      <dgm:t>
        <a:bodyPr/>
        <a:lstStyle/>
        <a:p>
          <a:endParaRPr lang="it-IT"/>
        </a:p>
      </dgm:t>
    </dgm:pt>
  </dgm:ptLst>
  <dgm:cxnLst>
    <dgm:cxn modelId="{C6F275E2-2E2E-4FF3-A698-729F4E04A6C9}" srcId="{C5A2A8EB-80ED-4EDC-B122-E30356E555DD}" destId="{2E09AA2C-0AC0-4642-8114-737456922197}" srcOrd="0" destOrd="0" parTransId="{E9FF7E78-C240-4AA8-B724-0ABC939A1555}" sibTransId="{3318F0FC-CDD2-4AFB-A03A-916CCED0A18A}"/>
    <dgm:cxn modelId="{4436D81D-4E06-4BE1-9D70-CC8EDB1552EE}" type="presOf" srcId="{3BAA39DD-C07D-4DB6-A2D3-B6ECC41D775A}" destId="{7F78E990-04F5-4262-975C-8F08A4C95E29}" srcOrd="0" destOrd="0" presId="urn:microsoft.com/office/officeart/2008/layout/IncreasingCircleProcess"/>
    <dgm:cxn modelId="{2A13C6D7-3D5C-4638-9D22-B7BE9DAE5598}" type="presOf" srcId="{C219A31E-2913-4B3A-B078-6D41A3E49C79}" destId="{2D2517F5-A618-48E9-990A-3EF771BE7BA2}" srcOrd="0" destOrd="0" presId="urn:microsoft.com/office/officeart/2008/layout/IncreasingCircleProcess"/>
    <dgm:cxn modelId="{01D20D6E-22F5-4826-B845-3AF10413CF18}" type="presOf" srcId="{2E09AA2C-0AC0-4642-8114-737456922197}" destId="{37B2360D-325D-447B-BF13-EF5D85374805}" srcOrd="0" destOrd="0" presId="urn:microsoft.com/office/officeart/2008/layout/IncreasingCircleProcess"/>
    <dgm:cxn modelId="{5C82511F-2FBA-4E7F-B55F-9C7004EF6841}" srcId="{048B666C-24BB-4548-BF5A-908D6B1BA296}" destId="{C219A31E-2913-4B3A-B078-6D41A3E49C79}" srcOrd="3" destOrd="0" parTransId="{39188568-60B0-4767-9469-A4C81A6F9437}" sibTransId="{2E1CC833-6548-47AB-82DA-6DC39B9346E3}"/>
    <dgm:cxn modelId="{C98624B1-560C-467E-AF57-2DE6E6BFC419}" srcId="{048B666C-24BB-4548-BF5A-908D6B1BA296}" destId="{6EB493B8-6196-46A5-9DFB-CFE5E792EAAC}" srcOrd="4" destOrd="0" parTransId="{1A505759-8CBD-46AB-A392-CED491F0715D}" sibTransId="{6A725EB1-0DCE-4C7B-8123-1F7549977EEA}"/>
    <dgm:cxn modelId="{01B415E1-4427-4645-80D9-CCF0C0661A38}" type="presOf" srcId="{BE19DEC7-58A6-44F4-B7BD-EB3826B1EDD1}" destId="{2A0FFCC1-9EC0-4C6F-A726-CA316DD4873D}" srcOrd="0" destOrd="0" presId="urn:microsoft.com/office/officeart/2008/layout/IncreasingCircleProcess"/>
    <dgm:cxn modelId="{26FB54CF-E9D3-4A7A-8E84-3EE73CD28C5C}" srcId="{048B666C-24BB-4548-BF5A-908D6B1BA296}" destId="{2A16A359-2750-458B-B4AE-C3B2EE085790}" srcOrd="0" destOrd="0" parTransId="{AE1700D0-631B-480A-ACFE-FF758FF406B3}" sibTransId="{E8A8F82D-5954-45DD-A119-E9EA4F365FB4}"/>
    <dgm:cxn modelId="{B25002F4-CEF0-4B68-8B6A-FD47D667988B}" type="presOf" srcId="{2A16A359-2750-458B-B4AE-C3B2EE085790}" destId="{9ED989FA-4487-497E-ADCD-29A9A01D3B36}" srcOrd="0" destOrd="0" presId="urn:microsoft.com/office/officeart/2008/layout/IncreasingCircleProcess"/>
    <dgm:cxn modelId="{C43B00C9-5BBB-47BC-97E8-1114D7737121}" type="presOf" srcId="{C5A2A8EB-80ED-4EDC-B122-E30356E555DD}" destId="{83771609-AA9A-492A-8DF7-69FE0F5E473B}" srcOrd="0" destOrd="0" presId="urn:microsoft.com/office/officeart/2008/layout/IncreasingCircleProcess"/>
    <dgm:cxn modelId="{75E0900E-5350-4260-A446-B83F923CA380}" type="presOf" srcId="{6EB493B8-6196-46A5-9DFB-CFE5E792EAAC}" destId="{87E1E660-8F9F-4AAC-9ECC-075BEA794E03}" srcOrd="0" destOrd="0" presId="urn:microsoft.com/office/officeart/2008/layout/IncreasingCircleProcess"/>
    <dgm:cxn modelId="{CE42AF66-9622-4C58-946B-B1C374CF57C0}" srcId="{048B666C-24BB-4548-BF5A-908D6B1BA296}" destId="{C5A2A8EB-80ED-4EDC-B122-E30356E555DD}" srcOrd="1" destOrd="0" parTransId="{825C5F84-75F5-48DE-A6CC-1F59EA5609E6}" sibTransId="{8362CCC2-B0A8-4636-9EB8-07479EACE533}"/>
    <dgm:cxn modelId="{92832F9E-B71E-4C95-A7F2-45A2BD89E1BB}" srcId="{2A16A359-2750-458B-B4AE-C3B2EE085790}" destId="{D2EC7165-8AB1-4750-A002-3AAE3DE74CE8}" srcOrd="0" destOrd="0" parTransId="{F6CFD691-993E-4AB8-81F2-E1D82E8B4A68}" sibTransId="{5240FBAD-A1DA-4781-9D10-24D6D9F42D26}"/>
    <dgm:cxn modelId="{714AEA60-E6A3-4392-932F-F46C3A1637AD}" srcId="{C219A31E-2913-4B3A-B078-6D41A3E49C79}" destId="{BE19DEC7-58A6-44F4-B7BD-EB3826B1EDD1}" srcOrd="0" destOrd="0" parTransId="{03BF794A-CF9F-4B30-A05E-00A0E4213917}" sibTransId="{FA09C7BF-71E5-490C-82D0-5A8AB0AA0F2D}"/>
    <dgm:cxn modelId="{96865B15-1821-4A48-ADFF-C4354C2C7D06}" type="presOf" srcId="{D2EC7165-8AB1-4750-A002-3AAE3DE74CE8}" destId="{48CB863B-2C10-47CD-87B6-D19F8A30235F}" srcOrd="0" destOrd="0" presId="urn:microsoft.com/office/officeart/2008/layout/IncreasingCircleProcess"/>
    <dgm:cxn modelId="{0E152F4B-DDC5-4823-AFA3-B2E23A3CBCA8}" srcId="{048B666C-24BB-4548-BF5A-908D6B1BA296}" destId="{4E2977ED-D9C0-47C2-B341-88FBFD6535E4}" srcOrd="2" destOrd="0" parTransId="{4391636D-4930-499D-9EA8-333342BBBB5D}" sibTransId="{2448BF40-1412-4499-9581-A4CDAAE4F7B6}"/>
    <dgm:cxn modelId="{AE74A779-2898-412A-9B24-04F5F8CAE1A0}" type="presOf" srcId="{4E2977ED-D9C0-47C2-B341-88FBFD6535E4}" destId="{B7E07668-1FB7-4437-A061-360E089080E7}" srcOrd="0" destOrd="0" presId="urn:microsoft.com/office/officeart/2008/layout/IncreasingCircleProcess"/>
    <dgm:cxn modelId="{70D69597-FAC6-455E-AA78-DBE774CAB0C8}" type="presOf" srcId="{048B666C-24BB-4548-BF5A-908D6B1BA296}" destId="{5DE59281-6AA0-445C-99C1-FE1BA34E12AF}" srcOrd="0" destOrd="0" presId="urn:microsoft.com/office/officeart/2008/layout/IncreasingCircleProcess"/>
    <dgm:cxn modelId="{1424F9A3-594C-4F68-BEAD-A34A5B25CC4A}" srcId="{6EB493B8-6196-46A5-9DFB-CFE5E792EAAC}" destId="{3BAA39DD-C07D-4DB6-A2D3-B6ECC41D775A}" srcOrd="0" destOrd="0" parTransId="{69616355-5126-4F8A-9BFB-7A636EA44F90}" sibTransId="{98C93561-F053-431E-8375-3E80C65E83DD}"/>
    <dgm:cxn modelId="{F13F67DD-C5F2-4783-B998-6AD8A9D11BF5}" type="presParOf" srcId="{5DE59281-6AA0-445C-99C1-FE1BA34E12AF}" destId="{FF8BFB99-A87E-4CCA-8DA4-8A85B9C3A016}" srcOrd="0" destOrd="0" presId="urn:microsoft.com/office/officeart/2008/layout/IncreasingCircleProcess"/>
    <dgm:cxn modelId="{62E39826-CDDA-4AC8-93DA-DCDBB975BFDE}" type="presParOf" srcId="{FF8BFB99-A87E-4CCA-8DA4-8A85B9C3A016}" destId="{7D8544DC-4A4D-4B7B-B879-8C553F13683E}" srcOrd="0" destOrd="0" presId="urn:microsoft.com/office/officeart/2008/layout/IncreasingCircleProcess"/>
    <dgm:cxn modelId="{72860BA3-3322-4778-9DA5-ED76C7986ABB}" type="presParOf" srcId="{FF8BFB99-A87E-4CCA-8DA4-8A85B9C3A016}" destId="{CBE0AFF7-B129-4972-975C-80FF2D6B8A9E}" srcOrd="1" destOrd="0" presId="urn:microsoft.com/office/officeart/2008/layout/IncreasingCircleProcess"/>
    <dgm:cxn modelId="{530F9026-25BE-4B14-88F0-C993A8468B08}" type="presParOf" srcId="{FF8BFB99-A87E-4CCA-8DA4-8A85B9C3A016}" destId="{48CB863B-2C10-47CD-87B6-D19F8A30235F}" srcOrd="2" destOrd="0" presId="urn:microsoft.com/office/officeart/2008/layout/IncreasingCircleProcess"/>
    <dgm:cxn modelId="{6C9BF9CA-1EFC-4C17-B6AA-EB9E3F6080EC}" type="presParOf" srcId="{FF8BFB99-A87E-4CCA-8DA4-8A85B9C3A016}" destId="{9ED989FA-4487-497E-ADCD-29A9A01D3B36}" srcOrd="3" destOrd="0" presId="urn:microsoft.com/office/officeart/2008/layout/IncreasingCircleProcess"/>
    <dgm:cxn modelId="{23EB2F22-5FD7-44E4-9896-63885F3E30A3}" type="presParOf" srcId="{5DE59281-6AA0-445C-99C1-FE1BA34E12AF}" destId="{FCCB82CF-B6AC-4D7B-A35E-38AE4CC72385}" srcOrd="1" destOrd="0" presId="urn:microsoft.com/office/officeart/2008/layout/IncreasingCircleProcess"/>
    <dgm:cxn modelId="{605E5382-D51A-4CEE-93EB-7A27642A509F}" type="presParOf" srcId="{5DE59281-6AA0-445C-99C1-FE1BA34E12AF}" destId="{AD1492A5-B60D-4921-BA95-44DE57769F46}" srcOrd="2" destOrd="0" presId="urn:microsoft.com/office/officeart/2008/layout/IncreasingCircleProcess"/>
    <dgm:cxn modelId="{71E14CDA-2A9D-4C18-BBBA-587AE75F70A3}" type="presParOf" srcId="{AD1492A5-B60D-4921-BA95-44DE57769F46}" destId="{5307BDC1-F4DA-4713-9CEC-65519E6FB844}" srcOrd="0" destOrd="0" presId="urn:microsoft.com/office/officeart/2008/layout/IncreasingCircleProcess"/>
    <dgm:cxn modelId="{306DD699-412E-423A-BCC6-BFB34E08F520}" type="presParOf" srcId="{AD1492A5-B60D-4921-BA95-44DE57769F46}" destId="{44D541BE-491E-4D90-9E3E-268CE83FD004}" srcOrd="1" destOrd="0" presId="urn:microsoft.com/office/officeart/2008/layout/IncreasingCircleProcess"/>
    <dgm:cxn modelId="{8FCF7E83-08E8-422D-ADFA-49B79425779C}" type="presParOf" srcId="{AD1492A5-B60D-4921-BA95-44DE57769F46}" destId="{37B2360D-325D-447B-BF13-EF5D85374805}" srcOrd="2" destOrd="0" presId="urn:microsoft.com/office/officeart/2008/layout/IncreasingCircleProcess"/>
    <dgm:cxn modelId="{C79E5950-B41E-43FB-82A0-BB437ADD182B}" type="presParOf" srcId="{AD1492A5-B60D-4921-BA95-44DE57769F46}" destId="{83771609-AA9A-492A-8DF7-69FE0F5E473B}" srcOrd="3" destOrd="0" presId="urn:microsoft.com/office/officeart/2008/layout/IncreasingCircleProcess"/>
    <dgm:cxn modelId="{1F6CBC2A-6C50-4FFB-850E-EE6114E558AB}" type="presParOf" srcId="{5DE59281-6AA0-445C-99C1-FE1BA34E12AF}" destId="{E2F62264-5439-4634-B74B-CBE9ED71BE47}" srcOrd="3" destOrd="0" presId="urn:microsoft.com/office/officeart/2008/layout/IncreasingCircleProcess"/>
    <dgm:cxn modelId="{4E0DA87E-EB7C-424B-97A5-EDF71E776587}" type="presParOf" srcId="{5DE59281-6AA0-445C-99C1-FE1BA34E12AF}" destId="{78DB6CFA-B63C-4583-85C6-B9FFD81F232E}" srcOrd="4" destOrd="0" presId="urn:microsoft.com/office/officeart/2008/layout/IncreasingCircleProcess"/>
    <dgm:cxn modelId="{7A6EDABE-7BC4-4004-A69C-C91596C75EA9}" type="presParOf" srcId="{78DB6CFA-B63C-4583-85C6-B9FFD81F232E}" destId="{68DC2C5A-A3C4-44BA-B46B-DA158ADF7877}" srcOrd="0" destOrd="0" presId="urn:microsoft.com/office/officeart/2008/layout/IncreasingCircleProcess"/>
    <dgm:cxn modelId="{ACEC6B2E-D862-4B31-B0F6-52A26C41C46F}" type="presParOf" srcId="{78DB6CFA-B63C-4583-85C6-B9FFD81F232E}" destId="{39B20266-EF25-4D21-A453-CCE7DCAD9730}" srcOrd="1" destOrd="0" presId="urn:microsoft.com/office/officeart/2008/layout/IncreasingCircleProcess"/>
    <dgm:cxn modelId="{D6D3952C-B6A5-4AB6-BE36-C192F655C843}" type="presParOf" srcId="{78DB6CFA-B63C-4583-85C6-B9FFD81F232E}" destId="{03D9AAEE-36F1-4AC7-A9E9-9C6052E4287B}" srcOrd="2" destOrd="0" presId="urn:microsoft.com/office/officeart/2008/layout/IncreasingCircleProcess"/>
    <dgm:cxn modelId="{7F387F12-D4D7-47B7-A62A-09AF9CBC25D2}" type="presParOf" srcId="{78DB6CFA-B63C-4583-85C6-B9FFD81F232E}" destId="{B7E07668-1FB7-4437-A061-360E089080E7}" srcOrd="3" destOrd="0" presId="urn:microsoft.com/office/officeart/2008/layout/IncreasingCircleProcess"/>
    <dgm:cxn modelId="{51F156D8-838A-48B1-8731-688A705C3241}" type="presParOf" srcId="{5DE59281-6AA0-445C-99C1-FE1BA34E12AF}" destId="{1CA69A30-F7C2-4A10-9A9D-883ABB44F4F3}" srcOrd="5" destOrd="0" presId="urn:microsoft.com/office/officeart/2008/layout/IncreasingCircleProcess"/>
    <dgm:cxn modelId="{1B3E94B6-148F-42D7-89A7-34236C362FC0}" type="presParOf" srcId="{5DE59281-6AA0-445C-99C1-FE1BA34E12AF}" destId="{162CF73A-D500-4BFE-BB00-C369771006DB}" srcOrd="6" destOrd="0" presId="urn:microsoft.com/office/officeart/2008/layout/IncreasingCircleProcess"/>
    <dgm:cxn modelId="{5E600427-2844-4EB3-BDCC-1A0351B95CC9}" type="presParOf" srcId="{162CF73A-D500-4BFE-BB00-C369771006DB}" destId="{7822F452-9CF7-4415-A674-05CDF52D2E13}" srcOrd="0" destOrd="0" presId="urn:microsoft.com/office/officeart/2008/layout/IncreasingCircleProcess"/>
    <dgm:cxn modelId="{50450639-A085-41DF-956A-DEDF7E8DAF87}" type="presParOf" srcId="{162CF73A-D500-4BFE-BB00-C369771006DB}" destId="{A455AC5B-360D-43C7-BD9F-4E53DE4F3EB2}" srcOrd="1" destOrd="0" presId="urn:microsoft.com/office/officeart/2008/layout/IncreasingCircleProcess"/>
    <dgm:cxn modelId="{A77C9050-D0DB-4E34-996E-AC26148C0B6D}" type="presParOf" srcId="{162CF73A-D500-4BFE-BB00-C369771006DB}" destId="{2A0FFCC1-9EC0-4C6F-A726-CA316DD4873D}" srcOrd="2" destOrd="0" presId="urn:microsoft.com/office/officeart/2008/layout/IncreasingCircleProcess"/>
    <dgm:cxn modelId="{EE7F51DC-04DC-45CA-9750-7F28FCFA5FFE}" type="presParOf" srcId="{162CF73A-D500-4BFE-BB00-C369771006DB}" destId="{2D2517F5-A618-48E9-990A-3EF771BE7BA2}" srcOrd="3" destOrd="0" presId="urn:microsoft.com/office/officeart/2008/layout/IncreasingCircleProcess"/>
    <dgm:cxn modelId="{9AB7F7D6-874D-4FFC-81A1-6E98BCF53465}" type="presParOf" srcId="{5DE59281-6AA0-445C-99C1-FE1BA34E12AF}" destId="{20713ED2-D50C-4212-ADA6-8FD3C1A2EF8B}" srcOrd="7" destOrd="0" presId="urn:microsoft.com/office/officeart/2008/layout/IncreasingCircleProcess"/>
    <dgm:cxn modelId="{3406AD08-F99C-4C2F-9FC0-292AE199FFD3}" type="presParOf" srcId="{5DE59281-6AA0-445C-99C1-FE1BA34E12AF}" destId="{407AEC68-9CAA-4609-AC3E-6CADBD4E6AFE}" srcOrd="8" destOrd="0" presId="urn:microsoft.com/office/officeart/2008/layout/IncreasingCircleProcess"/>
    <dgm:cxn modelId="{D43D10B1-55EB-4CE8-94E4-9751DC683A06}" type="presParOf" srcId="{407AEC68-9CAA-4609-AC3E-6CADBD4E6AFE}" destId="{ED8DB707-7952-401F-BD18-C75DBAC0044B}" srcOrd="0" destOrd="0" presId="urn:microsoft.com/office/officeart/2008/layout/IncreasingCircleProcess"/>
    <dgm:cxn modelId="{645D77AE-3A13-42A4-9788-A06E8EA646C2}" type="presParOf" srcId="{407AEC68-9CAA-4609-AC3E-6CADBD4E6AFE}" destId="{518209BC-235C-4577-924A-2366F9EBBEBD}" srcOrd="1" destOrd="0" presId="urn:microsoft.com/office/officeart/2008/layout/IncreasingCircleProcess"/>
    <dgm:cxn modelId="{36E7364E-8144-487C-93D9-94EB75F1FAFC}" type="presParOf" srcId="{407AEC68-9CAA-4609-AC3E-6CADBD4E6AFE}" destId="{7F78E990-04F5-4262-975C-8F08A4C95E29}" srcOrd="2" destOrd="0" presId="urn:microsoft.com/office/officeart/2008/layout/IncreasingCircleProcess"/>
    <dgm:cxn modelId="{F8A04498-0588-4C44-9FB9-038EF08E7BF6}" type="presParOf" srcId="{407AEC68-9CAA-4609-AC3E-6CADBD4E6AFE}" destId="{87E1E660-8F9F-4AAC-9ECC-075BEA794E0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8B666C-24BB-4548-BF5A-908D6B1BA296}" type="doc">
      <dgm:prSet loTypeId="urn:microsoft.com/office/officeart/2008/layout/IncreasingCircleProcess" loCatId="list" qsTypeId="urn:microsoft.com/office/officeart/2005/8/quickstyle/simple1" qsCatId="simple" csTypeId="urn:microsoft.com/office/officeart/2005/8/colors/colorful2" csCatId="colorful" phldr="1"/>
      <dgm:spPr/>
      <dgm:t>
        <a:bodyPr/>
        <a:lstStyle/>
        <a:p>
          <a:endParaRPr lang="it-IT"/>
        </a:p>
      </dgm:t>
    </dgm:pt>
    <dgm:pt modelId="{2A16A359-2750-458B-B4AE-C3B2EE085790}">
      <dgm:prSet phldrT="[Testo]" custT="1"/>
      <dgm:spPr/>
      <dgm:t>
        <a:bodyPr/>
        <a:lstStyle/>
        <a:p>
          <a:r>
            <a:rPr lang="it-IT" sz="1200" b="1" dirty="0">
              <a:latin typeface="Aptos"/>
            </a:rPr>
            <a:t>DATA INIZIO ATTIVITA’</a:t>
          </a:r>
        </a:p>
      </dgm:t>
    </dgm:pt>
    <dgm:pt modelId="{AE1700D0-631B-480A-ACFE-FF758FF406B3}" type="parTrans" cxnId="{26FB54CF-E9D3-4A7A-8E84-3EE73CD28C5C}">
      <dgm:prSet/>
      <dgm:spPr/>
      <dgm:t>
        <a:bodyPr/>
        <a:lstStyle/>
        <a:p>
          <a:endParaRPr lang="it-IT"/>
        </a:p>
      </dgm:t>
    </dgm:pt>
    <dgm:pt modelId="{E8A8F82D-5954-45DD-A119-E9EA4F365FB4}" type="sibTrans" cxnId="{26FB54CF-E9D3-4A7A-8E84-3EE73CD28C5C}">
      <dgm:prSet/>
      <dgm:spPr/>
      <dgm:t>
        <a:bodyPr/>
        <a:lstStyle/>
        <a:p>
          <a:endParaRPr lang="it-IT"/>
        </a:p>
      </dgm:t>
    </dgm:pt>
    <dgm:pt modelId="{C5A2A8EB-80ED-4EDC-B122-E30356E555D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200" b="1" dirty="0">
              <a:latin typeface="Aptos"/>
            </a:rPr>
            <a:t>FINANZIAMENTO</a:t>
          </a:r>
          <a:endParaRPr lang="it-IT" sz="800" b="1" dirty="0">
            <a:latin typeface="Aptos"/>
          </a:endParaRPr>
        </a:p>
      </dgm:t>
    </dgm:pt>
    <dgm:pt modelId="{825C5F84-75F5-48DE-A6CC-1F59EA5609E6}" type="parTrans" cxnId="{CE42AF66-9622-4C58-946B-B1C374CF57C0}">
      <dgm:prSet/>
      <dgm:spPr/>
      <dgm:t>
        <a:bodyPr/>
        <a:lstStyle/>
        <a:p>
          <a:endParaRPr lang="it-IT"/>
        </a:p>
      </dgm:t>
    </dgm:pt>
    <dgm:pt modelId="{8362CCC2-B0A8-4636-9EB8-07479EACE533}" type="sibTrans" cxnId="{CE42AF66-9622-4C58-946B-B1C374CF57C0}">
      <dgm:prSet/>
      <dgm:spPr/>
      <dgm:t>
        <a:bodyPr/>
        <a:lstStyle/>
        <a:p>
          <a:endParaRPr lang="it-IT"/>
        </a:p>
      </dgm:t>
    </dgm:pt>
    <dgm:pt modelId="{C219A31E-2913-4B3A-B078-6D41A3E49C79}">
      <dgm:prSet custT="1"/>
      <dgm:spPr/>
      <dgm:t>
        <a:bodyPr/>
        <a:lstStyle/>
        <a:p>
          <a:pPr rtl="0"/>
          <a:r>
            <a:rPr lang="it-IT" sz="1200" b="1" dirty="0">
              <a:latin typeface="Aptos"/>
            </a:rPr>
            <a:t>TARGET REALIZZATO 10.02.2026:</a:t>
          </a:r>
          <a:endParaRPr lang="it-IT" sz="1200" b="0" dirty="0">
            <a:latin typeface="Aptos"/>
          </a:endParaRPr>
        </a:p>
      </dgm:t>
    </dgm:pt>
    <dgm:pt modelId="{39188568-60B0-4767-9469-A4C81A6F9437}" type="parTrans" cxnId="{5C82511F-2FBA-4E7F-B55F-9C7004EF6841}">
      <dgm:prSet/>
      <dgm:spPr/>
      <dgm:t>
        <a:bodyPr/>
        <a:lstStyle/>
        <a:p>
          <a:endParaRPr lang="it-IT"/>
        </a:p>
      </dgm:t>
    </dgm:pt>
    <dgm:pt modelId="{2E1CC833-6548-47AB-82DA-6DC39B9346E3}" type="sibTrans" cxnId="{5C82511F-2FBA-4E7F-B55F-9C7004EF6841}">
      <dgm:prSet/>
      <dgm:spPr/>
      <dgm:t>
        <a:bodyPr/>
        <a:lstStyle/>
        <a:p>
          <a:endParaRPr lang="it-IT"/>
        </a:p>
      </dgm:t>
    </dgm:pt>
    <dgm:pt modelId="{D2EC7165-8AB1-4750-A002-3AAE3DE74CE8}">
      <dgm:prSet phldrT="[Testo]" custT="1"/>
      <dgm:spPr/>
      <dgm:t>
        <a:bodyPr/>
        <a:lstStyle/>
        <a:p>
          <a:r>
            <a:rPr lang="it-IT" sz="1200" b="0" dirty="0">
              <a:latin typeface="Aptos"/>
            </a:rPr>
            <a:t>12.06.2023</a:t>
          </a:r>
          <a:endParaRPr lang="it-IT" sz="1200" dirty="0">
            <a:latin typeface="Aptos"/>
          </a:endParaRPr>
        </a:p>
      </dgm:t>
    </dgm:pt>
    <dgm:pt modelId="{F6CFD691-993E-4AB8-81F2-E1D82E8B4A68}" type="parTrans" cxnId="{92832F9E-B71E-4C95-A7F2-45A2BD89E1BB}">
      <dgm:prSet/>
      <dgm:spPr/>
      <dgm:t>
        <a:bodyPr/>
        <a:lstStyle/>
        <a:p>
          <a:endParaRPr lang="it-IT"/>
        </a:p>
      </dgm:t>
    </dgm:pt>
    <dgm:pt modelId="{5240FBAD-A1DA-4781-9D10-24D6D9F42D26}" type="sibTrans" cxnId="{92832F9E-B71E-4C95-A7F2-45A2BD89E1BB}">
      <dgm:prSet/>
      <dgm:spPr/>
      <dgm:t>
        <a:bodyPr/>
        <a:lstStyle/>
        <a:p>
          <a:endParaRPr lang="it-IT"/>
        </a:p>
      </dgm:t>
    </dgm:pt>
    <dgm:pt modelId="{4E2977ED-D9C0-47C2-B341-88FBFD6535E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200" b="1" dirty="0">
              <a:latin typeface="Aptos"/>
            </a:rPr>
            <a:t>TARGET PROGRAMMATO: </a:t>
          </a:r>
        </a:p>
        <a:p>
          <a:pPr marL="0" marR="0" lvl="0" indent="0" defTabSz="914400" eaLnBrk="1" fontAlgn="auto" latinLnBrk="0" hangingPunct="1">
            <a:lnSpc>
              <a:spcPct val="100000"/>
            </a:lnSpc>
            <a:spcBef>
              <a:spcPts val="0"/>
            </a:spcBef>
            <a:spcAft>
              <a:spcPts val="0"/>
            </a:spcAft>
            <a:buClrTx/>
            <a:buSzTx/>
            <a:buFontTx/>
            <a:buNone/>
            <a:tabLst/>
            <a:defRPr/>
          </a:pPr>
          <a:r>
            <a:rPr lang="it-IT" sz="1200" b="0" dirty="0">
              <a:latin typeface="Aptos"/>
            </a:rPr>
            <a:t>125 anziani non autosufficienti</a:t>
          </a:r>
          <a:endParaRPr lang="it-IT" sz="800" b="0" dirty="0">
            <a:latin typeface="Aptos"/>
          </a:endParaRPr>
        </a:p>
      </dgm:t>
    </dgm:pt>
    <dgm:pt modelId="{4391636D-4930-499D-9EA8-333342BBBB5D}" type="parTrans" cxnId="{0E152F4B-DDC5-4823-AFA3-B2E23A3CBCA8}">
      <dgm:prSet/>
      <dgm:spPr/>
      <dgm:t>
        <a:bodyPr/>
        <a:lstStyle/>
        <a:p>
          <a:endParaRPr lang="it-IT"/>
        </a:p>
      </dgm:t>
    </dgm:pt>
    <dgm:pt modelId="{2448BF40-1412-4499-9581-A4CDAAE4F7B6}" type="sibTrans" cxnId="{0E152F4B-DDC5-4823-AFA3-B2E23A3CBCA8}">
      <dgm:prSet/>
      <dgm:spPr/>
      <dgm:t>
        <a:bodyPr/>
        <a:lstStyle/>
        <a:p>
          <a:endParaRPr lang="it-IT"/>
        </a:p>
      </dgm:t>
    </dgm:pt>
    <dgm:pt modelId="{2E09AA2C-0AC0-4642-8114-737456922197}">
      <dgm:prSet custT="1"/>
      <dgm:spPr/>
      <dgm:t>
        <a:bodyPr/>
        <a:lstStyle/>
        <a:p>
          <a:pPr marL="0" lvl="0" indent="0" defTabSz="914400" rtl="0">
            <a:lnSpc>
              <a:spcPct val="100000"/>
            </a:lnSpc>
            <a:spcBef>
              <a:spcPts val="0"/>
            </a:spcBef>
            <a:spcAft>
              <a:spcPts val="0"/>
            </a:spcAft>
          </a:pPr>
          <a:r>
            <a:rPr lang="it-IT" sz="1200" b="0" kern="1200" dirty="0">
              <a:solidFill>
                <a:prstClr val="black">
                  <a:hueOff val="0"/>
                  <a:satOff val="0"/>
                  <a:lumOff val="0"/>
                  <a:alphaOff val="0"/>
                </a:prstClr>
              </a:solidFill>
              <a:latin typeface="Aptos"/>
              <a:ea typeface="+mn-ea"/>
              <a:cs typeface="+mn-cs"/>
            </a:rPr>
            <a:t>329.980,08</a:t>
          </a:r>
          <a:r>
            <a:rPr lang="it-IT" sz="1200" b="0" kern="1200" dirty="0">
              <a:solidFill>
                <a:schemeClr val="tx1"/>
              </a:solidFill>
              <a:latin typeface="Aptos"/>
              <a:ea typeface="Lato Medium"/>
              <a:cs typeface="Lato Medium"/>
            </a:rPr>
            <a:t> € </a:t>
          </a:r>
          <a:endParaRPr lang="it-IT" sz="1200" b="0" kern="1200" dirty="0">
            <a:latin typeface="Aptos"/>
            <a:ea typeface="Lato Medium"/>
            <a:cs typeface="Lato Medium"/>
          </a:endParaRPr>
        </a:p>
      </dgm:t>
    </dgm:pt>
    <dgm:pt modelId="{E9FF7E78-C240-4AA8-B724-0ABC939A1555}" type="parTrans" cxnId="{C6F275E2-2E2E-4FF3-A698-729F4E04A6C9}">
      <dgm:prSet/>
      <dgm:spPr/>
      <dgm:t>
        <a:bodyPr/>
        <a:lstStyle/>
        <a:p>
          <a:endParaRPr lang="it-IT"/>
        </a:p>
      </dgm:t>
    </dgm:pt>
    <dgm:pt modelId="{3318F0FC-CDD2-4AFB-A03A-916CCED0A18A}" type="sibTrans" cxnId="{C6F275E2-2E2E-4FF3-A698-729F4E04A6C9}">
      <dgm:prSet/>
      <dgm:spPr/>
      <dgm:t>
        <a:bodyPr/>
        <a:lstStyle/>
        <a:p>
          <a:endParaRPr lang="it-IT"/>
        </a:p>
      </dgm:t>
    </dgm:pt>
    <dgm:pt modelId="{EDDA359D-C433-4DB2-92CB-844C31145AFA}">
      <dgm:prSet custT="1"/>
      <dgm:spPr/>
      <dgm:t>
        <a:bodyPr/>
        <a:lstStyle/>
        <a:p>
          <a:pPr>
            <a:lnSpc>
              <a:spcPct val="90000"/>
            </a:lnSpc>
          </a:pPr>
          <a:r>
            <a:rPr lang="it-IT" sz="1200" b="0" dirty="0">
              <a:latin typeface="Aptos"/>
            </a:rPr>
            <a:t>       152 beneficiari</a:t>
          </a:r>
        </a:p>
        <a:p>
          <a:pPr>
            <a:lnSpc>
              <a:spcPct val="100000"/>
            </a:lnSpc>
          </a:pPr>
          <a:r>
            <a:rPr lang="it-IT" sz="1000" b="0" dirty="0">
              <a:latin typeface="Aptos"/>
            </a:rPr>
            <a:t> </a:t>
          </a:r>
          <a:endParaRPr lang="it-IT" sz="400" b="0" dirty="0">
            <a:latin typeface="Aptos" panose="020B0004020202020204" pitchFamily="34" charset="0"/>
          </a:endParaRPr>
        </a:p>
      </dgm:t>
    </dgm:pt>
    <dgm:pt modelId="{5FC11B60-8843-4AE8-A103-452DD4C94900}" type="parTrans" cxnId="{CA57971E-8976-423F-937C-9A91FEA25A97}">
      <dgm:prSet/>
      <dgm:spPr/>
      <dgm:t>
        <a:bodyPr/>
        <a:lstStyle/>
        <a:p>
          <a:endParaRPr lang="it-IT"/>
        </a:p>
      </dgm:t>
    </dgm:pt>
    <dgm:pt modelId="{F7B1D3AA-B56F-49E9-9BB3-BEB17BFCFE60}" type="sibTrans" cxnId="{CA57971E-8976-423F-937C-9A91FEA25A97}">
      <dgm:prSet/>
      <dgm:spPr/>
      <dgm:t>
        <a:bodyPr/>
        <a:lstStyle/>
        <a:p>
          <a:endParaRPr lang="it-IT"/>
        </a:p>
      </dgm:t>
    </dgm:pt>
    <dgm:pt modelId="{36C5783E-6F65-4001-96D8-3586C8316787}">
      <dgm:prSet custT="1"/>
      <dgm:spPr/>
      <dgm:t>
        <a:bodyPr/>
        <a:lstStyle/>
        <a:p>
          <a:r>
            <a:rPr lang="it-IT" sz="1200" b="1" dirty="0">
              <a:latin typeface="Aptos"/>
            </a:rPr>
            <a:t>PROGETTI SOTTOSCRITTI :</a:t>
          </a:r>
        </a:p>
      </dgm:t>
    </dgm:pt>
    <dgm:pt modelId="{1F1BB56C-9CF1-4F21-B063-E208B9C53CDD}" type="parTrans" cxnId="{EA649615-AB39-4830-B21B-252E9EA02CD5}">
      <dgm:prSet/>
      <dgm:spPr/>
      <dgm:t>
        <a:bodyPr/>
        <a:lstStyle/>
        <a:p>
          <a:endParaRPr lang="it-IT"/>
        </a:p>
      </dgm:t>
    </dgm:pt>
    <dgm:pt modelId="{F9D43714-BF86-4209-BE21-D0D7D3C1602F}" type="sibTrans" cxnId="{EA649615-AB39-4830-B21B-252E9EA02CD5}">
      <dgm:prSet/>
      <dgm:spPr/>
      <dgm:t>
        <a:bodyPr/>
        <a:lstStyle/>
        <a:p>
          <a:endParaRPr lang="it-IT"/>
        </a:p>
      </dgm:t>
    </dgm:pt>
    <dgm:pt modelId="{4BE8B630-1774-4C89-BBD6-DBF807E01A13}">
      <dgm:prSet custT="1"/>
      <dgm:spPr/>
      <dgm:t>
        <a:bodyPr/>
        <a:lstStyle/>
        <a:p>
          <a:r>
            <a:rPr lang="it-IT" sz="1200" b="0" dirty="0">
              <a:latin typeface="Aptos"/>
            </a:rPr>
            <a:t>146 beneficiari</a:t>
          </a:r>
        </a:p>
      </dgm:t>
    </dgm:pt>
    <dgm:pt modelId="{65B68758-0E04-4A5D-8B9B-D7F0E17FD3BA}" type="parTrans" cxnId="{E28C1D7E-311B-4123-887E-73594AB28384}">
      <dgm:prSet/>
      <dgm:spPr/>
      <dgm:t>
        <a:bodyPr/>
        <a:lstStyle/>
        <a:p>
          <a:endParaRPr lang="it-IT"/>
        </a:p>
      </dgm:t>
    </dgm:pt>
    <dgm:pt modelId="{094F0EF5-BF0E-410E-92BF-9804D285DB62}" type="sibTrans" cxnId="{E28C1D7E-311B-4123-887E-73594AB28384}">
      <dgm:prSet/>
      <dgm:spPr/>
      <dgm:t>
        <a:bodyPr/>
        <a:lstStyle/>
        <a:p>
          <a:endParaRPr lang="it-IT"/>
        </a:p>
      </dgm:t>
    </dgm:pt>
    <dgm:pt modelId="{99C2ADE4-9DF8-49ED-9764-D1A2A1335283}">
      <dgm:prSet phldr="0"/>
      <dgm:spPr/>
      <dgm:t>
        <a:bodyPr/>
        <a:lstStyle/>
        <a:p>
          <a:pPr rtl="0"/>
          <a:endParaRPr lang="it-IT" sz="1200" b="0" dirty="0">
            <a:latin typeface="Aptos"/>
          </a:endParaRPr>
        </a:p>
      </dgm:t>
    </dgm:pt>
    <dgm:pt modelId="{0F09E667-9D56-49A6-A26D-D2A45A84906A}" type="parTrans" cxnId="{9481D51F-DE17-4552-ABA4-EE4C269C55F6}">
      <dgm:prSet/>
      <dgm:spPr/>
      <dgm:t>
        <a:bodyPr/>
        <a:lstStyle/>
        <a:p>
          <a:endParaRPr lang="it-IT"/>
        </a:p>
      </dgm:t>
    </dgm:pt>
    <dgm:pt modelId="{2E841E1D-310A-4952-9BCE-EB15922E41D0}" type="sibTrans" cxnId="{9481D51F-DE17-4552-ABA4-EE4C269C55F6}">
      <dgm:prSet/>
      <dgm:spPr/>
      <dgm:t>
        <a:bodyPr/>
        <a:lstStyle/>
        <a:p>
          <a:endParaRPr lang="it-IT"/>
        </a:p>
      </dgm:t>
    </dgm:pt>
    <dgm:pt modelId="{5DE59281-6AA0-445C-99C1-FE1BA34E12AF}" type="pres">
      <dgm:prSet presAssocID="{048B666C-24BB-4548-BF5A-908D6B1BA296}" presName="Name0" presStyleCnt="0">
        <dgm:presLayoutVars>
          <dgm:chMax val="7"/>
          <dgm:chPref val="7"/>
          <dgm:dir/>
          <dgm:animOne val="branch"/>
          <dgm:animLvl val="lvl"/>
        </dgm:presLayoutVars>
      </dgm:prSet>
      <dgm:spPr/>
      <dgm:t>
        <a:bodyPr/>
        <a:lstStyle/>
        <a:p>
          <a:endParaRPr lang="it-IT"/>
        </a:p>
      </dgm:t>
    </dgm:pt>
    <dgm:pt modelId="{FF8BFB99-A87E-4CCA-8DA4-8A85B9C3A016}" type="pres">
      <dgm:prSet presAssocID="{2A16A359-2750-458B-B4AE-C3B2EE085790}" presName="composite" presStyleCnt="0"/>
      <dgm:spPr/>
    </dgm:pt>
    <dgm:pt modelId="{7D8544DC-4A4D-4B7B-B879-8C553F13683E}" type="pres">
      <dgm:prSet presAssocID="{2A16A359-2750-458B-B4AE-C3B2EE085790}" presName="BackAccent" presStyleLbl="bgShp" presStyleIdx="0" presStyleCnt="5"/>
      <dgm:spPr/>
    </dgm:pt>
    <dgm:pt modelId="{CBE0AFF7-B129-4972-975C-80FF2D6B8A9E}" type="pres">
      <dgm:prSet presAssocID="{2A16A359-2750-458B-B4AE-C3B2EE085790}" presName="Accent" presStyleLbl="alignNode1" presStyleIdx="0" presStyleCnt="5"/>
      <dgm:spPr/>
    </dgm:pt>
    <dgm:pt modelId="{48CB863B-2C10-47CD-87B6-D19F8A30235F}" type="pres">
      <dgm:prSet presAssocID="{2A16A359-2750-458B-B4AE-C3B2EE085790}" presName="Child" presStyleLbl="revTx" presStyleIdx="0" presStyleCnt="9" custLinFactNeighborX="-7372" custLinFactNeighborY="-1296">
        <dgm:presLayoutVars>
          <dgm:chMax val="0"/>
          <dgm:chPref val="0"/>
          <dgm:bulletEnabled val="1"/>
        </dgm:presLayoutVars>
      </dgm:prSet>
      <dgm:spPr/>
      <dgm:t>
        <a:bodyPr/>
        <a:lstStyle/>
        <a:p>
          <a:endParaRPr lang="it-IT"/>
        </a:p>
      </dgm:t>
    </dgm:pt>
    <dgm:pt modelId="{9ED989FA-4487-497E-ADCD-29A9A01D3B36}" type="pres">
      <dgm:prSet presAssocID="{2A16A359-2750-458B-B4AE-C3B2EE085790}" presName="Parent" presStyleLbl="revTx" presStyleIdx="1" presStyleCnt="9" custScaleX="168922" custLinFactNeighborX="23366" custLinFactNeighborY="2770">
        <dgm:presLayoutVars>
          <dgm:chMax val="1"/>
          <dgm:chPref val="1"/>
          <dgm:bulletEnabled val="1"/>
        </dgm:presLayoutVars>
      </dgm:prSet>
      <dgm:spPr/>
      <dgm:t>
        <a:bodyPr/>
        <a:lstStyle/>
        <a:p>
          <a:endParaRPr lang="it-IT"/>
        </a:p>
      </dgm:t>
    </dgm:pt>
    <dgm:pt modelId="{FCCB82CF-B6AC-4D7B-A35E-38AE4CC72385}" type="pres">
      <dgm:prSet presAssocID="{E8A8F82D-5954-45DD-A119-E9EA4F365FB4}" presName="sibTrans" presStyleCnt="0"/>
      <dgm:spPr/>
    </dgm:pt>
    <dgm:pt modelId="{AD1492A5-B60D-4921-BA95-44DE57769F46}" type="pres">
      <dgm:prSet presAssocID="{C5A2A8EB-80ED-4EDC-B122-E30356E555DD}" presName="composite" presStyleCnt="0"/>
      <dgm:spPr/>
    </dgm:pt>
    <dgm:pt modelId="{5307BDC1-F4DA-4713-9CEC-65519E6FB844}" type="pres">
      <dgm:prSet presAssocID="{C5A2A8EB-80ED-4EDC-B122-E30356E555DD}" presName="BackAccent" presStyleLbl="bgShp" presStyleIdx="1" presStyleCnt="5"/>
      <dgm:spPr/>
    </dgm:pt>
    <dgm:pt modelId="{44D541BE-491E-4D90-9E3E-268CE83FD004}" type="pres">
      <dgm:prSet presAssocID="{C5A2A8EB-80ED-4EDC-B122-E30356E555DD}" presName="Accent" presStyleLbl="alignNode1" presStyleIdx="1" presStyleCnt="5"/>
      <dgm:spPr/>
    </dgm:pt>
    <dgm:pt modelId="{37B2360D-325D-447B-BF13-EF5D85374805}" type="pres">
      <dgm:prSet presAssocID="{C5A2A8EB-80ED-4EDC-B122-E30356E555DD}" presName="Child" presStyleLbl="revTx" presStyleIdx="2" presStyleCnt="9" custScaleX="111972">
        <dgm:presLayoutVars>
          <dgm:chMax val="0"/>
          <dgm:chPref val="0"/>
          <dgm:bulletEnabled val="1"/>
        </dgm:presLayoutVars>
      </dgm:prSet>
      <dgm:spPr/>
      <dgm:t>
        <a:bodyPr/>
        <a:lstStyle/>
        <a:p>
          <a:endParaRPr lang="it-IT"/>
        </a:p>
      </dgm:t>
    </dgm:pt>
    <dgm:pt modelId="{83771609-AA9A-492A-8DF7-69FE0F5E473B}" type="pres">
      <dgm:prSet presAssocID="{C5A2A8EB-80ED-4EDC-B122-E30356E555DD}" presName="Parent" presStyleLbl="revTx" presStyleIdx="3" presStyleCnt="9" custScaleX="137699" custLinFactNeighborX="9835" custLinFactNeighborY="-2248">
        <dgm:presLayoutVars>
          <dgm:chMax val="1"/>
          <dgm:chPref val="1"/>
          <dgm:bulletEnabled val="1"/>
        </dgm:presLayoutVars>
      </dgm:prSet>
      <dgm:spPr/>
      <dgm:t>
        <a:bodyPr/>
        <a:lstStyle/>
        <a:p>
          <a:endParaRPr lang="it-IT"/>
        </a:p>
      </dgm:t>
    </dgm:pt>
    <dgm:pt modelId="{E2F62264-5439-4634-B74B-CBE9ED71BE47}" type="pres">
      <dgm:prSet presAssocID="{8362CCC2-B0A8-4636-9EB8-07479EACE533}" presName="sibTrans" presStyleCnt="0"/>
      <dgm:spPr/>
    </dgm:pt>
    <dgm:pt modelId="{78DB6CFA-B63C-4583-85C6-B9FFD81F232E}" type="pres">
      <dgm:prSet presAssocID="{4E2977ED-D9C0-47C2-B341-88FBFD6535E4}" presName="composite" presStyleCnt="0"/>
      <dgm:spPr/>
    </dgm:pt>
    <dgm:pt modelId="{68DC2C5A-A3C4-44BA-B46B-DA158ADF7877}" type="pres">
      <dgm:prSet presAssocID="{4E2977ED-D9C0-47C2-B341-88FBFD6535E4}" presName="BackAccent" presStyleLbl="bgShp" presStyleIdx="2" presStyleCnt="5"/>
      <dgm:spPr/>
    </dgm:pt>
    <dgm:pt modelId="{39B20266-EF25-4D21-A453-CCE7DCAD9730}" type="pres">
      <dgm:prSet presAssocID="{4E2977ED-D9C0-47C2-B341-88FBFD6535E4}" presName="Accent" presStyleLbl="alignNode1" presStyleIdx="2" presStyleCnt="5"/>
      <dgm:spPr/>
    </dgm:pt>
    <dgm:pt modelId="{03D9AAEE-36F1-4AC7-A9E9-9C6052E4287B}" type="pres">
      <dgm:prSet presAssocID="{4E2977ED-D9C0-47C2-B341-88FBFD6535E4}" presName="Child" presStyleLbl="revTx" presStyleIdx="3" presStyleCnt="9">
        <dgm:presLayoutVars>
          <dgm:chMax val="0"/>
          <dgm:chPref val="0"/>
          <dgm:bulletEnabled val="1"/>
        </dgm:presLayoutVars>
      </dgm:prSet>
      <dgm:spPr/>
    </dgm:pt>
    <dgm:pt modelId="{B7E07668-1FB7-4437-A061-360E089080E7}" type="pres">
      <dgm:prSet presAssocID="{4E2977ED-D9C0-47C2-B341-88FBFD6535E4}" presName="Parent" presStyleLbl="revTx" presStyleIdx="4" presStyleCnt="9" custScaleX="135650" custScaleY="270456" custLinFactNeighborX="9901" custLinFactNeighborY="-13268">
        <dgm:presLayoutVars>
          <dgm:chMax val="1"/>
          <dgm:chPref val="1"/>
          <dgm:bulletEnabled val="1"/>
        </dgm:presLayoutVars>
      </dgm:prSet>
      <dgm:spPr/>
      <dgm:t>
        <a:bodyPr/>
        <a:lstStyle/>
        <a:p>
          <a:endParaRPr lang="it-IT"/>
        </a:p>
      </dgm:t>
    </dgm:pt>
    <dgm:pt modelId="{1CA69A30-F7C2-4A10-9A9D-883ABB44F4F3}" type="pres">
      <dgm:prSet presAssocID="{2448BF40-1412-4499-9581-A4CDAAE4F7B6}" presName="sibTrans" presStyleCnt="0"/>
      <dgm:spPr/>
    </dgm:pt>
    <dgm:pt modelId="{162CF73A-D500-4BFE-BB00-C369771006DB}" type="pres">
      <dgm:prSet presAssocID="{C219A31E-2913-4B3A-B078-6D41A3E49C79}" presName="composite" presStyleCnt="0"/>
      <dgm:spPr/>
    </dgm:pt>
    <dgm:pt modelId="{7822F452-9CF7-4415-A674-05CDF52D2E13}" type="pres">
      <dgm:prSet presAssocID="{C219A31E-2913-4B3A-B078-6D41A3E49C79}" presName="BackAccent" presStyleLbl="bgShp" presStyleIdx="3" presStyleCnt="5"/>
      <dgm:spPr/>
    </dgm:pt>
    <dgm:pt modelId="{A455AC5B-360D-43C7-BD9F-4E53DE4F3EB2}" type="pres">
      <dgm:prSet presAssocID="{C219A31E-2913-4B3A-B078-6D41A3E49C79}" presName="Accent" presStyleLbl="alignNode1" presStyleIdx="3" presStyleCnt="5"/>
      <dgm:spPr/>
    </dgm:pt>
    <dgm:pt modelId="{2A0FFCC1-9EC0-4C6F-A726-CA316DD4873D}" type="pres">
      <dgm:prSet presAssocID="{C219A31E-2913-4B3A-B078-6D41A3E49C79}" presName="Child" presStyleLbl="revTx" presStyleIdx="5" presStyleCnt="9" custScaleY="99455" custLinFactNeighborX="1250" custLinFactNeighborY="13441">
        <dgm:presLayoutVars>
          <dgm:chMax val="0"/>
          <dgm:chPref val="0"/>
          <dgm:bulletEnabled val="1"/>
        </dgm:presLayoutVars>
      </dgm:prSet>
      <dgm:spPr/>
      <dgm:t>
        <a:bodyPr/>
        <a:lstStyle/>
        <a:p>
          <a:endParaRPr lang="it-IT"/>
        </a:p>
      </dgm:t>
    </dgm:pt>
    <dgm:pt modelId="{2D2517F5-A618-48E9-990A-3EF771BE7BA2}" type="pres">
      <dgm:prSet presAssocID="{C219A31E-2913-4B3A-B078-6D41A3E49C79}" presName="Parent" presStyleLbl="revTx" presStyleIdx="6" presStyleCnt="9" custLinFactNeighborX="1250" custLinFactNeighborY="57800">
        <dgm:presLayoutVars>
          <dgm:chMax val="1"/>
          <dgm:chPref val="1"/>
          <dgm:bulletEnabled val="1"/>
        </dgm:presLayoutVars>
      </dgm:prSet>
      <dgm:spPr/>
      <dgm:t>
        <a:bodyPr/>
        <a:lstStyle/>
        <a:p>
          <a:endParaRPr lang="it-IT"/>
        </a:p>
      </dgm:t>
    </dgm:pt>
    <dgm:pt modelId="{48E89DC3-C4A0-432B-8EFB-DD4B0B6739A2}" type="pres">
      <dgm:prSet presAssocID="{2E1CC833-6548-47AB-82DA-6DC39B9346E3}" presName="sibTrans" presStyleCnt="0"/>
      <dgm:spPr/>
    </dgm:pt>
    <dgm:pt modelId="{BCFA4B1D-4EDE-4F44-853E-B9CA0CEEBD0F}" type="pres">
      <dgm:prSet presAssocID="{36C5783E-6F65-4001-96D8-3586C8316787}" presName="composite" presStyleCnt="0"/>
      <dgm:spPr/>
    </dgm:pt>
    <dgm:pt modelId="{D6554E4B-4808-42A2-A5AF-F0A2CE6856E1}" type="pres">
      <dgm:prSet presAssocID="{36C5783E-6F65-4001-96D8-3586C8316787}" presName="BackAccent" presStyleLbl="bgShp" presStyleIdx="4" presStyleCnt="5"/>
      <dgm:spPr/>
    </dgm:pt>
    <dgm:pt modelId="{CF4906BE-43CF-4B5D-A7D5-B3764E3245D9}" type="pres">
      <dgm:prSet presAssocID="{36C5783E-6F65-4001-96D8-3586C8316787}" presName="Accent" presStyleLbl="alignNode1" presStyleIdx="4" presStyleCnt="5"/>
      <dgm:spPr/>
    </dgm:pt>
    <dgm:pt modelId="{9A3F1AFD-A022-47AC-ACBC-B2370B2B65CC}" type="pres">
      <dgm:prSet presAssocID="{36C5783E-6F65-4001-96D8-3586C8316787}" presName="Child" presStyleLbl="revTx" presStyleIdx="7" presStyleCnt="9" custScaleX="217783" custLinFactNeighborX="38965" custLinFactNeighborY="-184">
        <dgm:presLayoutVars>
          <dgm:chMax val="0"/>
          <dgm:chPref val="0"/>
          <dgm:bulletEnabled val="1"/>
        </dgm:presLayoutVars>
      </dgm:prSet>
      <dgm:spPr/>
      <dgm:t>
        <a:bodyPr/>
        <a:lstStyle/>
        <a:p>
          <a:endParaRPr lang="it-IT"/>
        </a:p>
      </dgm:t>
    </dgm:pt>
    <dgm:pt modelId="{4A382A80-1BC1-4C0B-B30D-CED8F0541226}" type="pres">
      <dgm:prSet presAssocID="{36C5783E-6F65-4001-96D8-3586C8316787}" presName="Parent" presStyleLbl="revTx" presStyleIdx="8" presStyleCnt="9" custScaleX="131542" custScaleY="120781" custLinFactNeighborX="15639" custLinFactNeighborY="-7699">
        <dgm:presLayoutVars>
          <dgm:chMax val="1"/>
          <dgm:chPref val="1"/>
          <dgm:bulletEnabled val="1"/>
        </dgm:presLayoutVars>
      </dgm:prSet>
      <dgm:spPr/>
      <dgm:t>
        <a:bodyPr/>
        <a:lstStyle/>
        <a:p>
          <a:endParaRPr lang="it-IT"/>
        </a:p>
      </dgm:t>
    </dgm:pt>
  </dgm:ptLst>
  <dgm:cxnLst>
    <dgm:cxn modelId="{92832F9E-B71E-4C95-A7F2-45A2BD89E1BB}" srcId="{2A16A359-2750-458B-B4AE-C3B2EE085790}" destId="{D2EC7165-8AB1-4750-A002-3AAE3DE74CE8}" srcOrd="0" destOrd="0" parTransId="{F6CFD691-993E-4AB8-81F2-E1D82E8B4A68}" sibTransId="{5240FBAD-A1DA-4781-9D10-24D6D9F42D26}"/>
    <dgm:cxn modelId="{26FB54CF-E9D3-4A7A-8E84-3EE73CD28C5C}" srcId="{048B666C-24BB-4548-BF5A-908D6B1BA296}" destId="{2A16A359-2750-458B-B4AE-C3B2EE085790}" srcOrd="0" destOrd="0" parTransId="{AE1700D0-631B-480A-ACFE-FF758FF406B3}" sibTransId="{E8A8F82D-5954-45DD-A119-E9EA4F365FB4}"/>
    <dgm:cxn modelId="{2E05834B-0619-46BD-ACD5-69DFDD54542D}" type="presOf" srcId="{2E09AA2C-0AC0-4642-8114-737456922197}" destId="{37B2360D-325D-447B-BF13-EF5D85374805}" srcOrd="0" destOrd="0" presId="urn:microsoft.com/office/officeart/2008/layout/IncreasingCircleProcess"/>
    <dgm:cxn modelId="{49442A15-D2F0-413E-ADC0-5A0D02307C5E}" type="presOf" srcId="{2A16A359-2750-458B-B4AE-C3B2EE085790}" destId="{9ED989FA-4487-497E-ADCD-29A9A01D3B36}" srcOrd="0" destOrd="0" presId="urn:microsoft.com/office/officeart/2008/layout/IncreasingCircleProcess"/>
    <dgm:cxn modelId="{57E986D5-F3DA-4227-BB04-3A140E571DEB}" type="presOf" srcId="{EDDA359D-C433-4DB2-92CB-844C31145AFA}" destId="{9A3F1AFD-A022-47AC-ACBC-B2370B2B65CC}" srcOrd="0" destOrd="0" presId="urn:microsoft.com/office/officeart/2008/layout/IncreasingCircleProcess"/>
    <dgm:cxn modelId="{E5A4C6DB-C8F4-4932-86BB-CC13945DC513}" type="presOf" srcId="{4BE8B630-1774-4C89-BBD6-DBF807E01A13}" destId="{2A0FFCC1-9EC0-4C6F-A726-CA316DD4873D}" srcOrd="0" destOrd="1" presId="urn:microsoft.com/office/officeart/2008/layout/IncreasingCircleProcess"/>
    <dgm:cxn modelId="{E28C1D7E-311B-4123-887E-73594AB28384}" srcId="{C219A31E-2913-4B3A-B078-6D41A3E49C79}" destId="{4BE8B630-1774-4C89-BBD6-DBF807E01A13}" srcOrd="1" destOrd="0" parTransId="{65B68758-0E04-4A5D-8B9B-D7F0E17FD3BA}" sibTransId="{094F0EF5-BF0E-410E-92BF-9804D285DB62}"/>
    <dgm:cxn modelId="{CA57971E-8976-423F-937C-9A91FEA25A97}" srcId="{36C5783E-6F65-4001-96D8-3586C8316787}" destId="{EDDA359D-C433-4DB2-92CB-844C31145AFA}" srcOrd="0" destOrd="0" parTransId="{5FC11B60-8843-4AE8-A103-452DD4C94900}" sibTransId="{F7B1D3AA-B56F-49E9-9BB3-BEB17BFCFE60}"/>
    <dgm:cxn modelId="{CE42AF66-9622-4C58-946B-B1C374CF57C0}" srcId="{048B666C-24BB-4548-BF5A-908D6B1BA296}" destId="{C5A2A8EB-80ED-4EDC-B122-E30356E555DD}" srcOrd="1" destOrd="0" parTransId="{825C5F84-75F5-48DE-A6CC-1F59EA5609E6}" sibTransId="{8362CCC2-B0A8-4636-9EB8-07479EACE533}"/>
    <dgm:cxn modelId="{FD921E4B-69DA-4029-AA50-B82B8EB352E5}" type="presOf" srcId="{D2EC7165-8AB1-4750-A002-3AAE3DE74CE8}" destId="{48CB863B-2C10-47CD-87B6-D19F8A30235F}" srcOrd="0" destOrd="0" presId="urn:microsoft.com/office/officeart/2008/layout/IncreasingCircleProcess"/>
    <dgm:cxn modelId="{FED572DA-473E-4915-B79C-B7D84783E433}" type="presOf" srcId="{C219A31E-2913-4B3A-B078-6D41A3E49C79}" destId="{2D2517F5-A618-48E9-990A-3EF771BE7BA2}" srcOrd="0" destOrd="0" presId="urn:microsoft.com/office/officeart/2008/layout/IncreasingCircleProcess"/>
    <dgm:cxn modelId="{C403BDF5-9862-4800-AD76-91003A5DB31F}" type="presOf" srcId="{99C2ADE4-9DF8-49ED-9764-D1A2A1335283}" destId="{2A0FFCC1-9EC0-4C6F-A726-CA316DD4873D}" srcOrd="0" destOrd="0" presId="urn:microsoft.com/office/officeart/2008/layout/IncreasingCircleProcess"/>
    <dgm:cxn modelId="{5C82511F-2FBA-4E7F-B55F-9C7004EF6841}" srcId="{048B666C-24BB-4548-BF5A-908D6B1BA296}" destId="{C219A31E-2913-4B3A-B078-6D41A3E49C79}" srcOrd="3" destOrd="0" parTransId="{39188568-60B0-4767-9469-A4C81A6F9437}" sibTransId="{2E1CC833-6548-47AB-82DA-6DC39B9346E3}"/>
    <dgm:cxn modelId="{BD0FD20B-A7AA-4CEC-9CFC-D5CF09DB058D}" type="presOf" srcId="{C5A2A8EB-80ED-4EDC-B122-E30356E555DD}" destId="{83771609-AA9A-492A-8DF7-69FE0F5E473B}" srcOrd="0" destOrd="0" presId="urn:microsoft.com/office/officeart/2008/layout/IncreasingCircleProcess"/>
    <dgm:cxn modelId="{0E152F4B-DDC5-4823-AFA3-B2E23A3CBCA8}" srcId="{048B666C-24BB-4548-BF5A-908D6B1BA296}" destId="{4E2977ED-D9C0-47C2-B341-88FBFD6535E4}" srcOrd="2" destOrd="0" parTransId="{4391636D-4930-499D-9EA8-333342BBBB5D}" sibTransId="{2448BF40-1412-4499-9581-A4CDAAE4F7B6}"/>
    <dgm:cxn modelId="{C6F275E2-2E2E-4FF3-A698-729F4E04A6C9}" srcId="{C5A2A8EB-80ED-4EDC-B122-E30356E555DD}" destId="{2E09AA2C-0AC0-4642-8114-737456922197}" srcOrd="0" destOrd="0" parTransId="{E9FF7E78-C240-4AA8-B724-0ABC939A1555}" sibTransId="{3318F0FC-CDD2-4AFB-A03A-916CCED0A18A}"/>
    <dgm:cxn modelId="{70D69597-FAC6-455E-AA78-DBE774CAB0C8}" type="presOf" srcId="{048B666C-24BB-4548-BF5A-908D6B1BA296}" destId="{5DE59281-6AA0-445C-99C1-FE1BA34E12AF}" srcOrd="0" destOrd="0" presId="urn:microsoft.com/office/officeart/2008/layout/IncreasingCircleProcess"/>
    <dgm:cxn modelId="{EA649615-AB39-4830-B21B-252E9EA02CD5}" srcId="{048B666C-24BB-4548-BF5A-908D6B1BA296}" destId="{36C5783E-6F65-4001-96D8-3586C8316787}" srcOrd="4" destOrd="0" parTransId="{1F1BB56C-9CF1-4F21-B063-E208B9C53CDD}" sibTransId="{F9D43714-BF86-4209-BE21-D0D7D3C1602F}"/>
    <dgm:cxn modelId="{B076C975-9FD5-4C59-AD66-1ACEC9ABD829}" type="presOf" srcId="{36C5783E-6F65-4001-96D8-3586C8316787}" destId="{4A382A80-1BC1-4C0B-B30D-CED8F0541226}" srcOrd="0" destOrd="0" presId="urn:microsoft.com/office/officeart/2008/layout/IncreasingCircleProcess"/>
    <dgm:cxn modelId="{9481D51F-DE17-4552-ABA4-EE4C269C55F6}" srcId="{C219A31E-2913-4B3A-B078-6D41A3E49C79}" destId="{99C2ADE4-9DF8-49ED-9764-D1A2A1335283}" srcOrd="0" destOrd="0" parTransId="{0F09E667-9D56-49A6-A26D-D2A45A84906A}" sibTransId="{2E841E1D-310A-4952-9BCE-EB15922E41D0}"/>
    <dgm:cxn modelId="{7C32B45D-30D6-40A5-B013-8580A7711C7F}" type="presOf" srcId="{4E2977ED-D9C0-47C2-B341-88FBFD6535E4}" destId="{B7E07668-1FB7-4437-A061-360E089080E7}" srcOrd="0" destOrd="0" presId="urn:microsoft.com/office/officeart/2008/layout/IncreasingCircleProcess"/>
    <dgm:cxn modelId="{C8D4B0B9-9866-429D-A699-FCD09A1E2BAC}" type="presParOf" srcId="{5DE59281-6AA0-445C-99C1-FE1BA34E12AF}" destId="{FF8BFB99-A87E-4CCA-8DA4-8A85B9C3A016}" srcOrd="0" destOrd="0" presId="urn:microsoft.com/office/officeart/2008/layout/IncreasingCircleProcess"/>
    <dgm:cxn modelId="{1526E2E1-6C4B-42C3-82BE-05DBA204DA78}" type="presParOf" srcId="{FF8BFB99-A87E-4CCA-8DA4-8A85B9C3A016}" destId="{7D8544DC-4A4D-4B7B-B879-8C553F13683E}" srcOrd="0" destOrd="0" presId="urn:microsoft.com/office/officeart/2008/layout/IncreasingCircleProcess"/>
    <dgm:cxn modelId="{2F0F3C5E-5EE2-459E-B3AC-93E47E47CFC3}" type="presParOf" srcId="{FF8BFB99-A87E-4CCA-8DA4-8A85B9C3A016}" destId="{CBE0AFF7-B129-4972-975C-80FF2D6B8A9E}" srcOrd="1" destOrd="0" presId="urn:microsoft.com/office/officeart/2008/layout/IncreasingCircleProcess"/>
    <dgm:cxn modelId="{4D85ACBD-E24C-47A5-BA23-0110CA06A19D}" type="presParOf" srcId="{FF8BFB99-A87E-4CCA-8DA4-8A85B9C3A016}" destId="{48CB863B-2C10-47CD-87B6-D19F8A30235F}" srcOrd="2" destOrd="0" presId="urn:microsoft.com/office/officeart/2008/layout/IncreasingCircleProcess"/>
    <dgm:cxn modelId="{F138B581-E459-4533-B509-13E207CEF2C5}" type="presParOf" srcId="{FF8BFB99-A87E-4CCA-8DA4-8A85B9C3A016}" destId="{9ED989FA-4487-497E-ADCD-29A9A01D3B36}" srcOrd="3" destOrd="0" presId="urn:microsoft.com/office/officeart/2008/layout/IncreasingCircleProcess"/>
    <dgm:cxn modelId="{D911C152-74DC-405E-BFB2-C0084F5B7313}" type="presParOf" srcId="{5DE59281-6AA0-445C-99C1-FE1BA34E12AF}" destId="{FCCB82CF-B6AC-4D7B-A35E-38AE4CC72385}" srcOrd="1" destOrd="0" presId="urn:microsoft.com/office/officeart/2008/layout/IncreasingCircleProcess"/>
    <dgm:cxn modelId="{C940992F-35DA-465D-81BD-065A246F3D9F}" type="presParOf" srcId="{5DE59281-6AA0-445C-99C1-FE1BA34E12AF}" destId="{AD1492A5-B60D-4921-BA95-44DE57769F46}" srcOrd="2" destOrd="0" presId="urn:microsoft.com/office/officeart/2008/layout/IncreasingCircleProcess"/>
    <dgm:cxn modelId="{172D28A1-E834-4611-8BC6-AC51C970BA32}" type="presParOf" srcId="{AD1492A5-B60D-4921-BA95-44DE57769F46}" destId="{5307BDC1-F4DA-4713-9CEC-65519E6FB844}" srcOrd="0" destOrd="0" presId="urn:microsoft.com/office/officeart/2008/layout/IncreasingCircleProcess"/>
    <dgm:cxn modelId="{BD95BEF3-3449-4291-8D47-47C9757DD7D0}" type="presParOf" srcId="{AD1492A5-B60D-4921-BA95-44DE57769F46}" destId="{44D541BE-491E-4D90-9E3E-268CE83FD004}" srcOrd="1" destOrd="0" presId="urn:microsoft.com/office/officeart/2008/layout/IncreasingCircleProcess"/>
    <dgm:cxn modelId="{0E175D1D-20C0-4956-AB00-B4A723D21927}" type="presParOf" srcId="{AD1492A5-B60D-4921-BA95-44DE57769F46}" destId="{37B2360D-325D-447B-BF13-EF5D85374805}" srcOrd="2" destOrd="0" presId="urn:microsoft.com/office/officeart/2008/layout/IncreasingCircleProcess"/>
    <dgm:cxn modelId="{8AC936F7-E540-441F-8D59-6EDB5FF8EFAA}" type="presParOf" srcId="{AD1492A5-B60D-4921-BA95-44DE57769F46}" destId="{83771609-AA9A-492A-8DF7-69FE0F5E473B}" srcOrd="3" destOrd="0" presId="urn:microsoft.com/office/officeart/2008/layout/IncreasingCircleProcess"/>
    <dgm:cxn modelId="{3046870A-55EB-4311-BED1-DF971BE9704E}" type="presParOf" srcId="{5DE59281-6AA0-445C-99C1-FE1BA34E12AF}" destId="{E2F62264-5439-4634-B74B-CBE9ED71BE47}" srcOrd="3" destOrd="0" presId="urn:microsoft.com/office/officeart/2008/layout/IncreasingCircleProcess"/>
    <dgm:cxn modelId="{0EFEC5C9-3283-4D23-9BEF-9937CEE43A33}" type="presParOf" srcId="{5DE59281-6AA0-445C-99C1-FE1BA34E12AF}" destId="{78DB6CFA-B63C-4583-85C6-B9FFD81F232E}" srcOrd="4" destOrd="0" presId="urn:microsoft.com/office/officeart/2008/layout/IncreasingCircleProcess"/>
    <dgm:cxn modelId="{2D255F8A-058F-4EA7-BDB0-E8BFBB292C9D}" type="presParOf" srcId="{78DB6CFA-B63C-4583-85C6-B9FFD81F232E}" destId="{68DC2C5A-A3C4-44BA-B46B-DA158ADF7877}" srcOrd="0" destOrd="0" presId="urn:microsoft.com/office/officeart/2008/layout/IncreasingCircleProcess"/>
    <dgm:cxn modelId="{5C39C3EA-DD5F-4C62-B14B-076672D1DD92}" type="presParOf" srcId="{78DB6CFA-B63C-4583-85C6-B9FFD81F232E}" destId="{39B20266-EF25-4D21-A453-CCE7DCAD9730}" srcOrd="1" destOrd="0" presId="urn:microsoft.com/office/officeart/2008/layout/IncreasingCircleProcess"/>
    <dgm:cxn modelId="{0432B0BE-1E11-4D53-92E8-1486E8D83272}" type="presParOf" srcId="{78DB6CFA-B63C-4583-85C6-B9FFD81F232E}" destId="{03D9AAEE-36F1-4AC7-A9E9-9C6052E4287B}" srcOrd="2" destOrd="0" presId="urn:microsoft.com/office/officeart/2008/layout/IncreasingCircleProcess"/>
    <dgm:cxn modelId="{DF7224BE-4412-495D-951B-A400CAE6BE7E}" type="presParOf" srcId="{78DB6CFA-B63C-4583-85C6-B9FFD81F232E}" destId="{B7E07668-1FB7-4437-A061-360E089080E7}" srcOrd="3" destOrd="0" presId="urn:microsoft.com/office/officeart/2008/layout/IncreasingCircleProcess"/>
    <dgm:cxn modelId="{E3804B25-ABAC-4DA5-B6AB-CBA01D951C08}" type="presParOf" srcId="{5DE59281-6AA0-445C-99C1-FE1BA34E12AF}" destId="{1CA69A30-F7C2-4A10-9A9D-883ABB44F4F3}" srcOrd="5" destOrd="0" presId="urn:microsoft.com/office/officeart/2008/layout/IncreasingCircleProcess"/>
    <dgm:cxn modelId="{1A83DED8-E75B-4E49-9787-4E66D57EFA2B}" type="presParOf" srcId="{5DE59281-6AA0-445C-99C1-FE1BA34E12AF}" destId="{162CF73A-D500-4BFE-BB00-C369771006DB}" srcOrd="6" destOrd="0" presId="urn:microsoft.com/office/officeart/2008/layout/IncreasingCircleProcess"/>
    <dgm:cxn modelId="{404DE381-B810-4D12-A052-7F992EC4DB65}" type="presParOf" srcId="{162CF73A-D500-4BFE-BB00-C369771006DB}" destId="{7822F452-9CF7-4415-A674-05CDF52D2E13}" srcOrd="0" destOrd="0" presId="urn:microsoft.com/office/officeart/2008/layout/IncreasingCircleProcess"/>
    <dgm:cxn modelId="{B2FF7138-4135-4B3F-9F9B-F09052BAF12C}" type="presParOf" srcId="{162CF73A-D500-4BFE-BB00-C369771006DB}" destId="{A455AC5B-360D-43C7-BD9F-4E53DE4F3EB2}" srcOrd="1" destOrd="0" presId="urn:microsoft.com/office/officeart/2008/layout/IncreasingCircleProcess"/>
    <dgm:cxn modelId="{E0C69C8A-1054-4817-B668-C4465B0BC1BD}" type="presParOf" srcId="{162CF73A-D500-4BFE-BB00-C369771006DB}" destId="{2A0FFCC1-9EC0-4C6F-A726-CA316DD4873D}" srcOrd="2" destOrd="0" presId="urn:microsoft.com/office/officeart/2008/layout/IncreasingCircleProcess"/>
    <dgm:cxn modelId="{1D7593D2-28EE-4C50-B8F3-8276BB3B570F}" type="presParOf" srcId="{162CF73A-D500-4BFE-BB00-C369771006DB}" destId="{2D2517F5-A618-48E9-990A-3EF771BE7BA2}" srcOrd="3" destOrd="0" presId="urn:microsoft.com/office/officeart/2008/layout/IncreasingCircleProcess"/>
    <dgm:cxn modelId="{17989B3A-B060-4BDC-848B-665779829697}" type="presParOf" srcId="{5DE59281-6AA0-445C-99C1-FE1BA34E12AF}" destId="{48E89DC3-C4A0-432B-8EFB-DD4B0B6739A2}" srcOrd="7" destOrd="0" presId="urn:microsoft.com/office/officeart/2008/layout/IncreasingCircleProcess"/>
    <dgm:cxn modelId="{D33FF475-D4F7-4957-A4E5-916620C6EC33}" type="presParOf" srcId="{5DE59281-6AA0-445C-99C1-FE1BA34E12AF}" destId="{BCFA4B1D-4EDE-4F44-853E-B9CA0CEEBD0F}" srcOrd="8" destOrd="0" presId="urn:microsoft.com/office/officeart/2008/layout/IncreasingCircleProcess"/>
    <dgm:cxn modelId="{3FE4F9AC-5AC9-4B93-B04E-A5B835875BDA}" type="presParOf" srcId="{BCFA4B1D-4EDE-4F44-853E-B9CA0CEEBD0F}" destId="{D6554E4B-4808-42A2-A5AF-F0A2CE6856E1}" srcOrd="0" destOrd="0" presId="urn:microsoft.com/office/officeart/2008/layout/IncreasingCircleProcess"/>
    <dgm:cxn modelId="{02F9BDE6-47F5-4D03-B892-5BD7A60088CF}" type="presParOf" srcId="{BCFA4B1D-4EDE-4F44-853E-B9CA0CEEBD0F}" destId="{CF4906BE-43CF-4B5D-A7D5-B3764E3245D9}" srcOrd="1" destOrd="0" presId="urn:microsoft.com/office/officeart/2008/layout/IncreasingCircleProcess"/>
    <dgm:cxn modelId="{998100B1-E11A-4F7E-A51C-949C4BA7ACB3}" type="presParOf" srcId="{BCFA4B1D-4EDE-4F44-853E-B9CA0CEEBD0F}" destId="{9A3F1AFD-A022-47AC-ACBC-B2370B2B65CC}" srcOrd="2" destOrd="0" presId="urn:microsoft.com/office/officeart/2008/layout/IncreasingCircleProcess"/>
    <dgm:cxn modelId="{15FD18B3-42E0-4476-A4F7-CF8D96454EFB}" type="presParOf" srcId="{BCFA4B1D-4EDE-4F44-853E-B9CA0CEEBD0F}" destId="{4A382A80-1BC1-4C0B-B30D-CED8F0541226}"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8B666C-24BB-4548-BF5A-908D6B1BA296}" type="doc">
      <dgm:prSet loTypeId="urn:microsoft.com/office/officeart/2008/layout/IncreasingCircleProcess" loCatId="list" qsTypeId="urn:microsoft.com/office/officeart/2005/8/quickstyle/simple1" qsCatId="simple" csTypeId="urn:microsoft.com/office/officeart/2005/8/colors/colorful2" csCatId="colorful" phldr="1"/>
      <dgm:spPr/>
      <dgm:t>
        <a:bodyPr/>
        <a:lstStyle/>
        <a:p>
          <a:endParaRPr lang="it-IT"/>
        </a:p>
      </dgm:t>
    </dgm:pt>
    <dgm:pt modelId="{2A16A359-2750-458B-B4AE-C3B2EE085790}">
      <dgm:prSet phldrT="[Testo]" custT="1"/>
      <dgm:spPr/>
      <dgm:t>
        <a:bodyPr/>
        <a:lstStyle/>
        <a:p>
          <a:r>
            <a:rPr lang="it-IT" sz="1600" b="1" u="sng">
              <a:latin typeface="Aptos"/>
            </a:rPr>
            <a:t>Take Care 1</a:t>
          </a:r>
        </a:p>
      </dgm:t>
    </dgm:pt>
    <dgm:pt modelId="{AE1700D0-631B-480A-ACFE-FF758FF406B3}" type="parTrans" cxnId="{26FB54CF-E9D3-4A7A-8E84-3EE73CD28C5C}">
      <dgm:prSet/>
      <dgm:spPr/>
      <dgm:t>
        <a:bodyPr/>
        <a:lstStyle/>
        <a:p>
          <a:endParaRPr lang="it-IT"/>
        </a:p>
      </dgm:t>
    </dgm:pt>
    <dgm:pt modelId="{E8A8F82D-5954-45DD-A119-E9EA4F365FB4}" type="sibTrans" cxnId="{26FB54CF-E9D3-4A7A-8E84-3EE73CD28C5C}">
      <dgm:prSet/>
      <dgm:spPr/>
      <dgm:t>
        <a:bodyPr/>
        <a:lstStyle/>
        <a:p>
          <a:endParaRPr lang="it-IT"/>
        </a:p>
      </dgm:t>
    </dgm:pt>
    <dgm:pt modelId="{C5A2A8EB-80ED-4EDC-B122-E30356E555DD}">
      <dgm:prSet custT="1"/>
      <dgm:spPr/>
      <dgm:t>
        <a:bodyPr/>
        <a:lstStyle/>
        <a:p>
          <a:pPr marL="0" lvl="0" indent="0" defTabSz="914400">
            <a:lnSpc>
              <a:spcPct val="100000"/>
            </a:lnSpc>
            <a:spcBef>
              <a:spcPts val="0"/>
            </a:spcBef>
            <a:spcAft>
              <a:spcPts val="0"/>
            </a:spcAft>
          </a:pPr>
          <a:r>
            <a:rPr lang="it-IT" sz="1600" b="1" u="sng">
              <a:latin typeface="Aptos"/>
            </a:rPr>
            <a:t>Take Care 2</a:t>
          </a:r>
          <a:endParaRPr lang="it-IT" sz="1600" b="1">
            <a:latin typeface="Aptos"/>
          </a:endParaRPr>
        </a:p>
      </dgm:t>
    </dgm:pt>
    <dgm:pt modelId="{825C5F84-75F5-48DE-A6CC-1F59EA5609E6}" type="parTrans" cxnId="{CE42AF66-9622-4C58-946B-B1C374CF57C0}">
      <dgm:prSet/>
      <dgm:spPr/>
      <dgm:t>
        <a:bodyPr/>
        <a:lstStyle/>
        <a:p>
          <a:endParaRPr lang="it-IT"/>
        </a:p>
      </dgm:t>
    </dgm:pt>
    <dgm:pt modelId="{8362CCC2-B0A8-4636-9EB8-07479EACE533}" type="sibTrans" cxnId="{CE42AF66-9622-4C58-946B-B1C374CF57C0}">
      <dgm:prSet/>
      <dgm:spPr/>
      <dgm:t>
        <a:bodyPr/>
        <a:lstStyle/>
        <a:p>
          <a:endParaRPr lang="it-IT"/>
        </a:p>
      </dgm:t>
    </dgm:pt>
    <dgm:pt modelId="{D2EC7165-8AB1-4750-A002-3AAE3DE74CE8}">
      <dgm:prSet phldrT="[Testo]" custT="1"/>
      <dgm:spPr/>
      <dgm:t>
        <a:bodyPr/>
        <a:lstStyle/>
        <a:p>
          <a:r>
            <a:rPr lang="it-IT" sz="1100" b="1" kern="1200" dirty="0">
              <a:latin typeface="Aptos"/>
            </a:rPr>
            <a:t>DATA INIZIO PROGETTO:</a:t>
          </a:r>
        </a:p>
        <a:p>
          <a:r>
            <a:rPr lang="it-IT" sz="1100" b="0" kern="1200" dirty="0">
              <a:latin typeface="Aptos"/>
            </a:rPr>
            <a:t>26.06.2023</a:t>
          </a:r>
        </a:p>
        <a:p>
          <a:r>
            <a:rPr lang="it-IT" sz="1100" b="1" kern="1200" dirty="0">
              <a:solidFill>
                <a:prstClr val="black">
                  <a:hueOff val="0"/>
                  <a:satOff val="0"/>
                  <a:lumOff val="0"/>
                  <a:alphaOff val="0"/>
                </a:prstClr>
              </a:solidFill>
              <a:latin typeface="Aptos"/>
              <a:ea typeface="+mn-ea"/>
              <a:cs typeface="+mn-cs"/>
            </a:rPr>
            <a:t>FINANZIAMENTO:</a:t>
          </a:r>
        </a:p>
        <a:p>
          <a:r>
            <a:rPr lang="it-IT" sz="1100" b="0" kern="1200" dirty="0">
              <a:solidFill>
                <a:prstClr val="black">
                  <a:hueOff val="0"/>
                  <a:satOff val="0"/>
                  <a:lumOff val="0"/>
                  <a:alphaOff val="0"/>
                </a:prstClr>
              </a:solidFill>
              <a:latin typeface="Aptos"/>
              <a:ea typeface="+mn-ea"/>
              <a:cs typeface="+mn-cs"/>
            </a:rPr>
            <a:t>191.906,00€</a:t>
          </a:r>
        </a:p>
      </dgm:t>
    </dgm:pt>
    <dgm:pt modelId="{F6CFD691-993E-4AB8-81F2-E1D82E8B4A68}" type="parTrans" cxnId="{92832F9E-B71E-4C95-A7F2-45A2BD89E1BB}">
      <dgm:prSet/>
      <dgm:spPr/>
      <dgm:t>
        <a:bodyPr/>
        <a:lstStyle/>
        <a:p>
          <a:endParaRPr lang="it-IT"/>
        </a:p>
      </dgm:t>
    </dgm:pt>
    <dgm:pt modelId="{5240FBAD-A1DA-4781-9D10-24D6D9F42D26}" type="sibTrans" cxnId="{92832F9E-B71E-4C95-A7F2-45A2BD89E1BB}">
      <dgm:prSet/>
      <dgm:spPr/>
      <dgm:t>
        <a:bodyPr/>
        <a:lstStyle/>
        <a:p>
          <a:endParaRPr lang="it-IT"/>
        </a:p>
      </dgm:t>
    </dgm:pt>
    <dgm:pt modelId="{2E09AA2C-0AC0-4642-8114-737456922197}">
      <dgm:prSet custT="1"/>
      <dgm:spPr/>
      <dgm:t>
        <a:bodyPr/>
        <a:lstStyle/>
        <a:p>
          <a:pPr marL="0" lvl="0" indent="0" algn="l" defTabSz="914400">
            <a:lnSpc>
              <a:spcPct val="100000"/>
            </a:lnSpc>
            <a:spcBef>
              <a:spcPts val="0"/>
            </a:spcBef>
            <a:spcAft>
              <a:spcPts val="0"/>
            </a:spcAft>
          </a:pPr>
          <a:r>
            <a:rPr lang="it-IT" sz="1100" b="1" dirty="0">
              <a:latin typeface="Aptos"/>
            </a:rPr>
            <a:t>DATA INIZIO PROGETTO:</a:t>
          </a:r>
        </a:p>
        <a:p>
          <a:pPr marL="0" lvl="0" indent="0" algn="just" defTabSz="914400">
            <a:lnSpc>
              <a:spcPct val="100000"/>
            </a:lnSpc>
            <a:spcBef>
              <a:spcPts val="0"/>
            </a:spcBef>
            <a:spcAft>
              <a:spcPts val="0"/>
            </a:spcAft>
          </a:pPr>
          <a:r>
            <a:rPr lang="it-IT" sz="1100" b="0" dirty="0">
              <a:latin typeface="Aptos"/>
            </a:rPr>
            <a:t>26.06.2023</a:t>
          </a:r>
        </a:p>
        <a:p>
          <a:pPr marL="0" lvl="0" indent="0" algn="l" defTabSz="914400">
            <a:lnSpc>
              <a:spcPct val="100000"/>
            </a:lnSpc>
            <a:spcBef>
              <a:spcPts val="0"/>
            </a:spcBef>
            <a:spcAft>
              <a:spcPts val="0"/>
            </a:spcAft>
          </a:pPr>
          <a:r>
            <a:rPr lang="it-IT" sz="1100" b="1" dirty="0">
              <a:solidFill>
                <a:prstClr val="black">
                  <a:hueOff val="0"/>
                  <a:satOff val="0"/>
                  <a:lumOff val="0"/>
                  <a:alphaOff val="0"/>
                </a:prstClr>
              </a:solidFill>
              <a:latin typeface="Aptos"/>
              <a:ea typeface="+mn-ea"/>
              <a:cs typeface="+mn-cs"/>
            </a:rPr>
            <a:t>FINANZIAMENTO:</a:t>
          </a:r>
        </a:p>
        <a:p>
          <a:pPr marL="0" lvl="0" indent="0" algn="l" defTabSz="914400">
            <a:lnSpc>
              <a:spcPct val="100000"/>
            </a:lnSpc>
            <a:spcBef>
              <a:spcPts val="0"/>
            </a:spcBef>
            <a:spcAft>
              <a:spcPts val="0"/>
            </a:spcAft>
          </a:pPr>
          <a:r>
            <a:rPr lang="it-IT" sz="1100" b="0" dirty="0">
              <a:solidFill>
                <a:prstClr val="black">
                  <a:hueOff val="0"/>
                  <a:satOff val="0"/>
                  <a:lumOff val="0"/>
                  <a:alphaOff val="0"/>
                </a:prstClr>
              </a:solidFill>
              <a:latin typeface="Aptos"/>
              <a:ea typeface="+mn-ea"/>
              <a:cs typeface="+mn-cs"/>
            </a:rPr>
            <a:t>185.061,80€</a:t>
          </a:r>
        </a:p>
        <a:p>
          <a:pPr marL="0" lvl="0" indent="0" algn="l" defTabSz="914400">
            <a:lnSpc>
              <a:spcPct val="100000"/>
            </a:lnSpc>
            <a:spcBef>
              <a:spcPts val="0"/>
            </a:spcBef>
            <a:spcAft>
              <a:spcPts val="0"/>
            </a:spcAft>
          </a:pPr>
          <a:endParaRPr lang="it-IT" sz="1100" b="0" dirty="0">
            <a:latin typeface="Aptos" panose="020B0004020202020204" pitchFamily="34" charset="0"/>
          </a:endParaRPr>
        </a:p>
      </dgm:t>
    </dgm:pt>
    <dgm:pt modelId="{E9FF7E78-C240-4AA8-B724-0ABC939A1555}" type="parTrans" cxnId="{C6F275E2-2E2E-4FF3-A698-729F4E04A6C9}">
      <dgm:prSet/>
      <dgm:spPr/>
      <dgm:t>
        <a:bodyPr/>
        <a:lstStyle/>
        <a:p>
          <a:endParaRPr lang="it-IT"/>
        </a:p>
      </dgm:t>
    </dgm:pt>
    <dgm:pt modelId="{3318F0FC-CDD2-4AFB-A03A-916CCED0A18A}" type="sibTrans" cxnId="{C6F275E2-2E2E-4FF3-A698-729F4E04A6C9}">
      <dgm:prSet/>
      <dgm:spPr/>
      <dgm:t>
        <a:bodyPr/>
        <a:lstStyle/>
        <a:p>
          <a:endParaRPr lang="it-IT"/>
        </a:p>
      </dgm:t>
    </dgm:pt>
    <dgm:pt modelId="{D729C119-5007-4BEC-9FAC-B0525983B9F2}">
      <dgm:prSet phldrT="[Testo]" custT="1"/>
      <dgm:spPr/>
      <dgm:t>
        <a:bodyPr/>
        <a:lstStyle/>
        <a:p>
          <a:pPr rtl="0"/>
          <a:r>
            <a:rPr lang="it-IT" sz="1050" b="1" kern="1200" dirty="0">
              <a:latin typeface="Aptos"/>
            </a:rPr>
            <a:t>ORE SUPERVISIONE INDIVIDUALE: </a:t>
          </a:r>
          <a:r>
            <a:rPr lang="it-IT" sz="1050" b="0" kern="1200" dirty="0">
              <a:latin typeface="Aptos"/>
            </a:rPr>
            <a:t>130 ORE</a:t>
          </a:r>
        </a:p>
      </dgm:t>
    </dgm:pt>
    <dgm:pt modelId="{E08149AF-A602-4105-B8C9-8403CE5AE512}" type="parTrans" cxnId="{735E3D63-8A9B-4167-8FF5-B49259442DE8}">
      <dgm:prSet/>
      <dgm:spPr/>
      <dgm:t>
        <a:bodyPr/>
        <a:lstStyle/>
        <a:p>
          <a:endParaRPr lang="it-IT"/>
        </a:p>
      </dgm:t>
    </dgm:pt>
    <dgm:pt modelId="{9684E3DE-FF93-4861-94AA-B76E264DEC09}" type="sibTrans" cxnId="{735E3D63-8A9B-4167-8FF5-B49259442DE8}">
      <dgm:prSet/>
      <dgm:spPr/>
      <dgm:t>
        <a:bodyPr/>
        <a:lstStyle/>
        <a:p>
          <a:endParaRPr lang="it-IT"/>
        </a:p>
      </dgm:t>
    </dgm:pt>
    <dgm:pt modelId="{B1D72F11-3B83-46A0-BBBC-59071B3E82C2}">
      <dgm:prSet custT="1"/>
      <dgm:spPr/>
      <dgm:t>
        <a:bodyPr/>
        <a:lstStyle/>
        <a:p>
          <a:pPr marL="0" lvl="0" indent="0" algn="l" defTabSz="914400">
            <a:lnSpc>
              <a:spcPct val="100000"/>
            </a:lnSpc>
            <a:spcBef>
              <a:spcPts val="0"/>
            </a:spcBef>
            <a:spcAft>
              <a:spcPts val="0"/>
            </a:spcAft>
          </a:pPr>
          <a:endParaRPr lang="it-IT" sz="1000" b="0">
            <a:latin typeface="Aptos" panose="020B0004020202020204" pitchFamily="34" charset="0"/>
          </a:endParaRPr>
        </a:p>
        <a:p>
          <a:pPr marL="0" lvl="0" indent="0" algn="l" defTabSz="914400">
            <a:lnSpc>
              <a:spcPct val="100000"/>
            </a:lnSpc>
            <a:spcBef>
              <a:spcPts val="0"/>
            </a:spcBef>
            <a:spcAft>
              <a:spcPts val="0"/>
            </a:spcAft>
          </a:pPr>
          <a:endParaRPr lang="it-IT" sz="1000" b="0">
            <a:latin typeface="Aptos" panose="020B0004020202020204" pitchFamily="34" charset="0"/>
          </a:endParaRPr>
        </a:p>
      </dgm:t>
    </dgm:pt>
    <dgm:pt modelId="{0DD071F8-ED33-42F2-8B6C-5DC269BBFF5C}" type="parTrans" cxnId="{2F16CE1D-58BF-41A7-AB7E-CE59868A5BE4}">
      <dgm:prSet/>
      <dgm:spPr/>
      <dgm:t>
        <a:bodyPr/>
        <a:lstStyle/>
        <a:p>
          <a:endParaRPr lang="it-IT"/>
        </a:p>
      </dgm:t>
    </dgm:pt>
    <dgm:pt modelId="{7CB425E7-F7A8-46B1-9BBE-2651F246C272}" type="sibTrans" cxnId="{2F16CE1D-58BF-41A7-AB7E-CE59868A5BE4}">
      <dgm:prSet/>
      <dgm:spPr/>
      <dgm:t>
        <a:bodyPr/>
        <a:lstStyle/>
        <a:p>
          <a:endParaRPr lang="it-IT"/>
        </a:p>
      </dgm:t>
    </dgm:pt>
    <dgm:pt modelId="{B212F9E0-D755-479B-A6B8-89E108C16FF1}">
      <dgm:prSet custT="1"/>
      <dgm:spPr/>
      <dgm:t>
        <a:bodyPr/>
        <a:lstStyle/>
        <a:p>
          <a:pPr marL="0" lvl="0" indent="0" algn="just" defTabSz="914400" rtl="0">
            <a:lnSpc>
              <a:spcPct val="100000"/>
            </a:lnSpc>
            <a:spcBef>
              <a:spcPts val="0"/>
            </a:spcBef>
            <a:spcAft>
              <a:spcPts val="0"/>
            </a:spcAft>
          </a:pPr>
          <a:endParaRPr lang="it-IT" sz="1100" b="1" dirty="0">
            <a:latin typeface="Aptos"/>
          </a:endParaRPr>
        </a:p>
        <a:p>
          <a:pPr marL="0" lvl="0" indent="0" algn="just" defTabSz="914400" rtl="0">
            <a:lnSpc>
              <a:spcPct val="100000"/>
            </a:lnSpc>
            <a:spcBef>
              <a:spcPts val="0"/>
            </a:spcBef>
            <a:spcAft>
              <a:spcPts val="0"/>
            </a:spcAft>
          </a:pPr>
          <a:r>
            <a:rPr lang="it-IT" sz="1100" b="1" dirty="0">
              <a:latin typeface="Aptos"/>
            </a:rPr>
            <a:t>ORE SUPERVISIONE GRUPPO:</a:t>
          </a:r>
          <a:r>
            <a:rPr lang="it-IT" sz="1100" b="0" dirty="0">
              <a:latin typeface="Aptos"/>
            </a:rPr>
            <a:t> 654 ORE</a:t>
          </a:r>
        </a:p>
        <a:p>
          <a:pPr marL="0" lvl="0" indent="0" algn="just" defTabSz="914400">
            <a:lnSpc>
              <a:spcPct val="100000"/>
            </a:lnSpc>
            <a:spcBef>
              <a:spcPts val="0"/>
            </a:spcBef>
            <a:spcAft>
              <a:spcPts val="0"/>
            </a:spcAft>
          </a:pPr>
          <a:r>
            <a:rPr lang="it-IT" sz="1100" b="1" dirty="0">
              <a:latin typeface="Aptos"/>
            </a:rPr>
            <a:t>ORE SUPERVISIONE INDIVIDUALE: </a:t>
          </a:r>
          <a:r>
            <a:rPr lang="it-IT" sz="1100" b="0" dirty="0">
              <a:latin typeface="Aptos"/>
            </a:rPr>
            <a:t>163 ORE</a:t>
          </a:r>
        </a:p>
        <a:p>
          <a:pPr marL="0" lvl="0" indent="0" algn="just" defTabSz="914400" rtl="0">
            <a:lnSpc>
              <a:spcPct val="100000"/>
            </a:lnSpc>
            <a:spcBef>
              <a:spcPts val="0"/>
            </a:spcBef>
            <a:spcAft>
              <a:spcPts val="0"/>
            </a:spcAft>
          </a:pPr>
          <a:r>
            <a:rPr lang="it-IT" sz="1100" b="1" dirty="0">
              <a:latin typeface="Aptos"/>
            </a:rPr>
            <a:t>ORE EQUIPE MULTISCIPLINARE: </a:t>
          </a:r>
          <a:r>
            <a:rPr lang="it-IT" sz="1100" b="0" dirty="0">
              <a:latin typeface="Aptos"/>
            </a:rPr>
            <a:t>195 ORE</a:t>
          </a:r>
        </a:p>
        <a:p>
          <a:pPr marL="0" lvl="0" indent="0" algn="just" defTabSz="914400" rtl="0">
            <a:lnSpc>
              <a:spcPct val="100000"/>
            </a:lnSpc>
            <a:spcBef>
              <a:spcPts val="0"/>
            </a:spcBef>
            <a:spcAft>
              <a:spcPts val="0"/>
            </a:spcAft>
          </a:pPr>
          <a:endParaRPr lang="it-IT" sz="1100" b="0" dirty="0">
            <a:latin typeface="Aptos"/>
          </a:endParaRPr>
        </a:p>
        <a:p>
          <a:pPr marL="0" lvl="0" indent="0" algn="just" defTabSz="914400" rtl="0">
            <a:lnSpc>
              <a:spcPct val="100000"/>
            </a:lnSpc>
            <a:spcBef>
              <a:spcPts val="0"/>
            </a:spcBef>
            <a:spcAft>
              <a:spcPts val="0"/>
            </a:spcAft>
          </a:pPr>
          <a:r>
            <a:rPr lang="it-IT" sz="1100" b="1" dirty="0">
              <a:latin typeface="Aptos"/>
            </a:rPr>
            <a:t>TARGET REALIZZATO</a:t>
          </a:r>
          <a:r>
            <a:rPr lang="it-IT" sz="1100" b="0" dirty="0">
              <a:latin typeface="Aptos"/>
            </a:rPr>
            <a:t>: 1012 nel triennio 23-26</a:t>
          </a:r>
        </a:p>
      </dgm:t>
    </dgm:pt>
    <dgm:pt modelId="{855A4E85-8E7B-490B-9C9A-E36EDD257BB9}" type="parTrans" cxnId="{8CC3C685-4980-448C-BD9B-63F82B0F4EA1}">
      <dgm:prSet/>
      <dgm:spPr/>
      <dgm:t>
        <a:bodyPr/>
        <a:lstStyle/>
        <a:p>
          <a:endParaRPr lang="it-IT"/>
        </a:p>
      </dgm:t>
    </dgm:pt>
    <dgm:pt modelId="{E0A43304-FF66-4FCF-B5B6-F7BAD99A60E1}" type="sibTrans" cxnId="{8CC3C685-4980-448C-BD9B-63F82B0F4EA1}">
      <dgm:prSet/>
      <dgm:spPr/>
      <dgm:t>
        <a:bodyPr/>
        <a:lstStyle/>
        <a:p>
          <a:endParaRPr lang="it-IT"/>
        </a:p>
      </dgm:t>
    </dgm:pt>
    <dgm:pt modelId="{5F1A6B82-EAD8-451A-90EC-B69C28B5AD79}">
      <dgm:prSet custT="1"/>
      <dgm:spPr/>
      <dgm:t>
        <a:bodyPr/>
        <a:lstStyle/>
        <a:p>
          <a:pPr marL="0" lvl="0" indent="0" algn="l" defTabSz="914400">
            <a:lnSpc>
              <a:spcPct val="100000"/>
            </a:lnSpc>
            <a:spcBef>
              <a:spcPts val="0"/>
            </a:spcBef>
            <a:spcAft>
              <a:spcPts val="0"/>
            </a:spcAft>
          </a:pPr>
          <a:r>
            <a:rPr lang="it-IT" sz="200" b="0">
              <a:solidFill>
                <a:schemeClr val="tx1"/>
              </a:solidFill>
              <a:latin typeface="Aptos"/>
              <a:ea typeface="Lato Medium"/>
              <a:cs typeface="Lato Medium"/>
            </a:rPr>
            <a:t>€ </a:t>
          </a:r>
          <a:endParaRPr lang="it-IT" sz="200" b="0">
            <a:latin typeface="Aptos"/>
            <a:ea typeface="Lato Medium"/>
            <a:cs typeface="Lato Medium"/>
          </a:endParaRPr>
        </a:p>
      </dgm:t>
    </dgm:pt>
    <dgm:pt modelId="{DE87BE25-3C19-4231-8C54-FA738B33799D}" type="parTrans" cxnId="{671250DE-F36D-4F86-AFC7-15F4864482C6}">
      <dgm:prSet/>
      <dgm:spPr/>
      <dgm:t>
        <a:bodyPr/>
        <a:lstStyle/>
        <a:p>
          <a:endParaRPr lang="it-IT"/>
        </a:p>
      </dgm:t>
    </dgm:pt>
    <dgm:pt modelId="{08452EAD-6872-4606-BF95-8FAE167AA1D4}" type="sibTrans" cxnId="{671250DE-F36D-4F86-AFC7-15F4864482C6}">
      <dgm:prSet/>
      <dgm:spPr/>
      <dgm:t>
        <a:bodyPr/>
        <a:lstStyle/>
        <a:p>
          <a:endParaRPr lang="it-IT"/>
        </a:p>
      </dgm:t>
    </dgm:pt>
    <dgm:pt modelId="{51EF088A-82D8-4EF8-97D8-6F862DE5BCE6}">
      <dgm:prSet custT="1"/>
      <dgm:spPr/>
      <dgm:t>
        <a:bodyPr/>
        <a:lstStyle/>
        <a:p>
          <a:pPr marL="0" lvl="0" indent="0" algn="l" defTabSz="914400">
            <a:lnSpc>
              <a:spcPct val="100000"/>
            </a:lnSpc>
            <a:spcBef>
              <a:spcPts val="0"/>
            </a:spcBef>
            <a:spcAft>
              <a:spcPts val="0"/>
            </a:spcAft>
          </a:pPr>
          <a:r>
            <a:rPr lang="it-IT" sz="1100" b="1" dirty="0">
              <a:latin typeface="Aptos"/>
            </a:rPr>
            <a:t>TARGET PROGRAMMATO:</a:t>
          </a:r>
        </a:p>
        <a:p>
          <a:pPr marL="0" lvl="0" indent="0" algn="l" defTabSz="914400" rtl="0">
            <a:lnSpc>
              <a:spcPct val="100000"/>
            </a:lnSpc>
            <a:spcBef>
              <a:spcPts val="0"/>
            </a:spcBef>
            <a:spcAft>
              <a:spcPts val="0"/>
            </a:spcAft>
          </a:pPr>
          <a:r>
            <a:rPr lang="it-IT" sz="1100" b="0" dirty="0">
              <a:latin typeface="Aptos"/>
            </a:rPr>
            <a:t>1379 ore nel triennio 2023-2026</a:t>
          </a:r>
        </a:p>
        <a:p>
          <a:pPr marL="0" lvl="0" indent="0" algn="l" defTabSz="914400">
            <a:lnSpc>
              <a:spcPct val="100000"/>
            </a:lnSpc>
            <a:spcBef>
              <a:spcPts val="0"/>
            </a:spcBef>
            <a:spcAft>
              <a:spcPts val="0"/>
            </a:spcAft>
          </a:pPr>
          <a:endParaRPr lang="it-IT" sz="1100" b="0" dirty="0">
            <a:latin typeface="Aptos" panose="020B0004020202020204" pitchFamily="34" charset="0"/>
          </a:endParaRPr>
        </a:p>
        <a:p>
          <a:pPr marL="0" lvl="0" indent="0" algn="l" defTabSz="914400">
            <a:lnSpc>
              <a:spcPct val="100000"/>
            </a:lnSpc>
            <a:spcBef>
              <a:spcPts val="0"/>
            </a:spcBef>
            <a:spcAft>
              <a:spcPts val="0"/>
            </a:spcAft>
          </a:pPr>
          <a:endParaRPr lang="it-IT" sz="1100" b="1" dirty="0">
            <a:latin typeface="Aptos" panose="020B0004020202020204" pitchFamily="34" charset="0"/>
          </a:endParaRPr>
        </a:p>
      </dgm:t>
    </dgm:pt>
    <dgm:pt modelId="{3BE93595-32CA-469E-A611-FC29811B24F8}" type="sibTrans" cxnId="{D0996239-023C-4E1F-8FE4-33478ADD0ECA}">
      <dgm:prSet/>
      <dgm:spPr/>
      <dgm:t>
        <a:bodyPr/>
        <a:lstStyle/>
        <a:p>
          <a:endParaRPr lang="it-IT"/>
        </a:p>
      </dgm:t>
    </dgm:pt>
    <dgm:pt modelId="{E0893020-943C-43F1-A5F8-6C1BF53E285A}" type="parTrans" cxnId="{D0996239-023C-4E1F-8FE4-33478ADD0ECA}">
      <dgm:prSet/>
      <dgm:spPr/>
      <dgm:t>
        <a:bodyPr/>
        <a:lstStyle/>
        <a:p>
          <a:endParaRPr lang="it-IT"/>
        </a:p>
      </dgm:t>
    </dgm:pt>
    <dgm:pt modelId="{F3D90420-2335-4C72-B061-87DE6DEE4521}">
      <dgm:prSet phldrT="[Testo]" custT="1"/>
      <dgm:spPr/>
      <dgm:t>
        <a:bodyPr/>
        <a:lstStyle/>
        <a:p>
          <a:pPr rtl="0"/>
          <a:r>
            <a:rPr lang="it-IT" sz="1050" b="1" kern="1200" dirty="0">
              <a:latin typeface="Aptos"/>
            </a:rPr>
            <a:t>ORE EQUIPE MULTISCIPLINARE: </a:t>
          </a:r>
          <a:r>
            <a:rPr lang="it-IT" sz="1050" b="0" kern="1200" dirty="0">
              <a:latin typeface="Aptos"/>
            </a:rPr>
            <a:t>474 ORE</a:t>
          </a:r>
        </a:p>
        <a:p>
          <a:endParaRPr lang="it-IT" sz="1050" b="1" kern="1200" dirty="0">
            <a:latin typeface="Aptos" panose="020B0004020202020204" pitchFamily="34" charset="0"/>
          </a:endParaRPr>
        </a:p>
        <a:p>
          <a:r>
            <a:rPr lang="it-IT" sz="1050" b="1" kern="1200" dirty="0">
              <a:latin typeface="Aptos" panose="020B0004020202020204" pitchFamily="34" charset="0"/>
            </a:rPr>
            <a:t>TARGET REALIZZATO: </a:t>
          </a:r>
          <a:r>
            <a:rPr lang="it-IT" sz="1050" b="0" kern="1200" dirty="0">
              <a:latin typeface="Aptos" panose="020B0004020202020204" pitchFamily="34" charset="0"/>
            </a:rPr>
            <a:t>1162</a:t>
          </a:r>
          <a:r>
            <a:rPr lang="it-IT" sz="1050" b="1" kern="1200" dirty="0">
              <a:latin typeface="Aptos" panose="020B0004020202020204" pitchFamily="34" charset="0"/>
            </a:rPr>
            <a:t> </a:t>
          </a:r>
          <a:r>
            <a:rPr lang="it-IT" sz="1050" b="0" kern="1200" dirty="0">
              <a:latin typeface="Aptos" panose="020B0004020202020204" pitchFamily="34" charset="0"/>
            </a:rPr>
            <a:t>nel triennio 23-26</a:t>
          </a:r>
        </a:p>
        <a:p>
          <a:endParaRPr lang="it-IT" sz="1200" b="0" kern="1200" dirty="0">
            <a:latin typeface="Aptos" panose="020B0004020202020204" pitchFamily="34" charset="0"/>
          </a:endParaRPr>
        </a:p>
        <a:p>
          <a:endParaRPr lang="it-IT" sz="1100" b="1" kern="1200" dirty="0"/>
        </a:p>
      </dgm:t>
    </dgm:pt>
    <dgm:pt modelId="{EB1CB400-8A08-4395-B347-E05458B51804}" type="parTrans" cxnId="{D6095136-3AC6-43A2-9D98-C3428C292171}">
      <dgm:prSet/>
      <dgm:spPr/>
      <dgm:t>
        <a:bodyPr/>
        <a:lstStyle/>
        <a:p>
          <a:endParaRPr lang="it-IT"/>
        </a:p>
      </dgm:t>
    </dgm:pt>
    <dgm:pt modelId="{3BBBACCD-DCE2-4D15-B183-CE8DB28B090D}" type="sibTrans" cxnId="{D6095136-3AC6-43A2-9D98-C3428C292171}">
      <dgm:prSet/>
      <dgm:spPr/>
      <dgm:t>
        <a:bodyPr/>
        <a:lstStyle/>
        <a:p>
          <a:endParaRPr lang="it-IT"/>
        </a:p>
      </dgm:t>
    </dgm:pt>
    <dgm:pt modelId="{78001430-2AAF-4A06-94A0-E5E837D247E1}">
      <dgm:prSet phldrT="[Testo]" custT="1"/>
      <dgm:spPr/>
      <dgm:t>
        <a:bodyPr/>
        <a:lstStyle/>
        <a:p>
          <a:r>
            <a:rPr lang="it-IT" sz="1100" b="1" kern="1200" dirty="0">
              <a:latin typeface="Aptos"/>
            </a:rPr>
            <a:t>TARGET PROGRAMMATO:</a:t>
          </a:r>
        </a:p>
        <a:p>
          <a:pPr rtl="0"/>
          <a:r>
            <a:rPr lang="it-IT" sz="1100" b="0" kern="1200" dirty="0">
              <a:latin typeface="Aptos"/>
            </a:rPr>
            <a:t>1430 ore nel triennio 2023-2026</a:t>
          </a:r>
        </a:p>
        <a:p>
          <a:endParaRPr lang="it-IT" sz="1100" b="0" kern="1200" dirty="0">
            <a:latin typeface="Aptos" panose="020B0004020202020204" pitchFamily="34" charset="0"/>
          </a:endParaRPr>
        </a:p>
        <a:p>
          <a:endParaRPr lang="it-IT" sz="1100" b="0" kern="1200" dirty="0">
            <a:latin typeface="Aptos" panose="020B0004020202020204" pitchFamily="34" charset="0"/>
          </a:endParaRPr>
        </a:p>
        <a:p>
          <a:endParaRPr lang="it-IT" sz="1100" b="0" kern="1200" dirty="0">
            <a:latin typeface="Aptos" panose="020B0004020202020204" pitchFamily="34" charset="0"/>
          </a:endParaRPr>
        </a:p>
        <a:p>
          <a:r>
            <a:rPr lang="it-IT" sz="1050" b="1" kern="1200" dirty="0">
              <a:latin typeface="Aptos"/>
            </a:rPr>
            <a:t>ORE SUPERVISIONE GRUPPO: </a:t>
          </a:r>
          <a:r>
            <a:rPr lang="it-IT" sz="1050" b="0" kern="1200" dirty="0">
              <a:latin typeface="Aptos"/>
            </a:rPr>
            <a:t> 558 ORE </a:t>
          </a:r>
          <a:endParaRPr lang="it-IT" sz="1100" b="0" kern="1200" dirty="0">
            <a:latin typeface="Aptos"/>
          </a:endParaRPr>
        </a:p>
      </dgm:t>
    </dgm:pt>
    <dgm:pt modelId="{6A8D3D56-9674-4C6E-9CB2-E47F74F3BF5E}" type="parTrans" cxnId="{71FCC6A8-3CA2-496A-AE59-B14ACA25E8BB}">
      <dgm:prSet/>
      <dgm:spPr/>
      <dgm:t>
        <a:bodyPr/>
        <a:lstStyle/>
        <a:p>
          <a:endParaRPr lang="it-IT"/>
        </a:p>
      </dgm:t>
    </dgm:pt>
    <dgm:pt modelId="{1286E8E3-14F3-4351-8817-3177D18F0EA8}" type="sibTrans" cxnId="{71FCC6A8-3CA2-496A-AE59-B14ACA25E8BB}">
      <dgm:prSet/>
      <dgm:spPr/>
      <dgm:t>
        <a:bodyPr/>
        <a:lstStyle/>
        <a:p>
          <a:endParaRPr lang="it-IT"/>
        </a:p>
      </dgm:t>
    </dgm:pt>
    <dgm:pt modelId="{5DE59281-6AA0-445C-99C1-FE1BA34E12AF}" type="pres">
      <dgm:prSet presAssocID="{048B666C-24BB-4548-BF5A-908D6B1BA296}" presName="Name0" presStyleCnt="0">
        <dgm:presLayoutVars>
          <dgm:chMax val="7"/>
          <dgm:chPref val="7"/>
          <dgm:dir/>
          <dgm:animOne val="branch"/>
          <dgm:animLvl val="lvl"/>
        </dgm:presLayoutVars>
      </dgm:prSet>
      <dgm:spPr/>
      <dgm:t>
        <a:bodyPr/>
        <a:lstStyle/>
        <a:p>
          <a:endParaRPr lang="it-IT"/>
        </a:p>
      </dgm:t>
    </dgm:pt>
    <dgm:pt modelId="{FF8BFB99-A87E-4CCA-8DA4-8A85B9C3A016}" type="pres">
      <dgm:prSet presAssocID="{2A16A359-2750-458B-B4AE-C3B2EE085790}" presName="composite" presStyleCnt="0"/>
      <dgm:spPr/>
    </dgm:pt>
    <dgm:pt modelId="{7D8544DC-4A4D-4B7B-B879-8C553F13683E}" type="pres">
      <dgm:prSet presAssocID="{2A16A359-2750-458B-B4AE-C3B2EE085790}" presName="BackAccent" presStyleLbl="bgShp" presStyleIdx="0" presStyleCnt="2"/>
      <dgm:spPr/>
    </dgm:pt>
    <dgm:pt modelId="{CBE0AFF7-B129-4972-975C-80FF2D6B8A9E}" type="pres">
      <dgm:prSet presAssocID="{2A16A359-2750-458B-B4AE-C3B2EE085790}" presName="Accent" presStyleLbl="alignNode1" presStyleIdx="0" presStyleCnt="2"/>
      <dgm:spPr/>
    </dgm:pt>
    <dgm:pt modelId="{48CB863B-2C10-47CD-87B6-D19F8A30235F}" type="pres">
      <dgm:prSet presAssocID="{2A16A359-2750-458B-B4AE-C3B2EE085790}" presName="Child" presStyleLbl="revTx" presStyleIdx="0" presStyleCnt="4" custScaleX="311436" custScaleY="127953" custLinFactNeighborX="91304" custLinFactNeighborY="14141">
        <dgm:presLayoutVars>
          <dgm:chMax val="0"/>
          <dgm:chPref val="0"/>
          <dgm:bulletEnabled val="1"/>
        </dgm:presLayoutVars>
      </dgm:prSet>
      <dgm:spPr/>
      <dgm:t>
        <a:bodyPr/>
        <a:lstStyle/>
        <a:p>
          <a:endParaRPr lang="it-IT"/>
        </a:p>
      </dgm:t>
    </dgm:pt>
    <dgm:pt modelId="{9ED989FA-4487-497E-ADCD-29A9A01D3B36}" type="pres">
      <dgm:prSet presAssocID="{2A16A359-2750-458B-B4AE-C3B2EE085790}" presName="Parent" presStyleLbl="revTx" presStyleIdx="1" presStyleCnt="4" custScaleX="168922" custLinFactNeighborX="23366" custLinFactNeighborY="2770">
        <dgm:presLayoutVars>
          <dgm:chMax val="1"/>
          <dgm:chPref val="1"/>
          <dgm:bulletEnabled val="1"/>
        </dgm:presLayoutVars>
      </dgm:prSet>
      <dgm:spPr/>
      <dgm:t>
        <a:bodyPr/>
        <a:lstStyle/>
        <a:p>
          <a:endParaRPr lang="it-IT"/>
        </a:p>
      </dgm:t>
    </dgm:pt>
    <dgm:pt modelId="{FCCB82CF-B6AC-4D7B-A35E-38AE4CC72385}" type="pres">
      <dgm:prSet presAssocID="{E8A8F82D-5954-45DD-A119-E9EA4F365FB4}" presName="sibTrans" presStyleCnt="0"/>
      <dgm:spPr/>
    </dgm:pt>
    <dgm:pt modelId="{AD1492A5-B60D-4921-BA95-44DE57769F46}" type="pres">
      <dgm:prSet presAssocID="{C5A2A8EB-80ED-4EDC-B122-E30356E555DD}" presName="composite" presStyleCnt="0"/>
      <dgm:spPr/>
    </dgm:pt>
    <dgm:pt modelId="{5307BDC1-F4DA-4713-9CEC-65519E6FB844}" type="pres">
      <dgm:prSet presAssocID="{C5A2A8EB-80ED-4EDC-B122-E30356E555DD}" presName="BackAccent" presStyleLbl="bgShp" presStyleIdx="1" presStyleCnt="2" custLinFactX="-100000" custLinFactNeighborX="-190740" custLinFactNeighborY="-57329"/>
      <dgm:spPr/>
    </dgm:pt>
    <dgm:pt modelId="{44D541BE-491E-4D90-9E3E-268CE83FD004}" type="pres">
      <dgm:prSet presAssocID="{C5A2A8EB-80ED-4EDC-B122-E30356E555DD}" presName="Accent" presStyleLbl="alignNode1" presStyleIdx="1" presStyleCnt="2" custLinFactX="-165457" custLinFactNeighborX="-200000" custLinFactNeighborY="-47462"/>
      <dgm:spPr/>
    </dgm:pt>
    <dgm:pt modelId="{37B2360D-325D-447B-BF13-EF5D85374805}" type="pres">
      <dgm:prSet presAssocID="{C5A2A8EB-80ED-4EDC-B122-E30356E555DD}" presName="Child" presStyleLbl="revTx" presStyleIdx="2" presStyleCnt="4" custScaleX="316710" custScaleY="90299" custLinFactNeighborX="720" custLinFactNeighborY="-16229">
        <dgm:presLayoutVars>
          <dgm:chMax val="0"/>
          <dgm:chPref val="0"/>
          <dgm:bulletEnabled val="1"/>
        </dgm:presLayoutVars>
      </dgm:prSet>
      <dgm:spPr/>
      <dgm:t>
        <a:bodyPr/>
        <a:lstStyle/>
        <a:p>
          <a:endParaRPr lang="it-IT"/>
        </a:p>
      </dgm:t>
    </dgm:pt>
    <dgm:pt modelId="{83771609-AA9A-492A-8DF7-69FE0F5E473B}" type="pres">
      <dgm:prSet presAssocID="{C5A2A8EB-80ED-4EDC-B122-E30356E555DD}" presName="Parent" presStyleLbl="revTx" presStyleIdx="3" presStyleCnt="4" custScaleX="137699" custLinFactNeighborX="-85905" custLinFactNeighborY="-57649">
        <dgm:presLayoutVars>
          <dgm:chMax val="1"/>
          <dgm:chPref val="1"/>
          <dgm:bulletEnabled val="1"/>
        </dgm:presLayoutVars>
      </dgm:prSet>
      <dgm:spPr/>
      <dgm:t>
        <a:bodyPr/>
        <a:lstStyle/>
        <a:p>
          <a:endParaRPr lang="it-IT"/>
        </a:p>
      </dgm:t>
    </dgm:pt>
  </dgm:ptLst>
  <dgm:cxnLst>
    <dgm:cxn modelId="{92832F9E-B71E-4C95-A7F2-45A2BD89E1BB}" srcId="{2A16A359-2750-458B-B4AE-C3B2EE085790}" destId="{D2EC7165-8AB1-4750-A002-3AAE3DE74CE8}" srcOrd="0" destOrd="0" parTransId="{F6CFD691-993E-4AB8-81F2-E1D82E8B4A68}" sibTransId="{5240FBAD-A1DA-4781-9D10-24D6D9F42D26}"/>
    <dgm:cxn modelId="{BB9CA03B-9B5D-452E-B6F5-D4E2FA9B76E1}" type="presOf" srcId="{78001430-2AAF-4A06-94A0-E5E837D247E1}" destId="{48CB863B-2C10-47CD-87B6-D19F8A30235F}" srcOrd="0" destOrd="1" presId="urn:microsoft.com/office/officeart/2008/layout/IncreasingCircleProcess"/>
    <dgm:cxn modelId="{8CC3C685-4980-448C-BD9B-63F82B0F4EA1}" srcId="{C5A2A8EB-80ED-4EDC-B122-E30356E555DD}" destId="{B212F9E0-D755-479B-A6B8-89E108C16FF1}" srcOrd="3" destOrd="0" parTransId="{855A4E85-8E7B-490B-9C9A-E36EDD257BB9}" sibTransId="{E0A43304-FF66-4FCF-B5B6-F7BAD99A60E1}"/>
    <dgm:cxn modelId="{D0996239-023C-4E1F-8FE4-33478ADD0ECA}" srcId="{C5A2A8EB-80ED-4EDC-B122-E30356E555DD}" destId="{51EF088A-82D8-4EF8-97D8-6F862DE5BCE6}" srcOrd="1" destOrd="0" parTransId="{E0893020-943C-43F1-A5F8-6C1BF53E285A}" sibTransId="{3BE93595-32CA-469E-A611-FC29811B24F8}"/>
    <dgm:cxn modelId="{58402750-D80F-4766-A8E3-E55445CFA177}" type="presOf" srcId="{2E09AA2C-0AC0-4642-8114-737456922197}" destId="{37B2360D-325D-447B-BF13-EF5D85374805}" srcOrd="0" destOrd="0" presId="urn:microsoft.com/office/officeart/2008/layout/IncreasingCircleProcess"/>
    <dgm:cxn modelId="{CAE31DFE-360F-4047-97AF-6F3DA1A20A4D}" type="presOf" srcId="{2A16A359-2750-458B-B4AE-C3B2EE085790}" destId="{9ED989FA-4487-497E-ADCD-29A9A01D3B36}" srcOrd="0" destOrd="0" presId="urn:microsoft.com/office/officeart/2008/layout/IncreasingCircleProcess"/>
    <dgm:cxn modelId="{735E3D63-8A9B-4167-8FF5-B49259442DE8}" srcId="{2A16A359-2750-458B-B4AE-C3B2EE085790}" destId="{D729C119-5007-4BEC-9FAC-B0525983B9F2}" srcOrd="2" destOrd="0" parTransId="{E08149AF-A602-4105-B8C9-8403CE5AE512}" sibTransId="{9684E3DE-FF93-4861-94AA-B76E264DEC09}"/>
    <dgm:cxn modelId="{671250DE-F36D-4F86-AFC7-15F4864482C6}" srcId="{C5A2A8EB-80ED-4EDC-B122-E30356E555DD}" destId="{5F1A6B82-EAD8-451A-90EC-B69C28B5AD79}" srcOrd="4" destOrd="0" parTransId="{DE87BE25-3C19-4231-8C54-FA738B33799D}" sibTransId="{08452EAD-6872-4606-BF95-8FAE167AA1D4}"/>
    <dgm:cxn modelId="{71FCC6A8-3CA2-496A-AE59-B14ACA25E8BB}" srcId="{2A16A359-2750-458B-B4AE-C3B2EE085790}" destId="{78001430-2AAF-4A06-94A0-E5E837D247E1}" srcOrd="1" destOrd="0" parTransId="{6A8D3D56-9674-4C6E-9CB2-E47F74F3BF5E}" sibTransId="{1286E8E3-14F3-4351-8817-3177D18F0EA8}"/>
    <dgm:cxn modelId="{6D0C067F-5D9E-4F07-9489-984A3A5C7153}" type="presOf" srcId="{048B666C-24BB-4548-BF5A-908D6B1BA296}" destId="{5DE59281-6AA0-445C-99C1-FE1BA34E12AF}" srcOrd="0" destOrd="0" presId="urn:microsoft.com/office/officeart/2008/layout/IncreasingCircleProcess"/>
    <dgm:cxn modelId="{97207CF4-158F-48EC-B7FF-026BD3C13A91}" type="presOf" srcId="{5F1A6B82-EAD8-451A-90EC-B69C28B5AD79}" destId="{37B2360D-325D-447B-BF13-EF5D85374805}" srcOrd="0" destOrd="4" presId="urn:microsoft.com/office/officeart/2008/layout/IncreasingCircleProcess"/>
    <dgm:cxn modelId="{D6095136-3AC6-43A2-9D98-C3428C292171}" srcId="{2A16A359-2750-458B-B4AE-C3B2EE085790}" destId="{F3D90420-2335-4C72-B061-87DE6DEE4521}" srcOrd="3" destOrd="0" parTransId="{EB1CB400-8A08-4395-B347-E05458B51804}" sibTransId="{3BBBACCD-DCE2-4D15-B183-CE8DB28B090D}"/>
    <dgm:cxn modelId="{4AFE7DE9-EEA4-4518-8FDF-2DAB337D38F6}" type="presOf" srcId="{D2EC7165-8AB1-4750-A002-3AAE3DE74CE8}" destId="{48CB863B-2C10-47CD-87B6-D19F8A30235F}" srcOrd="0" destOrd="0" presId="urn:microsoft.com/office/officeart/2008/layout/IncreasingCircleProcess"/>
    <dgm:cxn modelId="{26FB54CF-E9D3-4A7A-8E84-3EE73CD28C5C}" srcId="{048B666C-24BB-4548-BF5A-908D6B1BA296}" destId="{2A16A359-2750-458B-B4AE-C3B2EE085790}" srcOrd="0" destOrd="0" parTransId="{AE1700D0-631B-480A-ACFE-FF758FF406B3}" sibTransId="{E8A8F82D-5954-45DD-A119-E9EA4F365FB4}"/>
    <dgm:cxn modelId="{CE42AF66-9622-4C58-946B-B1C374CF57C0}" srcId="{048B666C-24BB-4548-BF5A-908D6B1BA296}" destId="{C5A2A8EB-80ED-4EDC-B122-E30356E555DD}" srcOrd="1" destOrd="0" parTransId="{825C5F84-75F5-48DE-A6CC-1F59EA5609E6}" sibTransId="{8362CCC2-B0A8-4636-9EB8-07479EACE533}"/>
    <dgm:cxn modelId="{FE0958F3-3338-4D9C-852E-CB9A281BBC4E}" type="presOf" srcId="{C5A2A8EB-80ED-4EDC-B122-E30356E555DD}" destId="{83771609-AA9A-492A-8DF7-69FE0F5E473B}" srcOrd="0" destOrd="0" presId="urn:microsoft.com/office/officeart/2008/layout/IncreasingCircleProcess"/>
    <dgm:cxn modelId="{2F16CE1D-58BF-41A7-AB7E-CE59868A5BE4}" srcId="{C5A2A8EB-80ED-4EDC-B122-E30356E555DD}" destId="{B1D72F11-3B83-46A0-BBBC-59071B3E82C2}" srcOrd="2" destOrd="0" parTransId="{0DD071F8-ED33-42F2-8B6C-5DC269BBFF5C}" sibTransId="{7CB425E7-F7A8-46B1-9BBE-2651F246C272}"/>
    <dgm:cxn modelId="{19407A1B-0CFB-4614-978E-ADAC1511C3AD}" type="presOf" srcId="{B212F9E0-D755-479B-A6B8-89E108C16FF1}" destId="{37B2360D-325D-447B-BF13-EF5D85374805}" srcOrd="0" destOrd="3" presId="urn:microsoft.com/office/officeart/2008/layout/IncreasingCircleProcess"/>
    <dgm:cxn modelId="{A3D15C02-9CBE-4D46-92F3-BEBF3856A7F0}" type="presOf" srcId="{B1D72F11-3B83-46A0-BBBC-59071B3E82C2}" destId="{37B2360D-325D-447B-BF13-EF5D85374805}" srcOrd="0" destOrd="2" presId="urn:microsoft.com/office/officeart/2008/layout/IncreasingCircleProcess"/>
    <dgm:cxn modelId="{C6F275E2-2E2E-4FF3-A698-729F4E04A6C9}" srcId="{C5A2A8EB-80ED-4EDC-B122-E30356E555DD}" destId="{2E09AA2C-0AC0-4642-8114-737456922197}" srcOrd="0" destOrd="0" parTransId="{E9FF7E78-C240-4AA8-B724-0ABC939A1555}" sibTransId="{3318F0FC-CDD2-4AFB-A03A-916CCED0A18A}"/>
    <dgm:cxn modelId="{F4603296-986B-408A-B449-25997A806C02}" type="presOf" srcId="{D729C119-5007-4BEC-9FAC-B0525983B9F2}" destId="{48CB863B-2C10-47CD-87B6-D19F8A30235F}" srcOrd="0" destOrd="2" presId="urn:microsoft.com/office/officeart/2008/layout/IncreasingCircleProcess"/>
    <dgm:cxn modelId="{ED634F65-E57C-4681-B96C-AFA936FCEA5D}" type="presOf" srcId="{F3D90420-2335-4C72-B061-87DE6DEE4521}" destId="{48CB863B-2C10-47CD-87B6-D19F8A30235F}" srcOrd="0" destOrd="3" presId="urn:microsoft.com/office/officeart/2008/layout/IncreasingCircleProcess"/>
    <dgm:cxn modelId="{9A42A260-32DA-4A52-B7E8-0BE4EB157AD2}" type="presOf" srcId="{51EF088A-82D8-4EF8-97D8-6F862DE5BCE6}" destId="{37B2360D-325D-447B-BF13-EF5D85374805}" srcOrd="0" destOrd="1" presId="urn:microsoft.com/office/officeart/2008/layout/IncreasingCircleProcess"/>
    <dgm:cxn modelId="{50EB19C2-A87E-4D93-8CE7-9224B62DFC4C}" type="presParOf" srcId="{5DE59281-6AA0-445C-99C1-FE1BA34E12AF}" destId="{FF8BFB99-A87E-4CCA-8DA4-8A85B9C3A016}" srcOrd="0" destOrd="0" presId="urn:microsoft.com/office/officeart/2008/layout/IncreasingCircleProcess"/>
    <dgm:cxn modelId="{785987E4-69AF-4126-B49D-AA3D9E96ED9B}" type="presParOf" srcId="{FF8BFB99-A87E-4CCA-8DA4-8A85B9C3A016}" destId="{7D8544DC-4A4D-4B7B-B879-8C553F13683E}" srcOrd="0" destOrd="0" presId="urn:microsoft.com/office/officeart/2008/layout/IncreasingCircleProcess"/>
    <dgm:cxn modelId="{0548D6D6-6622-4EEA-8918-743AE21F99CE}" type="presParOf" srcId="{FF8BFB99-A87E-4CCA-8DA4-8A85B9C3A016}" destId="{CBE0AFF7-B129-4972-975C-80FF2D6B8A9E}" srcOrd="1" destOrd="0" presId="urn:microsoft.com/office/officeart/2008/layout/IncreasingCircleProcess"/>
    <dgm:cxn modelId="{75EFD5E0-A3FE-4C46-887D-44ADEB0071AE}" type="presParOf" srcId="{FF8BFB99-A87E-4CCA-8DA4-8A85B9C3A016}" destId="{48CB863B-2C10-47CD-87B6-D19F8A30235F}" srcOrd="2" destOrd="0" presId="urn:microsoft.com/office/officeart/2008/layout/IncreasingCircleProcess"/>
    <dgm:cxn modelId="{EFF9E7A5-159A-4733-9F61-0981EFF733AC}" type="presParOf" srcId="{FF8BFB99-A87E-4CCA-8DA4-8A85B9C3A016}" destId="{9ED989FA-4487-497E-ADCD-29A9A01D3B36}" srcOrd="3" destOrd="0" presId="urn:microsoft.com/office/officeart/2008/layout/IncreasingCircleProcess"/>
    <dgm:cxn modelId="{45E247AF-141C-43C7-AA82-EAC4C0D7376B}" type="presParOf" srcId="{5DE59281-6AA0-445C-99C1-FE1BA34E12AF}" destId="{FCCB82CF-B6AC-4D7B-A35E-38AE4CC72385}" srcOrd="1" destOrd="0" presId="urn:microsoft.com/office/officeart/2008/layout/IncreasingCircleProcess"/>
    <dgm:cxn modelId="{FA84090F-EA61-4F02-B5B8-BBDA8993BE02}" type="presParOf" srcId="{5DE59281-6AA0-445C-99C1-FE1BA34E12AF}" destId="{AD1492A5-B60D-4921-BA95-44DE57769F46}" srcOrd="2" destOrd="0" presId="urn:microsoft.com/office/officeart/2008/layout/IncreasingCircleProcess"/>
    <dgm:cxn modelId="{D57DCAE0-446E-4F06-B75C-5F4792BBB72E}" type="presParOf" srcId="{AD1492A5-B60D-4921-BA95-44DE57769F46}" destId="{5307BDC1-F4DA-4713-9CEC-65519E6FB844}" srcOrd="0" destOrd="0" presId="urn:microsoft.com/office/officeart/2008/layout/IncreasingCircleProcess"/>
    <dgm:cxn modelId="{80842CC3-DC6F-4EE8-B895-60A5A77597CC}" type="presParOf" srcId="{AD1492A5-B60D-4921-BA95-44DE57769F46}" destId="{44D541BE-491E-4D90-9E3E-268CE83FD004}" srcOrd="1" destOrd="0" presId="urn:microsoft.com/office/officeart/2008/layout/IncreasingCircleProcess"/>
    <dgm:cxn modelId="{9D11ACE1-B7C0-4379-8002-AA7C6DC1A3A8}" type="presParOf" srcId="{AD1492A5-B60D-4921-BA95-44DE57769F46}" destId="{37B2360D-325D-447B-BF13-EF5D85374805}" srcOrd="2" destOrd="0" presId="urn:microsoft.com/office/officeart/2008/layout/IncreasingCircleProcess"/>
    <dgm:cxn modelId="{2267F743-573B-425B-A7DA-1B3E5E49BA3D}" type="presParOf" srcId="{AD1492A5-B60D-4921-BA95-44DE57769F46}" destId="{83771609-AA9A-492A-8DF7-69FE0F5E473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9B8184-F253-40F7-A435-641E2B62E214}" type="doc">
      <dgm:prSet loTypeId="urn:microsoft.com/office/officeart/2008/layout/IncreasingCircleProcess" loCatId="process" qsTypeId="urn:microsoft.com/office/officeart/2005/8/quickstyle/simple1" qsCatId="simple" csTypeId="urn:microsoft.com/office/officeart/2005/8/colors/colorful1" csCatId="colorful" phldr="1"/>
      <dgm:spPr/>
      <dgm:t>
        <a:bodyPr/>
        <a:lstStyle/>
        <a:p>
          <a:endParaRPr lang="it-IT"/>
        </a:p>
      </dgm:t>
    </dgm:pt>
    <dgm:pt modelId="{EB60624F-8E37-4DE9-BEC9-6B0BC9E6F5C9}">
      <dgm:prSet phldrT="[Testo]" custT="1"/>
      <dgm:spPr/>
      <dgm:t>
        <a:bodyPr/>
        <a:lstStyle/>
        <a:p>
          <a:r>
            <a:rPr lang="it-IT" sz="1600" b="1" u="sng"/>
            <a:t>Progetto 1</a:t>
          </a:r>
        </a:p>
      </dgm:t>
    </dgm:pt>
    <dgm:pt modelId="{91073211-3B3B-4A10-85F2-A68F0673719B}" type="parTrans" cxnId="{0B597712-A3BE-45E3-A793-29CEB82CCCDC}">
      <dgm:prSet/>
      <dgm:spPr/>
      <dgm:t>
        <a:bodyPr/>
        <a:lstStyle/>
        <a:p>
          <a:endParaRPr lang="it-IT" sz="1400"/>
        </a:p>
      </dgm:t>
    </dgm:pt>
    <dgm:pt modelId="{BC31836A-3C9A-4DA8-855D-4F08521504F8}" type="sibTrans" cxnId="{0B597712-A3BE-45E3-A793-29CEB82CCCDC}">
      <dgm:prSet/>
      <dgm:spPr/>
      <dgm:t>
        <a:bodyPr/>
        <a:lstStyle/>
        <a:p>
          <a:endParaRPr lang="it-IT" sz="1400"/>
        </a:p>
      </dgm:t>
    </dgm:pt>
    <dgm:pt modelId="{2BAAC62B-698F-444C-AE3C-F2792E0BE782}">
      <dgm:prSet custT="1"/>
      <dgm:spPr/>
      <dgm:t>
        <a:bodyPr/>
        <a:lstStyle/>
        <a:p>
          <a:r>
            <a:rPr lang="it-IT" sz="1050" b="1" kern="1200">
              <a:latin typeface="Aptos"/>
            </a:rPr>
            <a:t>DATA INIZIO PROGETTO:</a:t>
          </a:r>
          <a:endParaRPr lang="it-IT" sz="1050" b="0" kern="1200">
            <a:latin typeface="Aptos"/>
          </a:endParaRPr>
        </a:p>
        <a:p>
          <a:r>
            <a:rPr lang="it-IT" sz="1050" b="0" kern="1200">
              <a:latin typeface="Aptos"/>
            </a:rPr>
            <a:t>05.12.2022</a:t>
          </a:r>
          <a:endParaRPr lang="it-IT" sz="1050" b="0" kern="1200">
            <a:latin typeface="Aptos" panose="020B0004020202020204" pitchFamily="34" charset="0"/>
          </a:endParaRPr>
        </a:p>
        <a:p>
          <a:r>
            <a:rPr lang="it-IT" sz="1050" b="1" kern="1200">
              <a:latin typeface="Aptos"/>
            </a:rPr>
            <a:t>FINANZIAMENTO</a:t>
          </a:r>
          <a:r>
            <a:rPr lang="it-IT" sz="1050" b="0" kern="1200">
              <a:latin typeface="Aptos"/>
            </a:rPr>
            <a:t>: </a:t>
          </a:r>
        </a:p>
        <a:p>
          <a:r>
            <a:rPr lang="it-IT" sz="1050" b="0" kern="1200">
              <a:latin typeface="Aptos"/>
            </a:rPr>
            <a:t>715.000 €</a:t>
          </a:r>
        </a:p>
      </dgm:t>
    </dgm:pt>
    <dgm:pt modelId="{FBA044E8-E2CD-4D73-8790-BCD248F2C2A2}" type="parTrans" cxnId="{15AE01BA-D719-4C71-8625-7CF64190ACF4}">
      <dgm:prSet/>
      <dgm:spPr/>
      <dgm:t>
        <a:bodyPr/>
        <a:lstStyle/>
        <a:p>
          <a:endParaRPr lang="it-IT" sz="1400"/>
        </a:p>
      </dgm:t>
    </dgm:pt>
    <dgm:pt modelId="{C235F012-C2B3-4E47-819E-52C15189BEEE}" type="sibTrans" cxnId="{15AE01BA-D719-4C71-8625-7CF64190ACF4}">
      <dgm:prSet/>
      <dgm:spPr/>
      <dgm:t>
        <a:bodyPr/>
        <a:lstStyle/>
        <a:p>
          <a:endParaRPr lang="it-IT" sz="1400"/>
        </a:p>
      </dgm:t>
    </dgm:pt>
    <dgm:pt modelId="{90986841-02A1-4F96-BFE1-2DCA25D44AC6}">
      <dgm:prSet custT="1"/>
      <dgm:spPr/>
      <dgm:t>
        <a:bodyPr/>
        <a:lstStyle/>
        <a:p>
          <a:r>
            <a:rPr lang="it-IT" sz="1600" b="1" u="sng"/>
            <a:t>Progetto 2</a:t>
          </a:r>
        </a:p>
      </dgm:t>
    </dgm:pt>
    <dgm:pt modelId="{97820439-40DD-4F91-8DE9-66BE6AA8C658}" type="parTrans" cxnId="{C024F1FD-1440-4426-B1FB-80AB8CD7B914}">
      <dgm:prSet/>
      <dgm:spPr/>
      <dgm:t>
        <a:bodyPr/>
        <a:lstStyle/>
        <a:p>
          <a:endParaRPr lang="it-IT" sz="1400"/>
        </a:p>
      </dgm:t>
    </dgm:pt>
    <dgm:pt modelId="{EF0581BB-427F-4930-8E77-13A12351643C}" type="sibTrans" cxnId="{C024F1FD-1440-4426-B1FB-80AB8CD7B914}">
      <dgm:prSet/>
      <dgm:spPr/>
      <dgm:t>
        <a:bodyPr/>
        <a:lstStyle/>
        <a:p>
          <a:endParaRPr lang="it-IT" sz="1400"/>
        </a:p>
      </dgm:t>
    </dgm:pt>
    <dgm:pt modelId="{FB40AA65-E2DF-4FAF-A11C-FD245168C00F}">
      <dgm:prSet custT="1"/>
      <dgm:spPr/>
      <dgm:t>
        <a:bodyPr/>
        <a:lstStyle/>
        <a:p>
          <a:r>
            <a:rPr lang="it-IT" sz="1600" b="1" u="sng"/>
            <a:t>Progetto 3</a:t>
          </a:r>
          <a:endParaRPr lang="it-IT" sz="1600" u="sng"/>
        </a:p>
      </dgm:t>
    </dgm:pt>
    <dgm:pt modelId="{B6B25C76-92D6-46D3-A050-9D1396E06030}" type="parTrans" cxnId="{4087CABC-F43F-4CB3-B63C-EC5907D5FE6C}">
      <dgm:prSet/>
      <dgm:spPr/>
      <dgm:t>
        <a:bodyPr/>
        <a:lstStyle/>
        <a:p>
          <a:endParaRPr lang="it-IT" sz="1400"/>
        </a:p>
      </dgm:t>
    </dgm:pt>
    <dgm:pt modelId="{C73166B3-EA4A-4D07-AB46-0337D0CEC83F}" type="sibTrans" cxnId="{4087CABC-F43F-4CB3-B63C-EC5907D5FE6C}">
      <dgm:prSet/>
      <dgm:spPr/>
      <dgm:t>
        <a:bodyPr/>
        <a:lstStyle/>
        <a:p>
          <a:endParaRPr lang="it-IT" sz="1400"/>
        </a:p>
      </dgm:t>
    </dgm:pt>
    <dgm:pt modelId="{267D8DAC-0206-4751-93BE-92A4AD8377D2}">
      <dgm:prSet phldrT="[Testo]" custT="1"/>
      <dgm:spPr/>
      <dgm:t>
        <a:bodyPr/>
        <a:lstStyle/>
        <a:p>
          <a:r>
            <a:rPr lang="it-IT" sz="1050" b="1">
              <a:latin typeface="Aptos"/>
            </a:rPr>
            <a:t>DATA INIZIO PROGETTO:</a:t>
          </a:r>
        </a:p>
        <a:p>
          <a:r>
            <a:rPr lang="it-IT" sz="1050" b="0">
              <a:latin typeface="Aptos"/>
            </a:rPr>
            <a:t>15.11.2022</a:t>
          </a:r>
          <a:endParaRPr lang="it-IT" sz="1050" b="0">
            <a:latin typeface="Aptos" panose="020B0004020202020204" pitchFamily="34" charset="0"/>
          </a:endParaRPr>
        </a:p>
        <a:p>
          <a:r>
            <a:rPr lang="it-IT" sz="1050" b="1">
              <a:latin typeface="Aptos"/>
            </a:rPr>
            <a:t>FINANZIAMENTO</a:t>
          </a:r>
          <a:r>
            <a:rPr lang="it-IT" sz="1050" b="0">
              <a:latin typeface="Aptos"/>
            </a:rPr>
            <a:t>: </a:t>
          </a:r>
        </a:p>
        <a:p>
          <a:r>
            <a:rPr lang="it-IT" sz="1050" b="0">
              <a:latin typeface="Aptos"/>
            </a:rPr>
            <a:t>715.000 €</a:t>
          </a:r>
        </a:p>
        <a:p>
          <a:endParaRPr lang="it-IT" sz="1050" b="1">
            <a:latin typeface="Aptos" panose="020B0004020202020204" pitchFamily="34" charset="0"/>
          </a:endParaRPr>
        </a:p>
        <a:p>
          <a:r>
            <a:rPr lang="it-IT" sz="1050" b="1">
              <a:latin typeface="Aptos"/>
            </a:rPr>
            <a:t>TARGET ENTRO 31.03.2026:</a:t>
          </a:r>
        </a:p>
      </dgm:t>
    </dgm:pt>
    <dgm:pt modelId="{E9B0A631-1C19-4501-9C32-6C2A71C70D5B}" type="parTrans" cxnId="{C8C67AD1-B1A6-4720-8B8A-47276E54B250}">
      <dgm:prSet/>
      <dgm:spPr/>
      <dgm:t>
        <a:bodyPr/>
        <a:lstStyle/>
        <a:p>
          <a:endParaRPr lang="it-IT" sz="1400"/>
        </a:p>
      </dgm:t>
    </dgm:pt>
    <dgm:pt modelId="{ACF7259B-DCD1-4E0F-A54C-E2B4F19AED55}" type="sibTrans" cxnId="{C8C67AD1-B1A6-4720-8B8A-47276E54B250}">
      <dgm:prSet/>
      <dgm:spPr/>
      <dgm:t>
        <a:bodyPr/>
        <a:lstStyle/>
        <a:p>
          <a:endParaRPr lang="it-IT" sz="1400"/>
        </a:p>
      </dgm:t>
    </dgm:pt>
    <dgm:pt modelId="{55E6BB4D-4016-4770-8EA2-18512ED34D48}">
      <dgm:prSet custT="1"/>
      <dgm:spPr/>
      <dgm:t>
        <a:bodyPr/>
        <a:lstStyle/>
        <a:p>
          <a:r>
            <a:rPr lang="it-IT" sz="1050" b="1">
              <a:latin typeface="Aptos"/>
            </a:rPr>
            <a:t>DATA INIZIO PROGETTO:</a:t>
          </a:r>
          <a:endParaRPr lang="it-IT" sz="1050" b="0">
            <a:latin typeface="Aptos"/>
          </a:endParaRPr>
        </a:p>
        <a:p>
          <a:r>
            <a:rPr lang="it-IT" sz="1050" b="0">
              <a:latin typeface="Aptos"/>
            </a:rPr>
            <a:t>01.12.2022</a:t>
          </a:r>
          <a:endParaRPr lang="it-IT" sz="1050" b="0">
            <a:latin typeface="Aptos" panose="020B0004020202020204" pitchFamily="34" charset="0"/>
          </a:endParaRPr>
        </a:p>
        <a:p>
          <a:r>
            <a:rPr lang="it-IT" sz="1050" b="1">
              <a:latin typeface="Aptos"/>
            </a:rPr>
            <a:t>FINANZIAMENTO</a:t>
          </a:r>
          <a:r>
            <a:rPr lang="it-IT" sz="1050" b="0">
              <a:latin typeface="Aptos"/>
            </a:rPr>
            <a:t>: </a:t>
          </a:r>
        </a:p>
        <a:p>
          <a:r>
            <a:rPr lang="it-IT" sz="1050" b="0">
              <a:latin typeface="Aptos"/>
            </a:rPr>
            <a:t>715.000 €</a:t>
          </a:r>
        </a:p>
        <a:p>
          <a:endParaRPr lang="it-IT" sz="1050" b="1">
            <a:latin typeface="Aptos" panose="020B0004020202020204" pitchFamily="34" charset="0"/>
          </a:endParaRPr>
        </a:p>
        <a:p>
          <a:r>
            <a:rPr lang="it-IT" sz="1050" b="1">
              <a:latin typeface="Aptos"/>
            </a:rPr>
            <a:t>TARGET ENTRO 31.03.2026:</a:t>
          </a:r>
          <a:endParaRPr lang="it-IT" sz="1050" b="0">
            <a:latin typeface="Aptos"/>
          </a:endParaRPr>
        </a:p>
      </dgm:t>
    </dgm:pt>
    <dgm:pt modelId="{E3D60601-D314-40DF-BB7E-58F05E41CBEB}" type="parTrans" cxnId="{90E95162-6136-454D-A062-9F6BB48A2CDE}">
      <dgm:prSet/>
      <dgm:spPr/>
      <dgm:t>
        <a:bodyPr/>
        <a:lstStyle/>
        <a:p>
          <a:endParaRPr lang="it-IT" sz="1400"/>
        </a:p>
      </dgm:t>
    </dgm:pt>
    <dgm:pt modelId="{5727CDBE-EC45-4340-9248-C82B46563E13}" type="sibTrans" cxnId="{90E95162-6136-454D-A062-9F6BB48A2CDE}">
      <dgm:prSet/>
      <dgm:spPr/>
      <dgm:t>
        <a:bodyPr/>
        <a:lstStyle/>
        <a:p>
          <a:endParaRPr lang="it-IT" sz="1400"/>
        </a:p>
      </dgm:t>
    </dgm:pt>
    <dgm:pt modelId="{CD35D9D7-5AFA-41B1-BAC9-EA47EAF9119D}">
      <dgm:prSet custT="1"/>
      <dgm:spPr/>
      <dgm:t>
        <a:bodyPr/>
        <a:lstStyle/>
        <a:p>
          <a:r>
            <a:rPr lang="it-IT" sz="1100" b="0">
              <a:solidFill>
                <a:schemeClr val="tx1"/>
              </a:solidFill>
              <a:latin typeface="Aptos"/>
            </a:rPr>
            <a:t>12 beneficiari raggiunti (output)</a:t>
          </a:r>
        </a:p>
        <a:p>
          <a:r>
            <a:rPr lang="it-IT" sz="1050" b="0">
              <a:latin typeface="Aptos"/>
            </a:rPr>
            <a:t>(2 rinunce)</a:t>
          </a:r>
        </a:p>
      </dgm:t>
    </dgm:pt>
    <dgm:pt modelId="{48A97DDE-26D7-46B0-BA4E-CC2465CCABB4}" type="parTrans" cxnId="{42FAD6A7-5EBE-4671-9BE7-A7632B80889C}">
      <dgm:prSet/>
      <dgm:spPr/>
      <dgm:t>
        <a:bodyPr/>
        <a:lstStyle/>
        <a:p>
          <a:endParaRPr lang="it-IT" sz="1400"/>
        </a:p>
      </dgm:t>
    </dgm:pt>
    <dgm:pt modelId="{D3AC3085-9FFF-4F8D-AA68-4567A0EB0310}" type="sibTrans" cxnId="{42FAD6A7-5EBE-4671-9BE7-A7632B80889C}">
      <dgm:prSet/>
      <dgm:spPr/>
      <dgm:t>
        <a:bodyPr/>
        <a:lstStyle/>
        <a:p>
          <a:endParaRPr lang="it-IT" sz="1400"/>
        </a:p>
      </dgm:t>
    </dgm:pt>
    <dgm:pt modelId="{44508061-CE8F-4497-91D6-ABB472D09ED4}">
      <dgm:prSet custT="1"/>
      <dgm:spPr/>
      <dgm:t>
        <a:bodyPr/>
        <a:lstStyle/>
        <a:p>
          <a:endParaRPr lang="it-IT" sz="1050" b="1" kern="1200">
            <a:latin typeface="Aptos" panose="020B0004020202020204" pitchFamily="34" charset="0"/>
          </a:endParaRPr>
        </a:p>
        <a:p>
          <a:r>
            <a:rPr lang="it-IT" sz="1050" b="1" kern="1200">
              <a:latin typeface="Aptos"/>
            </a:rPr>
            <a:t>TARGET ENTRO 31.03.2026:</a:t>
          </a:r>
        </a:p>
      </dgm:t>
    </dgm:pt>
    <dgm:pt modelId="{78A55519-2260-4B20-85ED-02986C943569}" type="parTrans" cxnId="{C6B87205-CDE6-4DED-B2A9-74A3D357DB8B}">
      <dgm:prSet/>
      <dgm:spPr/>
      <dgm:t>
        <a:bodyPr/>
        <a:lstStyle/>
        <a:p>
          <a:endParaRPr lang="it-IT" sz="1400"/>
        </a:p>
      </dgm:t>
    </dgm:pt>
    <dgm:pt modelId="{8D457CD6-A50D-40C5-86DC-DCD0E7782A8E}" type="sibTrans" cxnId="{C6B87205-CDE6-4DED-B2A9-74A3D357DB8B}">
      <dgm:prSet/>
      <dgm:spPr/>
      <dgm:t>
        <a:bodyPr/>
        <a:lstStyle/>
        <a:p>
          <a:endParaRPr lang="it-IT" sz="1400"/>
        </a:p>
      </dgm:t>
    </dgm:pt>
    <dgm:pt modelId="{1F2D5E04-61E4-4E2C-BEF0-C4EF3C83A4CF}">
      <dgm:prSet custT="1"/>
      <dgm:spPr/>
      <dgm:t>
        <a:bodyPr/>
        <a:lstStyle/>
        <a:p>
          <a:r>
            <a:rPr lang="it-IT" sz="1100" b="0" kern="1200">
              <a:solidFill>
                <a:schemeClr val="tx1"/>
              </a:solidFill>
              <a:latin typeface="Aptos"/>
            </a:rPr>
            <a:t>12 beneficiari raggiunti (output)</a:t>
          </a:r>
          <a:endParaRPr lang="it-IT" sz="1100" b="0" kern="1200">
            <a:latin typeface="Aptos"/>
          </a:endParaRPr>
        </a:p>
      </dgm:t>
    </dgm:pt>
    <dgm:pt modelId="{F863CC10-7F20-44B2-A54F-04F22F2B49BB}" type="parTrans" cxnId="{3B5083CC-AF08-4757-A084-B9FD3C86792D}">
      <dgm:prSet/>
      <dgm:spPr/>
      <dgm:t>
        <a:bodyPr/>
        <a:lstStyle/>
        <a:p>
          <a:endParaRPr lang="it-IT" sz="1400"/>
        </a:p>
      </dgm:t>
    </dgm:pt>
    <dgm:pt modelId="{D4DB5473-A10D-4993-99CB-0579C918D7D7}" type="sibTrans" cxnId="{3B5083CC-AF08-4757-A084-B9FD3C86792D}">
      <dgm:prSet/>
      <dgm:spPr/>
      <dgm:t>
        <a:bodyPr/>
        <a:lstStyle/>
        <a:p>
          <a:endParaRPr lang="it-IT" sz="1400"/>
        </a:p>
      </dgm:t>
    </dgm:pt>
    <dgm:pt modelId="{C7B676ED-3DE6-46CF-9786-BE948DA14DA3}">
      <dgm:prSet custT="1"/>
      <dgm:spPr/>
      <dgm:t>
        <a:bodyPr/>
        <a:lstStyle/>
        <a:p>
          <a:pPr algn="ctr"/>
          <a:r>
            <a:rPr lang="it-IT" sz="1400" b="1" u="sng">
              <a:latin typeface="Aptos"/>
            </a:rPr>
            <a:t>Complessivo Linea 1.2</a:t>
          </a:r>
        </a:p>
      </dgm:t>
    </dgm:pt>
    <dgm:pt modelId="{E7FF016C-0103-422B-AE8A-E96D7D680747}" type="parTrans" cxnId="{4959029D-589F-4CBB-AE48-0753714C791A}">
      <dgm:prSet/>
      <dgm:spPr/>
      <dgm:t>
        <a:bodyPr/>
        <a:lstStyle/>
        <a:p>
          <a:endParaRPr lang="it-IT" sz="1400"/>
        </a:p>
      </dgm:t>
    </dgm:pt>
    <dgm:pt modelId="{AC05C1B7-9D7D-469F-97A0-B5137463F065}" type="sibTrans" cxnId="{4959029D-589F-4CBB-AE48-0753714C791A}">
      <dgm:prSet/>
      <dgm:spPr/>
      <dgm:t>
        <a:bodyPr/>
        <a:lstStyle/>
        <a:p>
          <a:endParaRPr lang="it-IT" sz="1400"/>
        </a:p>
      </dgm:t>
    </dgm:pt>
    <dgm:pt modelId="{EA138377-44D4-4E29-8615-33770FB11A30}">
      <dgm:prSet custT="1"/>
      <dgm:spPr>
        <a:ln>
          <a:solidFill>
            <a:schemeClr val="tx1"/>
          </a:solidFill>
        </a:ln>
      </dgm:spPr>
      <dgm:t>
        <a:bodyPr/>
        <a:lstStyle/>
        <a:p>
          <a:pPr algn="ctr"/>
          <a:r>
            <a:rPr lang="it-IT" sz="1200" b="1" u="none" dirty="0">
              <a:latin typeface="Aptos"/>
            </a:rPr>
            <a:t>FINANZIAMENTO </a:t>
          </a:r>
        </a:p>
        <a:p>
          <a:pPr algn="ctr"/>
          <a:r>
            <a:rPr lang="it-IT" sz="1200" b="0" u="none" dirty="0">
              <a:latin typeface="Aptos"/>
            </a:rPr>
            <a:t>2.145.000,00 €</a:t>
          </a:r>
          <a:endParaRPr lang="it-IT" sz="1200" b="1" u="none" dirty="0">
            <a:latin typeface="Aptos" panose="020B0004020202020204" pitchFamily="34" charset="0"/>
          </a:endParaRPr>
        </a:p>
        <a:p>
          <a:pPr algn="ctr"/>
          <a:endParaRPr lang="it-IT" sz="1100" b="1" u="none" dirty="0">
            <a:latin typeface="Aptos" panose="020B0004020202020204" pitchFamily="34" charset="0"/>
          </a:endParaRPr>
        </a:p>
        <a:p>
          <a:pPr algn="ctr"/>
          <a:r>
            <a:rPr lang="it-IT" sz="1200" b="1" u="none" dirty="0">
              <a:latin typeface="Aptos"/>
            </a:rPr>
            <a:t>TARGET PROGRAMMATO</a:t>
          </a:r>
        </a:p>
        <a:p>
          <a:pPr algn="ctr"/>
          <a:r>
            <a:rPr lang="it-IT" sz="1200" b="1" u="none" dirty="0">
              <a:latin typeface="Aptos"/>
            </a:rPr>
            <a:t>36 beneficiari </a:t>
          </a:r>
        </a:p>
        <a:p>
          <a:pPr algn="ctr"/>
          <a:endParaRPr lang="it-IT" sz="1200" b="1" u="none" dirty="0">
            <a:latin typeface="Aptos"/>
          </a:endParaRPr>
        </a:p>
        <a:p>
          <a:pPr algn="ctr"/>
          <a:r>
            <a:rPr lang="it-IT" sz="1200" b="1" u="none" dirty="0">
              <a:latin typeface="Aptos"/>
            </a:rPr>
            <a:t>TARGET RAGGIUNTO</a:t>
          </a:r>
        </a:p>
        <a:p>
          <a:pPr algn="ctr"/>
          <a:r>
            <a:rPr lang="it-IT" sz="1200" b="1" u="none" dirty="0">
              <a:solidFill>
                <a:schemeClr val="tx1"/>
              </a:solidFill>
              <a:latin typeface="Aptos"/>
            </a:rPr>
            <a:t>36 beneficiari</a:t>
          </a:r>
        </a:p>
        <a:p>
          <a:pPr algn="ctr"/>
          <a:endParaRPr lang="it-IT" sz="1100" b="0" u="none" dirty="0">
            <a:latin typeface="Aptos" panose="020B0004020202020204" pitchFamily="34" charset="0"/>
          </a:endParaRPr>
        </a:p>
        <a:p>
          <a:pPr algn="ctr"/>
          <a:r>
            <a:rPr lang="it-IT" sz="1100" b="1" u="none" dirty="0">
              <a:latin typeface="Aptos"/>
            </a:rPr>
            <a:t>BENEFICIARI RAGGIUNTI:</a:t>
          </a:r>
          <a:endParaRPr lang="it-IT" sz="1100" b="0" u="none" dirty="0">
            <a:latin typeface="Aptos"/>
          </a:endParaRPr>
        </a:p>
        <a:p>
          <a:pPr algn="ctr"/>
          <a:r>
            <a:rPr lang="it-IT" sz="1100" b="0" u="none" dirty="0">
              <a:latin typeface="Aptos"/>
            </a:rPr>
            <a:t>36  Persone con disabilità</a:t>
          </a:r>
        </a:p>
        <a:p>
          <a:pPr algn="ctr" rtl="0"/>
          <a:r>
            <a:rPr lang="it-IT" sz="1100" b="0" i="0" u="none" dirty="0">
              <a:latin typeface="Aptos"/>
            </a:rPr>
            <a:t>(5 rinunce)</a:t>
          </a:r>
        </a:p>
      </dgm:t>
    </dgm:pt>
    <dgm:pt modelId="{7F1E5322-6D04-4D92-B1BC-95B10F7A470A}" type="parTrans" cxnId="{86EA5C49-5B78-46E2-8864-1F7D02E39443}">
      <dgm:prSet/>
      <dgm:spPr/>
      <dgm:t>
        <a:bodyPr/>
        <a:lstStyle/>
        <a:p>
          <a:endParaRPr lang="it-IT" sz="1400"/>
        </a:p>
      </dgm:t>
    </dgm:pt>
    <dgm:pt modelId="{922645A9-3322-4A85-B835-A52BF1E027BA}" type="sibTrans" cxnId="{86EA5C49-5B78-46E2-8864-1F7D02E39443}">
      <dgm:prSet/>
      <dgm:spPr/>
      <dgm:t>
        <a:bodyPr/>
        <a:lstStyle/>
        <a:p>
          <a:endParaRPr lang="it-IT" sz="1400"/>
        </a:p>
      </dgm:t>
    </dgm:pt>
    <dgm:pt modelId="{ADB7CB51-9242-4879-9F31-49CA86056940}">
      <dgm:prSet phldrT="[Testo]" custT="1"/>
      <dgm:spPr/>
      <dgm:t>
        <a:bodyPr/>
        <a:lstStyle/>
        <a:p>
          <a:r>
            <a:rPr lang="it-IT" sz="1050" b="0" dirty="0">
              <a:latin typeface="Aptos"/>
            </a:rPr>
            <a:t>12 persone </a:t>
          </a:r>
        </a:p>
        <a:p>
          <a:endParaRPr lang="it-IT" sz="1050" b="0" dirty="0">
            <a:latin typeface="Calibri Light" panose="020F0302020204030204"/>
            <a:cs typeface="Calibri Light" panose="020F0302020204030204"/>
          </a:endParaRPr>
        </a:p>
        <a:p>
          <a:endParaRPr lang="it-IT" sz="1050" b="0" dirty="0">
            <a:latin typeface="Aptos" panose="020B0004020202020204" pitchFamily="34" charset="0"/>
          </a:endParaRPr>
        </a:p>
      </dgm:t>
    </dgm:pt>
    <dgm:pt modelId="{C4AA376B-025A-427A-A538-61C6CF5E0033}" type="parTrans" cxnId="{3E7AE296-2C31-4C1D-8E61-174DF5E0CC27}">
      <dgm:prSet/>
      <dgm:spPr/>
      <dgm:t>
        <a:bodyPr/>
        <a:lstStyle/>
        <a:p>
          <a:endParaRPr lang="it-IT" sz="1400"/>
        </a:p>
      </dgm:t>
    </dgm:pt>
    <dgm:pt modelId="{02A466E5-835F-4D13-AB27-157CD994FECE}" type="sibTrans" cxnId="{3E7AE296-2C31-4C1D-8E61-174DF5E0CC27}">
      <dgm:prSet/>
      <dgm:spPr/>
      <dgm:t>
        <a:bodyPr/>
        <a:lstStyle/>
        <a:p>
          <a:endParaRPr lang="it-IT" sz="1400"/>
        </a:p>
      </dgm:t>
    </dgm:pt>
    <dgm:pt modelId="{7ACB9242-F326-4251-ABFE-F577338164E7}">
      <dgm:prSet phldrT="[Testo]" custT="1"/>
      <dgm:spPr/>
      <dgm:t>
        <a:bodyPr/>
        <a:lstStyle/>
        <a:p>
          <a:pPr rtl="0"/>
          <a:r>
            <a:rPr lang="it-IT" sz="1050" b="1" dirty="0">
              <a:latin typeface="Aptos"/>
            </a:rPr>
            <a:t>TARGET REALIZZATO: 12</a:t>
          </a:r>
          <a:endParaRPr lang="it-IT" sz="1050" b="0" dirty="0">
            <a:solidFill>
              <a:schemeClr val="tx1"/>
            </a:solidFill>
            <a:latin typeface="Aptos"/>
          </a:endParaRPr>
        </a:p>
        <a:p>
          <a:pPr rtl="0"/>
          <a:r>
            <a:rPr lang="it-IT" sz="1100" b="0" dirty="0">
              <a:solidFill>
                <a:schemeClr val="tx1"/>
              </a:solidFill>
              <a:latin typeface="Aptos"/>
            </a:rPr>
            <a:t>12 beneficiari raggiunti (output)</a:t>
          </a:r>
          <a:endParaRPr lang="it-IT" sz="1050" b="0" dirty="0">
            <a:solidFill>
              <a:schemeClr val="tx1"/>
            </a:solidFill>
            <a:latin typeface="Aptos"/>
          </a:endParaRPr>
        </a:p>
      </dgm:t>
    </dgm:pt>
    <dgm:pt modelId="{4901B70C-A5BC-4552-AF7A-943D1E2A9D39}" type="parTrans" cxnId="{C9DC3214-1415-4CBF-A59C-B7C7AA0A9DE2}">
      <dgm:prSet/>
      <dgm:spPr/>
      <dgm:t>
        <a:bodyPr/>
        <a:lstStyle/>
        <a:p>
          <a:endParaRPr lang="it-IT" sz="1400"/>
        </a:p>
      </dgm:t>
    </dgm:pt>
    <dgm:pt modelId="{B21137FA-15FD-4A6B-A97D-94A4DB101050}" type="sibTrans" cxnId="{C9DC3214-1415-4CBF-A59C-B7C7AA0A9DE2}">
      <dgm:prSet/>
      <dgm:spPr/>
      <dgm:t>
        <a:bodyPr/>
        <a:lstStyle/>
        <a:p>
          <a:endParaRPr lang="it-IT" sz="1400"/>
        </a:p>
      </dgm:t>
    </dgm:pt>
    <dgm:pt modelId="{071CCFEC-3FC2-4BA5-B041-1F843F5840CA}">
      <dgm:prSet custT="1"/>
      <dgm:spPr/>
      <dgm:t>
        <a:bodyPr/>
        <a:lstStyle/>
        <a:p>
          <a:r>
            <a:rPr lang="it-IT" sz="1050" b="0" dirty="0">
              <a:latin typeface="Aptos"/>
            </a:rPr>
            <a:t>12 persone</a:t>
          </a:r>
        </a:p>
        <a:p>
          <a:endParaRPr lang="it-IT" sz="1050" b="0" dirty="0">
            <a:latin typeface="Aptos" panose="020B0004020202020204" pitchFamily="34" charset="0"/>
          </a:endParaRPr>
        </a:p>
      </dgm:t>
    </dgm:pt>
    <dgm:pt modelId="{0EA3A885-3383-434E-8AD0-BC8118E97926}" type="parTrans" cxnId="{74086AF7-EE40-49CA-A212-C4FB72AB3749}">
      <dgm:prSet/>
      <dgm:spPr/>
      <dgm:t>
        <a:bodyPr/>
        <a:lstStyle/>
        <a:p>
          <a:endParaRPr lang="it-IT" sz="1400"/>
        </a:p>
      </dgm:t>
    </dgm:pt>
    <dgm:pt modelId="{250AFE4E-7666-402A-B857-647B4CE7ABD1}" type="sibTrans" cxnId="{74086AF7-EE40-49CA-A212-C4FB72AB3749}">
      <dgm:prSet/>
      <dgm:spPr/>
      <dgm:t>
        <a:bodyPr/>
        <a:lstStyle/>
        <a:p>
          <a:endParaRPr lang="it-IT" sz="1400"/>
        </a:p>
      </dgm:t>
    </dgm:pt>
    <dgm:pt modelId="{7D72E3D1-AD26-4DE7-8F91-390DA3A81E7A}">
      <dgm:prSet custT="1"/>
      <dgm:spPr/>
      <dgm:t>
        <a:bodyPr/>
        <a:lstStyle/>
        <a:p>
          <a:endParaRPr lang="it-IT" sz="1050" b="1" dirty="0">
            <a:latin typeface="Aptos" panose="020B0004020202020204" pitchFamily="34" charset="0"/>
          </a:endParaRPr>
        </a:p>
        <a:p>
          <a:pPr rtl="0"/>
          <a:r>
            <a:rPr lang="it-IT" sz="1050" b="1" dirty="0">
              <a:latin typeface="Aptos"/>
            </a:rPr>
            <a:t>TARGET REALIZZATO: 12</a:t>
          </a:r>
        </a:p>
      </dgm:t>
    </dgm:pt>
    <dgm:pt modelId="{D087EBE6-BD7D-4ED0-A0C7-EE5B75B13AFD}" type="parTrans" cxnId="{AE1BFA57-8FF1-4A6A-80BB-FE797D00E43A}">
      <dgm:prSet/>
      <dgm:spPr/>
      <dgm:t>
        <a:bodyPr/>
        <a:lstStyle/>
        <a:p>
          <a:endParaRPr lang="it-IT" sz="1400"/>
        </a:p>
      </dgm:t>
    </dgm:pt>
    <dgm:pt modelId="{4F06E977-A391-4D2C-803B-93CAB670A0F5}" type="sibTrans" cxnId="{AE1BFA57-8FF1-4A6A-80BB-FE797D00E43A}">
      <dgm:prSet/>
      <dgm:spPr/>
      <dgm:t>
        <a:bodyPr/>
        <a:lstStyle/>
        <a:p>
          <a:endParaRPr lang="it-IT" sz="1400"/>
        </a:p>
      </dgm:t>
    </dgm:pt>
    <dgm:pt modelId="{0B5138B3-56EA-4C3A-A273-13A4E82B0328}">
      <dgm:prSet custT="1"/>
      <dgm:spPr/>
      <dgm:t>
        <a:bodyPr/>
        <a:lstStyle/>
        <a:p>
          <a:r>
            <a:rPr lang="it-IT" sz="1050" b="0" kern="1200" dirty="0">
              <a:latin typeface="Aptos"/>
            </a:rPr>
            <a:t>12 persone </a:t>
          </a:r>
        </a:p>
        <a:p>
          <a:endParaRPr lang="it-IT" sz="1050" b="0" kern="1200" dirty="0">
            <a:latin typeface="Aptos" panose="020B0004020202020204" pitchFamily="34" charset="0"/>
          </a:endParaRPr>
        </a:p>
        <a:p>
          <a:endParaRPr lang="it-IT" sz="1050" b="0" kern="1200" dirty="0">
            <a:latin typeface="Aptos" panose="020B0004020202020204" pitchFamily="34" charset="0"/>
          </a:endParaRPr>
        </a:p>
        <a:p>
          <a:pPr rtl="0"/>
          <a:r>
            <a:rPr lang="it-IT" sz="1050" b="1" kern="1200" dirty="0">
              <a:latin typeface="Aptos"/>
            </a:rPr>
            <a:t>TARGET REALIZZATO: 12</a:t>
          </a:r>
          <a:endParaRPr lang="it-IT" sz="1050" b="0" kern="1200" dirty="0">
            <a:latin typeface="Aptos"/>
          </a:endParaRPr>
        </a:p>
      </dgm:t>
    </dgm:pt>
    <dgm:pt modelId="{8888A259-7DFD-4049-8550-0063A2479AD6}" type="parTrans" cxnId="{087EE688-57C8-4A3B-8D05-2A3D5A77DB61}">
      <dgm:prSet/>
      <dgm:spPr/>
      <dgm:t>
        <a:bodyPr/>
        <a:lstStyle/>
        <a:p>
          <a:endParaRPr lang="it-IT" sz="1400"/>
        </a:p>
      </dgm:t>
    </dgm:pt>
    <dgm:pt modelId="{DFB65911-2CD5-4751-BD3A-7D16C0E69F32}" type="sibTrans" cxnId="{087EE688-57C8-4A3B-8D05-2A3D5A77DB61}">
      <dgm:prSet/>
      <dgm:spPr/>
      <dgm:t>
        <a:bodyPr/>
        <a:lstStyle/>
        <a:p>
          <a:endParaRPr lang="it-IT" sz="1400"/>
        </a:p>
      </dgm:t>
    </dgm:pt>
    <dgm:pt modelId="{5F38E8C7-D626-4FCD-A738-DFE15604493B}">
      <dgm:prSet phldrT="[Testo]" custT="1"/>
      <dgm:spPr/>
      <dgm:t>
        <a:bodyPr/>
        <a:lstStyle/>
        <a:p>
          <a:r>
            <a:rPr lang="it-IT" sz="1050" b="0">
              <a:solidFill>
                <a:schemeClr val="tx1"/>
              </a:solidFill>
              <a:latin typeface="Aptos"/>
            </a:rPr>
            <a:t>(1 rinuncia)</a:t>
          </a:r>
        </a:p>
        <a:p>
          <a:endParaRPr lang="it-IT" sz="1050" b="0">
            <a:latin typeface="Aptos" panose="020B0004020202020204" pitchFamily="34" charset="0"/>
          </a:endParaRPr>
        </a:p>
        <a:p>
          <a:endParaRPr lang="it-IT" sz="1050" b="0">
            <a:latin typeface="Aptos" panose="020B0004020202020204" pitchFamily="34" charset="0"/>
          </a:endParaRPr>
        </a:p>
        <a:p>
          <a:endParaRPr lang="it-IT" sz="1050" b="0">
            <a:latin typeface="Aptos" panose="020B0004020202020204" pitchFamily="34" charset="0"/>
          </a:endParaRPr>
        </a:p>
        <a:p>
          <a:endParaRPr lang="it-IT" sz="1050" b="0">
            <a:latin typeface="Aptos" panose="020B0004020202020204" pitchFamily="34" charset="0"/>
          </a:endParaRPr>
        </a:p>
        <a:p>
          <a:endParaRPr lang="it-IT" sz="1050" b="0">
            <a:latin typeface="Aptos" panose="020B0004020202020204" pitchFamily="34" charset="0"/>
          </a:endParaRPr>
        </a:p>
        <a:p>
          <a:endParaRPr lang="it-IT" sz="1000" b="1">
            <a:latin typeface="Aptos" panose="020B0004020202020204" pitchFamily="34" charset="0"/>
          </a:endParaRPr>
        </a:p>
      </dgm:t>
    </dgm:pt>
    <dgm:pt modelId="{6CA8479F-608B-4278-8743-5654D444C99F}" type="parTrans" cxnId="{CF269F27-7B81-4BAF-803A-B195D3824269}">
      <dgm:prSet/>
      <dgm:spPr/>
      <dgm:t>
        <a:bodyPr/>
        <a:lstStyle/>
        <a:p>
          <a:endParaRPr lang="it-IT"/>
        </a:p>
      </dgm:t>
    </dgm:pt>
    <dgm:pt modelId="{47FFB911-D14A-4B1F-BBF7-0480C6B8347E}" type="sibTrans" cxnId="{CF269F27-7B81-4BAF-803A-B195D3824269}">
      <dgm:prSet/>
      <dgm:spPr/>
      <dgm:t>
        <a:bodyPr/>
        <a:lstStyle/>
        <a:p>
          <a:endParaRPr lang="it-IT"/>
        </a:p>
      </dgm:t>
    </dgm:pt>
    <dgm:pt modelId="{BDBCFE00-626D-4C8B-8442-EA4A7448E61F}">
      <dgm:prSet phldr="0" custT="1"/>
      <dgm:spPr/>
      <dgm:t>
        <a:bodyPr/>
        <a:lstStyle/>
        <a:p>
          <a:pPr rtl="0"/>
          <a:r>
            <a:rPr lang="it-IT" sz="1050" b="0" kern="1200">
              <a:solidFill>
                <a:prstClr val="black">
                  <a:hueOff val="0"/>
                  <a:satOff val="0"/>
                  <a:lumOff val="0"/>
                  <a:alphaOff val="0"/>
                </a:prstClr>
              </a:solidFill>
              <a:latin typeface="Aptos"/>
              <a:ea typeface="+mn-ea"/>
              <a:cs typeface="+mn-cs"/>
            </a:rPr>
            <a:t>(2 rinunce)</a:t>
          </a:r>
        </a:p>
      </dgm:t>
    </dgm:pt>
    <dgm:pt modelId="{7A2E47E1-CBD1-4E57-BDC6-B5F9DB8F7AA7}" type="parTrans" cxnId="{79052EA4-7B74-4338-8C06-D2CD2E8EF428}">
      <dgm:prSet/>
      <dgm:spPr/>
      <dgm:t>
        <a:bodyPr/>
        <a:lstStyle/>
        <a:p>
          <a:endParaRPr lang="it-IT"/>
        </a:p>
      </dgm:t>
    </dgm:pt>
    <dgm:pt modelId="{5372A8A9-4873-4740-AF5E-EB2F5B7FCE6A}" type="sibTrans" cxnId="{79052EA4-7B74-4338-8C06-D2CD2E8EF428}">
      <dgm:prSet/>
      <dgm:spPr/>
      <dgm:t>
        <a:bodyPr/>
        <a:lstStyle/>
        <a:p>
          <a:endParaRPr lang="it-IT"/>
        </a:p>
      </dgm:t>
    </dgm:pt>
    <dgm:pt modelId="{4B32E101-A94A-4B05-B980-5D2DD4346736}">
      <dgm:prSet phldr="0"/>
      <dgm:spPr/>
      <dgm:t>
        <a:bodyPr/>
        <a:lstStyle/>
        <a:p>
          <a:endParaRPr lang="it-IT" sz="3600" kern="1200">
            <a:latin typeface="Aptos"/>
          </a:endParaRPr>
        </a:p>
      </dgm:t>
    </dgm:pt>
    <dgm:pt modelId="{FB6D3E49-F318-4084-AA17-2962C8FCEEAC}" type="parTrans" cxnId="{C14DD256-5653-43CE-B89A-6213B68C60A2}">
      <dgm:prSet/>
      <dgm:spPr/>
      <dgm:t>
        <a:bodyPr/>
        <a:lstStyle/>
        <a:p>
          <a:endParaRPr lang="it-IT"/>
        </a:p>
      </dgm:t>
    </dgm:pt>
    <dgm:pt modelId="{18660668-71F6-4E4A-A340-FA9A0F9453C4}" type="sibTrans" cxnId="{C14DD256-5653-43CE-B89A-6213B68C60A2}">
      <dgm:prSet/>
      <dgm:spPr/>
      <dgm:t>
        <a:bodyPr/>
        <a:lstStyle/>
        <a:p>
          <a:endParaRPr lang="it-IT"/>
        </a:p>
      </dgm:t>
    </dgm:pt>
    <dgm:pt modelId="{0E05FE89-46A4-4653-AA4C-397423361545}" type="pres">
      <dgm:prSet presAssocID="{579B8184-F253-40F7-A435-641E2B62E214}" presName="Name0" presStyleCnt="0">
        <dgm:presLayoutVars>
          <dgm:chMax val="7"/>
          <dgm:chPref val="7"/>
          <dgm:dir/>
          <dgm:animOne val="branch"/>
          <dgm:animLvl val="lvl"/>
        </dgm:presLayoutVars>
      </dgm:prSet>
      <dgm:spPr/>
      <dgm:t>
        <a:bodyPr/>
        <a:lstStyle/>
        <a:p>
          <a:endParaRPr lang="it-IT"/>
        </a:p>
      </dgm:t>
    </dgm:pt>
    <dgm:pt modelId="{C5DFE18B-74D1-4FE5-8BD8-95CEA42E0D67}" type="pres">
      <dgm:prSet presAssocID="{EB60624F-8E37-4DE9-BEC9-6B0BC9E6F5C9}" presName="composite" presStyleCnt="0"/>
      <dgm:spPr/>
    </dgm:pt>
    <dgm:pt modelId="{B7FBFC59-F3C2-4599-B47D-D22930E09C55}" type="pres">
      <dgm:prSet presAssocID="{EB60624F-8E37-4DE9-BEC9-6B0BC9E6F5C9}" presName="BackAccent" presStyleLbl="bgShp" presStyleIdx="0" presStyleCnt="4"/>
      <dgm:spPr/>
    </dgm:pt>
    <dgm:pt modelId="{8A471333-7105-41DC-BAE2-1662BBC282F4}" type="pres">
      <dgm:prSet presAssocID="{EB60624F-8E37-4DE9-BEC9-6B0BC9E6F5C9}" presName="Accent" presStyleLbl="alignNode1" presStyleIdx="0" presStyleCnt="4"/>
      <dgm:spPr/>
    </dgm:pt>
    <dgm:pt modelId="{8989D1CD-14F6-4871-B871-3FE5B91F5E53}" type="pres">
      <dgm:prSet presAssocID="{EB60624F-8E37-4DE9-BEC9-6B0BC9E6F5C9}" presName="Child" presStyleLbl="revTx" presStyleIdx="0" presStyleCnt="8" custScaleX="122211">
        <dgm:presLayoutVars>
          <dgm:chMax val="0"/>
          <dgm:chPref val="0"/>
          <dgm:bulletEnabled val="1"/>
        </dgm:presLayoutVars>
      </dgm:prSet>
      <dgm:spPr/>
      <dgm:t>
        <a:bodyPr/>
        <a:lstStyle/>
        <a:p>
          <a:endParaRPr lang="it-IT"/>
        </a:p>
      </dgm:t>
    </dgm:pt>
    <dgm:pt modelId="{D98F8847-5BFB-47A9-B0D5-94FCF486231D}" type="pres">
      <dgm:prSet presAssocID="{EB60624F-8E37-4DE9-BEC9-6B0BC9E6F5C9}" presName="Parent" presStyleLbl="revTx" presStyleIdx="1" presStyleCnt="8" custScaleX="133647">
        <dgm:presLayoutVars>
          <dgm:chMax val="1"/>
          <dgm:chPref val="1"/>
          <dgm:bulletEnabled val="1"/>
        </dgm:presLayoutVars>
      </dgm:prSet>
      <dgm:spPr/>
      <dgm:t>
        <a:bodyPr/>
        <a:lstStyle/>
        <a:p>
          <a:endParaRPr lang="it-IT"/>
        </a:p>
      </dgm:t>
    </dgm:pt>
    <dgm:pt modelId="{31AA647F-ACA4-4BB4-A5D9-7733206ABD9E}" type="pres">
      <dgm:prSet presAssocID="{BC31836A-3C9A-4DA8-855D-4F08521504F8}" presName="sibTrans" presStyleCnt="0"/>
      <dgm:spPr/>
    </dgm:pt>
    <dgm:pt modelId="{3AC43E57-97E8-4090-BC5E-5AADA6C846A6}" type="pres">
      <dgm:prSet presAssocID="{90986841-02A1-4F96-BFE1-2DCA25D44AC6}" presName="composite" presStyleCnt="0"/>
      <dgm:spPr/>
    </dgm:pt>
    <dgm:pt modelId="{79B4C923-C894-486F-9840-9746F1A31EF5}" type="pres">
      <dgm:prSet presAssocID="{90986841-02A1-4F96-BFE1-2DCA25D44AC6}" presName="BackAccent" presStyleLbl="bgShp" presStyleIdx="1" presStyleCnt="4"/>
      <dgm:spPr/>
    </dgm:pt>
    <dgm:pt modelId="{E61EA76D-ED20-4F8C-935E-F8ED5D076189}" type="pres">
      <dgm:prSet presAssocID="{90986841-02A1-4F96-BFE1-2DCA25D44AC6}" presName="Accent" presStyleLbl="alignNode1" presStyleIdx="1" presStyleCnt="4"/>
      <dgm:spPr/>
    </dgm:pt>
    <dgm:pt modelId="{54DEED37-3C2A-48BF-AF3C-582FD1063035}" type="pres">
      <dgm:prSet presAssocID="{90986841-02A1-4F96-BFE1-2DCA25D44AC6}" presName="Child" presStyleLbl="revTx" presStyleIdx="2" presStyleCnt="8" custScaleX="127420">
        <dgm:presLayoutVars>
          <dgm:chMax val="0"/>
          <dgm:chPref val="0"/>
          <dgm:bulletEnabled val="1"/>
        </dgm:presLayoutVars>
      </dgm:prSet>
      <dgm:spPr/>
      <dgm:t>
        <a:bodyPr/>
        <a:lstStyle/>
        <a:p>
          <a:endParaRPr lang="it-IT"/>
        </a:p>
      </dgm:t>
    </dgm:pt>
    <dgm:pt modelId="{C1482EDE-975F-4832-BE46-4664255942B2}" type="pres">
      <dgm:prSet presAssocID="{90986841-02A1-4F96-BFE1-2DCA25D44AC6}" presName="Parent" presStyleLbl="revTx" presStyleIdx="3" presStyleCnt="8" custScaleX="147081">
        <dgm:presLayoutVars>
          <dgm:chMax val="1"/>
          <dgm:chPref val="1"/>
          <dgm:bulletEnabled val="1"/>
        </dgm:presLayoutVars>
      </dgm:prSet>
      <dgm:spPr/>
      <dgm:t>
        <a:bodyPr/>
        <a:lstStyle/>
        <a:p>
          <a:endParaRPr lang="it-IT"/>
        </a:p>
      </dgm:t>
    </dgm:pt>
    <dgm:pt modelId="{C379640E-5FBA-46A9-B8DE-52572DEAE3E9}" type="pres">
      <dgm:prSet presAssocID="{EF0581BB-427F-4930-8E77-13A12351643C}" presName="sibTrans" presStyleCnt="0"/>
      <dgm:spPr/>
    </dgm:pt>
    <dgm:pt modelId="{5579C60B-1D61-4967-98DA-3E2BEF4913C0}" type="pres">
      <dgm:prSet presAssocID="{FB40AA65-E2DF-4FAF-A11C-FD245168C00F}" presName="composite" presStyleCnt="0"/>
      <dgm:spPr/>
    </dgm:pt>
    <dgm:pt modelId="{BCD93B74-0BEA-4F91-A988-058951CB42D8}" type="pres">
      <dgm:prSet presAssocID="{FB40AA65-E2DF-4FAF-A11C-FD245168C00F}" presName="BackAccent" presStyleLbl="bgShp" presStyleIdx="2" presStyleCnt="4"/>
      <dgm:spPr/>
    </dgm:pt>
    <dgm:pt modelId="{BBDCDBF7-BD14-441E-8499-61CAA5083F67}" type="pres">
      <dgm:prSet presAssocID="{FB40AA65-E2DF-4FAF-A11C-FD245168C00F}" presName="Accent" presStyleLbl="alignNode1" presStyleIdx="2" presStyleCnt="4"/>
      <dgm:spPr/>
    </dgm:pt>
    <dgm:pt modelId="{BEAC2515-3283-4779-BFEB-F1A5E63BC5AA}" type="pres">
      <dgm:prSet presAssocID="{FB40AA65-E2DF-4FAF-A11C-FD245168C00F}" presName="Child" presStyleLbl="revTx" presStyleIdx="4" presStyleCnt="8" custScaleX="124980" custLinFactNeighborX="-571">
        <dgm:presLayoutVars>
          <dgm:chMax val="0"/>
          <dgm:chPref val="0"/>
          <dgm:bulletEnabled val="1"/>
        </dgm:presLayoutVars>
      </dgm:prSet>
      <dgm:spPr/>
      <dgm:t>
        <a:bodyPr/>
        <a:lstStyle/>
        <a:p>
          <a:endParaRPr lang="it-IT"/>
        </a:p>
      </dgm:t>
    </dgm:pt>
    <dgm:pt modelId="{35689306-59F7-4EF4-B99E-DE9A95F060D1}" type="pres">
      <dgm:prSet presAssocID="{FB40AA65-E2DF-4FAF-A11C-FD245168C00F}" presName="Parent" presStyleLbl="revTx" presStyleIdx="5" presStyleCnt="8" custScaleX="151812">
        <dgm:presLayoutVars>
          <dgm:chMax val="1"/>
          <dgm:chPref val="1"/>
          <dgm:bulletEnabled val="1"/>
        </dgm:presLayoutVars>
      </dgm:prSet>
      <dgm:spPr/>
      <dgm:t>
        <a:bodyPr/>
        <a:lstStyle/>
        <a:p>
          <a:endParaRPr lang="it-IT"/>
        </a:p>
      </dgm:t>
    </dgm:pt>
    <dgm:pt modelId="{4FE3B565-31E1-4EE6-B9D3-C39E1F82CCB0}" type="pres">
      <dgm:prSet presAssocID="{C73166B3-EA4A-4D07-AB46-0337D0CEC83F}" presName="sibTrans" presStyleCnt="0"/>
      <dgm:spPr/>
    </dgm:pt>
    <dgm:pt modelId="{F70791C4-CDB2-4F76-A24F-950B8A99FDC6}" type="pres">
      <dgm:prSet presAssocID="{C7B676ED-3DE6-46CF-9786-BE948DA14DA3}" presName="composite" presStyleCnt="0"/>
      <dgm:spPr/>
    </dgm:pt>
    <dgm:pt modelId="{2CEEF816-1E18-4E57-B88E-1D8010C9DAB1}" type="pres">
      <dgm:prSet presAssocID="{C7B676ED-3DE6-46CF-9786-BE948DA14DA3}" presName="BackAccent" presStyleLbl="bgShp" presStyleIdx="3" presStyleCnt="4"/>
      <dgm:spPr/>
    </dgm:pt>
    <dgm:pt modelId="{F1ABC202-A5D9-4B0A-A057-0DF20CD94BA9}" type="pres">
      <dgm:prSet presAssocID="{C7B676ED-3DE6-46CF-9786-BE948DA14DA3}" presName="Accent" presStyleLbl="alignNode1" presStyleIdx="3" presStyleCnt="4"/>
      <dgm:spPr/>
    </dgm:pt>
    <dgm:pt modelId="{109B72CC-9651-4A59-B9F0-A9E86F233226}" type="pres">
      <dgm:prSet presAssocID="{C7B676ED-3DE6-46CF-9786-BE948DA14DA3}" presName="Child" presStyleLbl="revTx" presStyleIdx="6" presStyleCnt="8" custScaleX="143418" custScaleY="123119" custLinFactNeighborX="-7716" custLinFactNeighborY="18114">
        <dgm:presLayoutVars>
          <dgm:chMax val="0"/>
          <dgm:chPref val="0"/>
          <dgm:bulletEnabled val="1"/>
        </dgm:presLayoutVars>
      </dgm:prSet>
      <dgm:spPr/>
      <dgm:t>
        <a:bodyPr/>
        <a:lstStyle/>
        <a:p>
          <a:endParaRPr lang="it-IT"/>
        </a:p>
      </dgm:t>
    </dgm:pt>
    <dgm:pt modelId="{15C7F7E4-AB06-4698-8F54-060DA6C6212C}" type="pres">
      <dgm:prSet presAssocID="{C7B676ED-3DE6-46CF-9786-BE948DA14DA3}" presName="Parent" presStyleLbl="revTx" presStyleIdx="7" presStyleCnt="8" custLinFactNeighborX="-7520" custLinFactNeighborY="25504">
        <dgm:presLayoutVars>
          <dgm:chMax val="1"/>
          <dgm:chPref val="1"/>
          <dgm:bulletEnabled val="1"/>
        </dgm:presLayoutVars>
      </dgm:prSet>
      <dgm:spPr/>
      <dgm:t>
        <a:bodyPr/>
        <a:lstStyle/>
        <a:p>
          <a:endParaRPr lang="it-IT"/>
        </a:p>
      </dgm:t>
    </dgm:pt>
  </dgm:ptLst>
  <dgm:cxnLst>
    <dgm:cxn modelId="{07D1703F-BD67-47F4-B9E8-F3271B4044EF}" type="presOf" srcId="{7D72E3D1-AD26-4DE7-8F91-390DA3A81E7A}" destId="{54DEED37-3C2A-48BF-AF3C-582FD1063035}" srcOrd="0" destOrd="2" presId="urn:microsoft.com/office/officeart/2008/layout/IncreasingCircleProcess"/>
    <dgm:cxn modelId="{C14DD256-5653-43CE-B89A-6213B68C60A2}" srcId="{FB40AA65-E2DF-4FAF-A11C-FD245168C00F}" destId="{4B32E101-A94A-4B05-B980-5D2DD4346736}" srcOrd="5" destOrd="0" parTransId="{FB6D3E49-F318-4084-AA17-2962C8FCEEAC}" sibTransId="{18660668-71F6-4E4A-A340-FA9A0F9453C4}"/>
    <dgm:cxn modelId="{810B7F53-AFCF-4A41-8BFA-862CE2C3225E}" type="presOf" srcId="{ADB7CB51-9242-4879-9F31-49CA86056940}" destId="{8989D1CD-14F6-4871-B871-3FE5B91F5E53}" srcOrd="0" destOrd="1" presId="urn:microsoft.com/office/officeart/2008/layout/IncreasingCircleProcess"/>
    <dgm:cxn modelId="{48229F35-2269-4A59-8B3F-C65FCCF9C5F4}" type="presOf" srcId="{4B32E101-A94A-4B05-B980-5D2DD4346736}" destId="{BEAC2515-3283-4779-BFEB-F1A5E63BC5AA}" srcOrd="0" destOrd="5" presId="urn:microsoft.com/office/officeart/2008/layout/IncreasingCircleProcess"/>
    <dgm:cxn modelId="{087EE688-57C8-4A3B-8D05-2A3D5A77DB61}" srcId="{FB40AA65-E2DF-4FAF-A11C-FD245168C00F}" destId="{0B5138B3-56EA-4C3A-A273-13A4E82B0328}" srcOrd="2" destOrd="0" parTransId="{8888A259-7DFD-4049-8550-0063A2479AD6}" sibTransId="{DFB65911-2CD5-4751-BD3A-7D16C0E69F32}"/>
    <dgm:cxn modelId="{61FEB9E9-3FAB-445F-A21D-E0F021E5FDE1}" type="presOf" srcId="{EB60624F-8E37-4DE9-BEC9-6B0BC9E6F5C9}" destId="{D98F8847-5BFB-47A9-B0D5-94FCF486231D}" srcOrd="0" destOrd="0" presId="urn:microsoft.com/office/officeart/2008/layout/IncreasingCircleProcess"/>
    <dgm:cxn modelId="{90E95162-6136-454D-A062-9F6BB48A2CDE}" srcId="{90986841-02A1-4F96-BFE1-2DCA25D44AC6}" destId="{55E6BB4D-4016-4770-8EA2-18512ED34D48}" srcOrd="0" destOrd="0" parTransId="{E3D60601-D314-40DF-BB7E-58F05E41CBEB}" sibTransId="{5727CDBE-EC45-4340-9248-C82B46563E13}"/>
    <dgm:cxn modelId="{42FAD6A7-5EBE-4671-9BE7-A7632B80889C}" srcId="{90986841-02A1-4F96-BFE1-2DCA25D44AC6}" destId="{CD35D9D7-5AFA-41B1-BAC9-EA47EAF9119D}" srcOrd="3" destOrd="0" parTransId="{48A97DDE-26D7-46B0-BA4E-CC2465CCABB4}" sibTransId="{D3AC3085-9FFF-4F8D-AA68-4567A0EB0310}"/>
    <dgm:cxn modelId="{56DCE7F2-C296-48E2-95C0-810FCB44908B}" type="presOf" srcId="{EA138377-44D4-4E29-8615-33770FB11A30}" destId="{109B72CC-9651-4A59-B9F0-A9E86F233226}" srcOrd="0" destOrd="0" presId="urn:microsoft.com/office/officeart/2008/layout/IncreasingCircleProcess"/>
    <dgm:cxn modelId="{D439B2A3-1294-435C-B541-1EEE47E0A05C}" type="presOf" srcId="{90986841-02A1-4F96-BFE1-2DCA25D44AC6}" destId="{C1482EDE-975F-4832-BE46-4664255942B2}" srcOrd="0" destOrd="0" presId="urn:microsoft.com/office/officeart/2008/layout/IncreasingCircleProcess"/>
    <dgm:cxn modelId="{C8C67AD1-B1A6-4720-8B8A-47276E54B250}" srcId="{EB60624F-8E37-4DE9-BEC9-6B0BC9E6F5C9}" destId="{267D8DAC-0206-4751-93BE-92A4AD8377D2}" srcOrd="0" destOrd="0" parTransId="{E9B0A631-1C19-4501-9C32-6C2A71C70D5B}" sibTransId="{ACF7259B-DCD1-4E0F-A54C-E2B4F19AED55}"/>
    <dgm:cxn modelId="{15AE01BA-D719-4C71-8625-7CF64190ACF4}" srcId="{FB40AA65-E2DF-4FAF-A11C-FD245168C00F}" destId="{2BAAC62B-698F-444C-AE3C-F2792E0BE782}" srcOrd="0" destOrd="0" parTransId="{FBA044E8-E2CD-4D73-8790-BCD248F2C2A2}" sibTransId="{C235F012-C2B3-4E47-819E-52C15189BEEE}"/>
    <dgm:cxn modelId="{CF269F27-7B81-4BAF-803A-B195D3824269}" srcId="{EB60624F-8E37-4DE9-BEC9-6B0BC9E6F5C9}" destId="{5F38E8C7-D626-4FCD-A738-DFE15604493B}" srcOrd="3" destOrd="0" parTransId="{6CA8479F-608B-4278-8743-5654D444C99F}" sibTransId="{47FFB911-D14A-4B1F-BBF7-0480C6B8347E}"/>
    <dgm:cxn modelId="{C9DC3214-1415-4CBF-A59C-B7C7AA0A9DE2}" srcId="{EB60624F-8E37-4DE9-BEC9-6B0BC9E6F5C9}" destId="{7ACB9242-F326-4251-ABFE-F577338164E7}" srcOrd="2" destOrd="0" parTransId="{4901B70C-A5BC-4552-AF7A-943D1E2A9D39}" sibTransId="{B21137FA-15FD-4A6B-A97D-94A4DB101050}"/>
    <dgm:cxn modelId="{D950B444-FAC6-4DE9-B870-AB730CB0E5C4}" type="presOf" srcId="{579B8184-F253-40F7-A435-641E2B62E214}" destId="{0E05FE89-46A4-4653-AA4C-397423361545}" srcOrd="0" destOrd="0" presId="urn:microsoft.com/office/officeart/2008/layout/IncreasingCircleProcess"/>
    <dgm:cxn modelId="{C024F1FD-1440-4426-B1FB-80AB8CD7B914}" srcId="{579B8184-F253-40F7-A435-641E2B62E214}" destId="{90986841-02A1-4F96-BFE1-2DCA25D44AC6}" srcOrd="1" destOrd="0" parTransId="{97820439-40DD-4F91-8DE9-66BE6AA8C658}" sibTransId="{EF0581BB-427F-4930-8E77-13A12351643C}"/>
    <dgm:cxn modelId="{BC85136E-8687-43A5-BE9C-1F3592D6A8B9}" type="presOf" srcId="{5F38E8C7-D626-4FCD-A738-DFE15604493B}" destId="{8989D1CD-14F6-4871-B871-3FE5B91F5E53}" srcOrd="0" destOrd="3" presId="urn:microsoft.com/office/officeart/2008/layout/IncreasingCircleProcess"/>
    <dgm:cxn modelId="{3B5083CC-AF08-4757-A084-B9FD3C86792D}" srcId="{FB40AA65-E2DF-4FAF-A11C-FD245168C00F}" destId="{1F2D5E04-61E4-4E2C-BEF0-C4EF3C83A4CF}" srcOrd="3" destOrd="0" parTransId="{F863CC10-7F20-44B2-A54F-04F22F2B49BB}" sibTransId="{D4DB5473-A10D-4993-99CB-0579C918D7D7}"/>
    <dgm:cxn modelId="{486C5A73-2DB9-4D27-9460-515D508835E5}" type="presOf" srcId="{1F2D5E04-61E4-4E2C-BEF0-C4EF3C83A4CF}" destId="{BEAC2515-3283-4779-BFEB-F1A5E63BC5AA}" srcOrd="0" destOrd="3" presId="urn:microsoft.com/office/officeart/2008/layout/IncreasingCircleProcess"/>
    <dgm:cxn modelId="{C591C0B1-2B7E-4A3F-90D7-1084ACE2A3DB}" type="presOf" srcId="{0B5138B3-56EA-4C3A-A273-13A4E82B0328}" destId="{BEAC2515-3283-4779-BFEB-F1A5E63BC5AA}" srcOrd="0" destOrd="2" presId="urn:microsoft.com/office/officeart/2008/layout/IncreasingCircleProcess"/>
    <dgm:cxn modelId="{74086AF7-EE40-49CA-A212-C4FB72AB3749}" srcId="{90986841-02A1-4F96-BFE1-2DCA25D44AC6}" destId="{071CCFEC-3FC2-4BA5-B041-1F843F5840CA}" srcOrd="1" destOrd="0" parTransId="{0EA3A885-3383-434E-8AD0-BC8118E97926}" sibTransId="{250AFE4E-7666-402A-B857-647B4CE7ABD1}"/>
    <dgm:cxn modelId="{FBAD96FB-4D9F-49DC-A29F-FD6E2D43CF2A}" type="presOf" srcId="{7ACB9242-F326-4251-ABFE-F577338164E7}" destId="{8989D1CD-14F6-4871-B871-3FE5B91F5E53}" srcOrd="0" destOrd="2" presId="urn:microsoft.com/office/officeart/2008/layout/IncreasingCircleProcess"/>
    <dgm:cxn modelId="{81BD235F-22F2-403B-B061-C2042A66AAC8}" type="presOf" srcId="{FB40AA65-E2DF-4FAF-A11C-FD245168C00F}" destId="{35689306-59F7-4EF4-B99E-DE9A95F060D1}" srcOrd="0" destOrd="0" presId="urn:microsoft.com/office/officeart/2008/layout/IncreasingCircleProcess"/>
    <dgm:cxn modelId="{4959029D-589F-4CBB-AE48-0753714C791A}" srcId="{579B8184-F253-40F7-A435-641E2B62E214}" destId="{C7B676ED-3DE6-46CF-9786-BE948DA14DA3}" srcOrd="3" destOrd="0" parTransId="{E7FF016C-0103-422B-AE8A-E96D7D680747}" sibTransId="{AC05C1B7-9D7D-469F-97A0-B5137463F065}"/>
    <dgm:cxn modelId="{86EA5C49-5B78-46E2-8864-1F7D02E39443}" srcId="{C7B676ED-3DE6-46CF-9786-BE948DA14DA3}" destId="{EA138377-44D4-4E29-8615-33770FB11A30}" srcOrd="0" destOrd="0" parTransId="{7F1E5322-6D04-4D92-B1BC-95B10F7A470A}" sibTransId="{922645A9-3322-4A85-B835-A52BF1E027BA}"/>
    <dgm:cxn modelId="{AE1BFA57-8FF1-4A6A-80BB-FE797D00E43A}" srcId="{90986841-02A1-4F96-BFE1-2DCA25D44AC6}" destId="{7D72E3D1-AD26-4DE7-8F91-390DA3A81E7A}" srcOrd="2" destOrd="0" parTransId="{D087EBE6-BD7D-4ED0-A0C7-EE5B75B13AFD}" sibTransId="{4F06E977-A391-4D2C-803B-93CAB670A0F5}"/>
    <dgm:cxn modelId="{C6B87205-CDE6-4DED-B2A9-74A3D357DB8B}" srcId="{FB40AA65-E2DF-4FAF-A11C-FD245168C00F}" destId="{44508061-CE8F-4497-91D6-ABB472D09ED4}" srcOrd="1" destOrd="0" parTransId="{78A55519-2260-4B20-85ED-02986C943569}" sibTransId="{8D457CD6-A50D-40C5-86DC-DCD0E7782A8E}"/>
    <dgm:cxn modelId="{0B597712-A3BE-45E3-A793-29CEB82CCCDC}" srcId="{579B8184-F253-40F7-A435-641E2B62E214}" destId="{EB60624F-8E37-4DE9-BEC9-6B0BC9E6F5C9}" srcOrd="0" destOrd="0" parTransId="{91073211-3B3B-4A10-85F2-A68F0673719B}" sibTransId="{BC31836A-3C9A-4DA8-855D-4F08521504F8}"/>
    <dgm:cxn modelId="{ADF07996-C08C-4558-91FD-EEDE90287B84}" type="presOf" srcId="{BDBCFE00-626D-4C8B-8442-EA4A7448E61F}" destId="{BEAC2515-3283-4779-BFEB-F1A5E63BC5AA}" srcOrd="0" destOrd="4" presId="urn:microsoft.com/office/officeart/2008/layout/IncreasingCircleProcess"/>
    <dgm:cxn modelId="{79052EA4-7B74-4338-8C06-D2CD2E8EF428}" srcId="{FB40AA65-E2DF-4FAF-A11C-FD245168C00F}" destId="{BDBCFE00-626D-4C8B-8442-EA4A7448E61F}" srcOrd="4" destOrd="0" parTransId="{7A2E47E1-CBD1-4E57-BDC6-B5F9DB8F7AA7}" sibTransId="{5372A8A9-4873-4740-AF5E-EB2F5B7FCE6A}"/>
    <dgm:cxn modelId="{21A10645-26B1-475C-9080-78F04B7789CF}" type="presOf" srcId="{071CCFEC-3FC2-4BA5-B041-1F843F5840CA}" destId="{54DEED37-3C2A-48BF-AF3C-582FD1063035}" srcOrd="0" destOrd="1" presId="urn:microsoft.com/office/officeart/2008/layout/IncreasingCircleProcess"/>
    <dgm:cxn modelId="{5FBF1C65-9AF5-4C64-9367-0B1687C69CD0}" type="presOf" srcId="{267D8DAC-0206-4751-93BE-92A4AD8377D2}" destId="{8989D1CD-14F6-4871-B871-3FE5B91F5E53}" srcOrd="0" destOrd="0" presId="urn:microsoft.com/office/officeart/2008/layout/IncreasingCircleProcess"/>
    <dgm:cxn modelId="{9683E041-3F21-4D69-BB43-2496102D18A1}" type="presOf" srcId="{2BAAC62B-698F-444C-AE3C-F2792E0BE782}" destId="{BEAC2515-3283-4779-BFEB-F1A5E63BC5AA}" srcOrd="0" destOrd="0" presId="urn:microsoft.com/office/officeart/2008/layout/IncreasingCircleProcess"/>
    <dgm:cxn modelId="{3E7AE296-2C31-4C1D-8E61-174DF5E0CC27}" srcId="{EB60624F-8E37-4DE9-BEC9-6B0BC9E6F5C9}" destId="{ADB7CB51-9242-4879-9F31-49CA86056940}" srcOrd="1" destOrd="0" parTransId="{C4AA376B-025A-427A-A538-61C6CF5E0033}" sibTransId="{02A466E5-835F-4D13-AB27-157CD994FECE}"/>
    <dgm:cxn modelId="{5A85A389-D601-4ACF-8AD4-9F373215AD89}" type="presOf" srcId="{44508061-CE8F-4497-91D6-ABB472D09ED4}" destId="{BEAC2515-3283-4779-BFEB-F1A5E63BC5AA}" srcOrd="0" destOrd="1" presId="urn:microsoft.com/office/officeart/2008/layout/IncreasingCircleProcess"/>
    <dgm:cxn modelId="{54D644B4-49AA-4E53-B766-414050C11916}" type="presOf" srcId="{C7B676ED-3DE6-46CF-9786-BE948DA14DA3}" destId="{15C7F7E4-AB06-4698-8F54-060DA6C6212C}" srcOrd="0" destOrd="0" presId="urn:microsoft.com/office/officeart/2008/layout/IncreasingCircleProcess"/>
    <dgm:cxn modelId="{172D3129-0359-42DA-8B50-A836827A115C}" type="presOf" srcId="{CD35D9D7-5AFA-41B1-BAC9-EA47EAF9119D}" destId="{54DEED37-3C2A-48BF-AF3C-582FD1063035}" srcOrd="0" destOrd="3" presId="urn:microsoft.com/office/officeart/2008/layout/IncreasingCircleProcess"/>
    <dgm:cxn modelId="{347EEB76-D6AB-4364-A9CF-E89B73EBD62E}" type="presOf" srcId="{55E6BB4D-4016-4770-8EA2-18512ED34D48}" destId="{54DEED37-3C2A-48BF-AF3C-582FD1063035}" srcOrd="0" destOrd="0" presId="urn:microsoft.com/office/officeart/2008/layout/IncreasingCircleProcess"/>
    <dgm:cxn modelId="{4087CABC-F43F-4CB3-B63C-EC5907D5FE6C}" srcId="{579B8184-F253-40F7-A435-641E2B62E214}" destId="{FB40AA65-E2DF-4FAF-A11C-FD245168C00F}" srcOrd="2" destOrd="0" parTransId="{B6B25C76-92D6-46D3-A050-9D1396E06030}" sibTransId="{C73166B3-EA4A-4D07-AB46-0337D0CEC83F}"/>
    <dgm:cxn modelId="{AD15D9AC-397B-4D7B-B96B-9B1EDF3279CF}" type="presParOf" srcId="{0E05FE89-46A4-4653-AA4C-397423361545}" destId="{C5DFE18B-74D1-4FE5-8BD8-95CEA42E0D67}" srcOrd="0" destOrd="0" presId="urn:microsoft.com/office/officeart/2008/layout/IncreasingCircleProcess"/>
    <dgm:cxn modelId="{B663BC1B-21C0-4847-9EF9-1E3A9265D23B}" type="presParOf" srcId="{C5DFE18B-74D1-4FE5-8BD8-95CEA42E0D67}" destId="{B7FBFC59-F3C2-4599-B47D-D22930E09C55}" srcOrd="0" destOrd="0" presId="urn:microsoft.com/office/officeart/2008/layout/IncreasingCircleProcess"/>
    <dgm:cxn modelId="{BBC30DF5-08BB-4540-B284-42C26FB456E0}" type="presParOf" srcId="{C5DFE18B-74D1-4FE5-8BD8-95CEA42E0D67}" destId="{8A471333-7105-41DC-BAE2-1662BBC282F4}" srcOrd="1" destOrd="0" presId="urn:microsoft.com/office/officeart/2008/layout/IncreasingCircleProcess"/>
    <dgm:cxn modelId="{9569CFE1-BF26-4142-8F02-CC4D3EBCD4F6}" type="presParOf" srcId="{C5DFE18B-74D1-4FE5-8BD8-95CEA42E0D67}" destId="{8989D1CD-14F6-4871-B871-3FE5B91F5E53}" srcOrd="2" destOrd="0" presId="urn:microsoft.com/office/officeart/2008/layout/IncreasingCircleProcess"/>
    <dgm:cxn modelId="{18E50A78-1693-4B5A-9C0D-8A38C5E300FD}" type="presParOf" srcId="{C5DFE18B-74D1-4FE5-8BD8-95CEA42E0D67}" destId="{D98F8847-5BFB-47A9-B0D5-94FCF486231D}" srcOrd="3" destOrd="0" presId="urn:microsoft.com/office/officeart/2008/layout/IncreasingCircleProcess"/>
    <dgm:cxn modelId="{EF599A08-95D8-46EC-8D56-481F83A8F831}" type="presParOf" srcId="{0E05FE89-46A4-4653-AA4C-397423361545}" destId="{31AA647F-ACA4-4BB4-A5D9-7733206ABD9E}" srcOrd="1" destOrd="0" presId="urn:microsoft.com/office/officeart/2008/layout/IncreasingCircleProcess"/>
    <dgm:cxn modelId="{2263B297-C1AB-4A19-896C-DD9FCED47B4F}" type="presParOf" srcId="{0E05FE89-46A4-4653-AA4C-397423361545}" destId="{3AC43E57-97E8-4090-BC5E-5AADA6C846A6}" srcOrd="2" destOrd="0" presId="urn:microsoft.com/office/officeart/2008/layout/IncreasingCircleProcess"/>
    <dgm:cxn modelId="{DF1B9183-107C-47A7-BB36-31AA667F4154}" type="presParOf" srcId="{3AC43E57-97E8-4090-BC5E-5AADA6C846A6}" destId="{79B4C923-C894-486F-9840-9746F1A31EF5}" srcOrd="0" destOrd="0" presId="urn:microsoft.com/office/officeart/2008/layout/IncreasingCircleProcess"/>
    <dgm:cxn modelId="{EDF30DF6-065E-40B1-B761-31BDD8EC9C92}" type="presParOf" srcId="{3AC43E57-97E8-4090-BC5E-5AADA6C846A6}" destId="{E61EA76D-ED20-4F8C-935E-F8ED5D076189}" srcOrd="1" destOrd="0" presId="urn:microsoft.com/office/officeart/2008/layout/IncreasingCircleProcess"/>
    <dgm:cxn modelId="{A4C8A911-4394-4D90-8DA1-295880CE6B40}" type="presParOf" srcId="{3AC43E57-97E8-4090-BC5E-5AADA6C846A6}" destId="{54DEED37-3C2A-48BF-AF3C-582FD1063035}" srcOrd="2" destOrd="0" presId="urn:microsoft.com/office/officeart/2008/layout/IncreasingCircleProcess"/>
    <dgm:cxn modelId="{67F35FF7-9F85-40B7-A483-813FAC943CF8}" type="presParOf" srcId="{3AC43E57-97E8-4090-BC5E-5AADA6C846A6}" destId="{C1482EDE-975F-4832-BE46-4664255942B2}" srcOrd="3" destOrd="0" presId="urn:microsoft.com/office/officeart/2008/layout/IncreasingCircleProcess"/>
    <dgm:cxn modelId="{7066132B-A116-418E-B93B-0781917030BD}" type="presParOf" srcId="{0E05FE89-46A4-4653-AA4C-397423361545}" destId="{C379640E-5FBA-46A9-B8DE-52572DEAE3E9}" srcOrd="3" destOrd="0" presId="urn:microsoft.com/office/officeart/2008/layout/IncreasingCircleProcess"/>
    <dgm:cxn modelId="{F05713B7-469D-4652-BA2D-07EC75F5C163}" type="presParOf" srcId="{0E05FE89-46A4-4653-AA4C-397423361545}" destId="{5579C60B-1D61-4967-98DA-3E2BEF4913C0}" srcOrd="4" destOrd="0" presId="urn:microsoft.com/office/officeart/2008/layout/IncreasingCircleProcess"/>
    <dgm:cxn modelId="{9A7D548A-CF72-4C07-9E9A-32C08F47626E}" type="presParOf" srcId="{5579C60B-1D61-4967-98DA-3E2BEF4913C0}" destId="{BCD93B74-0BEA-4F91-A988-058951CB42D8}" srcOrd="0" destOrd="0" presId="urn:microsoft.com/office/officeart/2008/layout/IncreasingCircleProcess"/>
    <dgm:cxn modelId="{B268FC95-9227-44D5-B35A-11F16DC5261B}" type="presParOf" srcId="{5579C60B-1D61-4967-98DA-3E2BEF4913C0}" destId="{BBDCDBF7-BD14-441E-8499-61CAA5083F67}" srcOrd="1" destOrd="0" presId="urn:microsoft.com/office/officeart/2008/layout/IncreasingCircleProcess"/>
    <dgm:cxn modelId="{09A3C1F4-F85D-4F2F-A4D0-DE19882FCF84}" type="presParOf" srcId="{5579C60B-1D61-4967-98DA-3E2BEF4913C0}" destId="{BEAC2515-3283-4779-BFEB-F1A5E63BC5AA}" srcOrd="2" destOrd="0" presId="urn:microsoft.com/office/officeart/2008/layout/IncreasingCircleProcess"/>
    <dgm:cxn modelId="{0586C9FC-8565-4633-A122-F61ABEAEAF2E}" type="presParOf" srcId="{5579C60B-1D61-4967-98DA-3E2BEF4913C0}" destId="{35689306-59F7-4EF4-B99E-DE9A95F060D1}" srcOrd="3" destOrd="0" presId="urn:microsoft.com/office/officeart/2008/layout/IncreasingCircleProcess"/>
    <dgm:cxn modelId="{35C7DB06-298A-41B0-8DD0-C9552EF0814B}" type="presParOf" srcId="{0E05FE89-46A4-4653-AA4C-397423361545}" destId="{4FE3B565-31E1-4EE6-B9D3-C39E1F82CCB0}" srcOrd="5" destOrd="0" presId="urn:microsoft.com/office/officeart/2008/layout/IncreasingCircleProcess"/>
    <dgm:cxn modelId="{F29419EB-620A-4616-9C89-B9759A15887B}" type="presParOf" srcId="{0E05FE89-46A4-4653-AA4C-397423361545}" destId="{F70791C4-CDB2-4F76-A24F-950B8A99FDC6}" srcOrd="6" destOrd="0" presId="urn:microsoft.com/office/officeart/2008/layout/IncreasingCircleProcess"/>
    <dgm:cxn modelId="{D62F14A9-AB27-467B-882B-7A0AE813DDED}" type="presParOf" srcId="{F70791C4-CDB2-4F76-A24F-950B8A99FDC6}" destId="{2CEEF816-1E18-4E57-B88E-1D8010C9DAB1}" srcOrd="0" destOrd="0" presId="urn:microsoft.com/office/officeart/2008/layout/IncreasingCircleProcess"/>
    <dgm:cxn modelId="{88A487C9-9555-4E2D-B0A3-09834617E50C}" type="presParOf" srcId="{F70791C4-CDB2-4F76-A24F-950B8A99FDC6}" destId="{F1ABC202-A5D9-4B0A-A057-0DF20CD94BA9}" srcOrd="1" destOrd="0" presId="urn:microsoft.com/office/officeart/2008/layout/IncreasingCircleProcess"/>
    <dgm:cxn modelId="{FB83C386-4F95-4B4F-BBC2-29072923D88D}" type="presParOf" srcId="{F70791C4-CDB2-4F76-A24F-950B8A99FDC6}" destId="{109B72CC-9651-4A59-B9F0-A9E86F233226}" srcOrd="2" destOrd="0" presId="urn:microsoft.com/office/officeart/2008/layout/IncreasingCircleProcess"/>
    <dgm:cxn modelId="{D030E6B9-3AFF-4629-B6C8-90BC96D10493}" type="presParOf" srcId="{F70791C4-CDB2-4F76-A24F-950B8A99FDC6}" destId="{15C7F7E4-AB06-4698-8F54-060DA6C6212C}"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9B8184-F253-40F7-A435-641E2B62E214}" type="doc">
      <dgm:prSet loTypeId="urn:microsoft.com/office/officeart/2008/layout/IncreasingCircleProcess" loCatId="process" qsTypeId="urn:microsoft.com/office/officeart/2005/8/quickstyle/simple1" qsCatId="simple" csTypeId="urn:microsoft.com/office/officeart/2005/8/colors/colorful1" csCatId="colorful" phldr="1"/>
      <dgm:spPr/>
      <dgm:t>
        <a:bodyPr/>
        <a:lstStyle/>
        <a:p>
          <a:endParaRPr lang="it-IT"/>
        </a:p>
      </dgm:t>
    </dgm:pt>
    <dgm:pt modelId="{EB60624F-8E37-4DE9-BEC9-6B0BC9E6F5C9}">
      <dgm:prSet phldrT="[Testo]" custT="1"/>
      <dgm:spPr/>
      <dgm:t>
        <a:bodyPr/>
        <a:lstStyle/>
        <a:p>
          <a:r>
            <a:rPr lang="it-IT" sz="1600" b="1" u="sng">
              <a:latin typeface="Aptos"/>
            </a:rPr>
            <a:t>Aldini A</a:t>
          </a:r>
        </a:p>
      </dgm:t>
    </dgm:pt>
    <dgm:pt modelId="{91073211-3B3B-4A10-85F2-A68F0673719B}" type="parTrans" cxnId="{0B597712-A3BE-45E3-A793-29CEB82CCCDC}">
      <dgm:prSet/>
      <dgm:spPr/>
      <dgm:t>
        <a:bodyPr/>
        <a:lstStyle/>
        <a:p>
          <a:endParaRPr lang="it-IT" sz="1600"/>
        </a:p>
      </dgm:t>
    </dgm:pt>
    <dgm:pt modelId="{BC31836A-3C9A-4DA8-855D-4F08521504F8}" type="sibTrans" cxnId="{0B597712-A3BE-45E3-A793-29CEB82CCCDC}">
      <dgm:prSet/>
      <dgm:spPr/>
      <dgm:t>
        <a:bodyPr/>
        <a:lstStyle/>
        <a:p>
          <a:endParaRPr lang="it-IT" sz="1600"/>
        </a:p>
      </dgm:t>
    </dgm:pt>
    <dgm:pt modelId="{2BAAC62B-698F-444C-AE3C-F2792E0BE782}">
      <dgm:prSet custT="1"/>
      <dgm:spPr/>
      <dgm:t>
        <a:bodyPr/>
        <a:lstStyle/>
        <a:p>
          <a:r>
            <a:rPr lang="it-IT" sz="1100" b="1">
              <a:latin typeface="Aptos"/>
            </a:rPr>
            <a:t>DATA INIZIO PROGETTO:</a:t>
          </a:r>
          <a:endParaRPr lang="it-IT" sz="1100" b="0">
            <a:latin typeface="Aptos" panose="020B0004020202020204" pitchFamily="34" charset="0"/>
          </a:endParaRPr>
        </a:p>
        <a:p>
          <a:r>
            <a:rPr lang="it-IT" sz="1100" b="0">
              <a:latin typeface="Aptos"/>
            </a:rPr>
            <a:t>03.11.2022</a:t>
          </a:r>
          <a:endParaRPr lang="it-IT" sz="1100" b="0">
            <a:latin typeface="Aptos" panose="020B0004020202020204" pitchFamily="34" charset="0"/>
          </a:endParaRPr>
        </a:p>
        <a:p>
          <a:r>
            <a:rPr lang="it-IT" sz="1100" b="1">
              <a:latin typeface="Aptos"/>
            </a:rPr>
            <a:t>FINANZIAMENTO</a:t>
          </a:r>
          <a:r>
            <a:rPr lang="it-IT" sz="1100" b="0">
              <a:latin typeface="Aptos"/>
            </a:rPr>
            <a:t>: </a:t>
          </a:r>
        </a:p>
        <a:p>
          <a:r>
            <a:rPr lang="it-IT" sz="1100" b="0">
              <a:latin typeface="Aptos"/>
            </a:rPr>
            <a:t>210.000 € SERVIZI</a:t>
          </a:r>
        </a:p>
      </dgm:t>
    </dgm:pt>
    <dgm:pt modelId="{FBA044E8-E2CD-4D73-8790-BCD248F2C2A2}" type="parTrans" cxnId="{15AE01BA-D719-4C71-8625-7CF64190ACF4}">
      <dgm:prSet/>
      <dgm:spPr/>
      <dgm:t>
        <a:bodyPr/>
        <a:lstStyle/>
        <a:p>
          <a:endParaRPr lang="it-IT" sz="1600"/>
        </a:p>
      </dgm:t>
    </dgm:pt>
    <dgm:pt modelId="{C235F012-C2B3-4E47-819E-52C15189BEEE}" type="sibTrans" cxnId="{15AE01BA-D719-4C71-8625-7CF64190ACF4}">
      <dgm:prSet/>
      <dgm:spPr/>
      <dgm:t>
        <a:bodyPr/>
        <a:lstStyle/>
        <a:p>
          <a:endParaRPr lang="it-IT" sz="1600"/>
        </a:p>
      </dgm:t>
    </dgm:pt>
    <dgm:pt modelId="{90986841-02A1-4F96-BFE1-2DCA25D44AC6}">
      <dgm:prSet custT="1"/>
      <dgm:spPr/>
      <dgm:t>
        <a:bodyPr/>
        <a:lstStyle/>
        <a:p>
          <a:r>
            <a:rPr lang="it-IT" sz="1600" b="1" u="sng">
              <a:latin typeface="Aptos"/>
            </a:rPr>
            <a:t>Aldini B</a:t>
          </a:r>
        </a:p>
      </dgm:t>
    </dgm:pt>
    <dgm:pt modelId="{97820439-40DD-4F91-8DE9-66BE6AA8C658}" type="parTrans" cxnId="{C024F1FD-1440-4426-B1FB-80AB8CD7B914}">
      <dgm:prSet/>
      <dgm:spPr/>
      <dgm:t>
        <a:bodyPr/>
        <a:lstStyle/>
        <a:p>
          <a:endParaRPr lang="it-IT" sz="1600"/>
        </a:p>
      </dgm:t>
    </dgm:pt>
    <dgm:pt modelId="{EF0581BB-427F-4930-8E77-13A12351643C}" type="sibTrans" cxnId="{C024F1FD-1440-4426-B1FB-80AB8CD7B914}">
      <dgm:prSet/>
      <dgm:spPr/>
      <dgm:t>
        <a:bodyPr/>
        <a:lstStyle/>
        <a:p>
          <a:endParaRPr lang="it-IT" sz="1600"/>
        </a:p>
      </dgm:t>
    </dgm:pt>
    <dgm:pt modelId="{FB40AA65-E2DF-4FAF-A11C-FD245168C00F}">
      <dgm:prSet custT="1"/>
      <dgm:spPr/>
      <dgm:t>
        <a:bodyPr/>
        <a:lstStyle/>
        <a:p>
          <a:r>
            <a:rPr lang="it-IT" sz="1600" b="1" u="sng">
              <a:latin typeface="Aptos"/>
            </a:rPr>
            <a:t>Mosso C</a:t>
          </a:r>
          <a:endParaRPr lang="it-IT" sz="1600" u="sng">
            <a:latin typeface="Aptos" panose="020B0004020202020204" pitchFamily="34" charset="0"/>
          </a:endParaRPr>
        </a:p>
      </dgm:t>
    </dgm:pt>
    <dgm:pt modelId="{B6B25C76-92D6-46D3-A050-9D1396E06030}" type="parTrans" cxnId="{4087CABC-F43F-4CB3-B63C-EC5907D5FE6C}">
      <dgm:prSet/>
      <dgm:spPr/>
      <dgm:t>
        <a:bodyPr/>
        <a:lstStyle/>
        <a:p>
          <a:endParaRPr lang="it-IT" sz="1600"/>
        </a:p>
      </dgm:t>
    </dgm:pt>
    <dgm:pt modelId="{C73166B3-EA4A-4D07-AB46-0337D0CEC83F}" type="sibTrans" cxnId="{4087CABC-F43F-4CB3-B63C-EC5907D5FE6C}">
      <dgm:prSet/>
      <dgm:spPr/>
      <dgm:t>
        <a:bodyPr/>
        <a:lstStyle/>
        <a:p>
          <a:endParaRPr lang="it-IT" sz="1600"/>
        </a:p>
      </dgm:t>
    </dgm:pt>
    <dgm:pt modelId="{267D8DAC-0206-4751-93BE-92A4AD8377D2}">
      <dgm:prSet phldrT="[Testo]" custT="1"/>
      <dgm:spPr/>
      <dgm:t>
        <a:bodyPr/>
        <a:lstStyle/>
        <a:p>
          <a:r>
            <a:rPr lang="it-IT" sz="1100" b="1" kern="1200">
              <a:latin typeface="Aptos"/>
            </a:rPr>
            <a:t>DATA INIZIO PROGETTO:</a:t>
          </a:r>
        </a:p>
        <a:p>
          <a:r>
            <a:rPr lang="it-IT" sz="1100" b="0" kern="1200">
              <a:latin typeface="Aptos"/>
            </a:rPr>
            <a:t>03.11.2022</a:t>
          </a:r>
          <a:endParaRPr lang="it-IT" sz="1100" b="1" kern="1200">
            <a:latin typeface="Aptos"/>
          </a:endParaRPr>
        </a:p>
        <a:p>
          <a:r>
            <a:rPr lang="it-IT" sz="1100" b="1" kern="1200">
              <a:latin typeface="Aptos"/>
            </a:rPr>
            <a:t>FINANZIAMENTO</a:t>
          </a:r>
          <a:r>
            <a:rPr lang="it-IT" sz="1100" b="0" kern="1200">
              <a:latin typeface="Aptos"/>
            </a:rPr>
            <a:t>: </a:t>
          </a:r>
        </a:p>
        <a:p>
          <a:r>
            <a:rPr lang="it-IT" sz="1100" b="0" kern="1200">
              <a:latin typeface="Aptos"/>
            </a:rPr>
            <a:t>210.000 € SERVIZI</a:t>
          </a:r>
        </a:p>
        <a:p>
          <a:endParaRPr lang="it-IT" sz="1100" b="1" kern="1200">
            <a:latin typeface="Aptos" panose="020B0004020202020204" pitchFamily="34" charset="0"/>
          </a:endParaRPr>
        </a:p>
        <a:p>
          <a:r>
            <a:rPr lang="it-IT" sz="1100" b="1" kern="1200">
              <a:latin typeface="Aptos"/>
            </a:rPr>
            <a:t>TARGET ENTRO 31.03.2026:</a:t>
          </a:r>
        </a:p>
      </dgm:t>
    </dgm:pt>
    <dgm:pt modelId="{E9B0A631-1C19-4501-9C32-6C2A71C70D5B}" type="parTrans" cxnId="{C8C67AD1-B1A6-4720-8B8A-47276E54B250}">
      <dgm:prSet/>
      <dgm:spPr/>
      <dgm:t>
        <a:bodyPr/>
        <a:lstStyle/>
        <a:p>
          <a:endParaRPr lang="it-IT" sz="1600"/>
        </a:p>
      </dgm:t>
    </dgm:pt>
    <dgm:pt modelId="{ACF7259B-DCD1-4E0F-A54C-E2B4F19AED55}" type="sibTrans" cxnId="{C8C67AD1-B1A6-4720-8B8A-47276E54B250}">
      <dgm:prSet/>
      <dgm:spPr/>
      <dgm:t>
        <a:bodyPr/>
        <a:lstStyle/>
        <a:p>
          <a:endParaRPr lang="it-IT" sz="1600"/>
        </a:p>
      </dgm:t>
    </dgm:pt>
    <dgm:pt modelId="{55E6BB4D-4016-4770-8EA2-18512ED34D48}">
      <dgm:prSet custT="1"/>
      <dgm:spPr/>
      <dgm:t>
        <a:bodyPr/>
        <a:lstStyle/>
        <a:p>
          <a:r>
            <a:rPr lang="it-IT" sz="1100" b="1">
              <a:latin typeface="Aptos"/>
            </a:rPr>
            <a:t>DATA INIZIO PROGETTO:</a:t>
          </a:r>
          <a:endParaRPr lang="it-IT" sz="1100" b="0">
            <a:latin typeface="Aptos" panose="020B0004020202020204" pitchFamily="34" charset="0"/>
          </a:endParaRPr>
        </a:p>
        <a:p>
          <a:r>
            <a:rPr lang="it-IT" sz="1100" b="0">
              <a:latin typeface="Aptos"/>
            </a:rPr>
            <a:t>03.11.2022</a:t>
          </a:r>
          <a:endParaRPr lang="it-IT" sz="1100" b="0">
            <a:latin typeface="Aptos" panose="020B0004020202020204" pitchFamily="34" charset="0"/>
          </a:endParaRPr>
        </a:p>
        <a:p>
          <a:r>
            <a:rPr lang="it-IT" sz="1100" b="1">
              <a:latin typeface="Aptos"/>
            </a:rPr>
            <a:t>FINANZIAMENTO</a:t>
          </a:r>
          <a:r>
            <a:rPr lang="it-IT" sz="1100" b="0">
              <a:latin typeface="Aptos"/>
            </a:rPr>
            <a:t>: </a:t>
          </a:r>
        </a:p>
        <a:p>
          <a:r>
            <a:rPr lang="it-IT" sz="1100" b="0">
              <a:latin typeface="Aptos"/>
            </a:rPr>
            <a:t>210.000 € SERVIZI</a:t>
          </a:r>
        </a:p>
        <a:p>
          <a:endParaRPr lang="it-IT" sz="1100" b="1">
            <a:latin typeface="Aptos" panose="020B0004020202020204" pitchFamily="34" charset="0"/>
          </a:endParaRPr>
        </a:p>
        <a:p>
          <a:r>
            <a:rPr lang="it-IT" sz="1100" b="1">
              <a:latin typeface="Aptos"/>
            </a:rPr>
            <a:t>TARGET ENTRO 31.03.2026:</a:t>
          </a:r>
          <a:endParaRPr lang="it-IT" sz="1100" b="0">
            <a:latin typeface="Aptos" panose="020B0004020202020204" pitchFamily="34" charset="0"/>
          </a:endParaRPr>
        </a:p>
      </dgm:t>
    </dgm:pt>
    <dgm:pt modelId="{E3D60601-D314-40DF-BB7E-58F05E41CBEB}" type="parTrans" cxnId="{90E95162-6136-454D-A062-9F6BB48A2CDE}">
      <dgm:prSet/>
      <dgm:spPr/>
      <dgm:t>
        <a:bodyPr/>
        <a:lstStyle/>
        <a:p>
          <a:endParaRPr lang="it-IT" sz="1600"/>
        </a:p>
      </dgm:t>
    </dgm:pt>
    <dgm:pt modelId="{5727CDBE-EC45-4340-9248-C82B46563E13}" type="sibTrans" cxnId="{90E95162-6136-454D-A062-9F6BB48A2CDE}">
      <dgm:prSet/>
      <dgm:spPr/>
      <dgm:t>
        <a:bodyPr/>
        <a:lstStyle/>
        <a:p>
          <a:endParaRPr lang="it-IT" sz="1600"/>
        </a:p>
      </dgm:t>
    </dgm:pt>
    <dgm:pt modelId="{CD35D9D7-5AFA-41B1-BAC9-EA47EAF9119D}">
      <dgm:prSet custT="1"/>
      <dgm:spPr/>
      <dgm:t>
        <a:bodyPr/>
        <a:lstStyle/>
        <a:p>
          <a:pPr rtl="0"/>
          <a:r>
            <a:rPr lang="it-IT" sz="1100" b="0" dirty="0">
              <a:latin typeface="Aptos"/>
            </a:rPr>
            <a:t>37 beneficiari </a:t>
          </a:r>
          <a:endParaRPr lang="it-IT" sz="1100" b="0" dirty="0">
            <a:solidFill>
              <a:schemeClr val="tx1"/>
            </a:solidFill>
            <a:latin typeface="Calibri Light" panose="020F0302020204030204"/>
            <a:ea typeface="Calibri Light" panose="020F0302020204030204"/>
            <a:cs typeface="Calibri Light" panose="020F0302020204030204"/>
          </a:endParaRPr>
        </a:p>
      </dgm:t>
    </dgm:pt>
    <dgm:pt modelId="{48A97DDE-26D7-46B0-BA4E-CC2465CCABB4}" type="parTrans" cxnId="{42FAD6A7-5EBE-4671-9BE7-A7632B80889C}">
      <dgm:prSet/>
      <dgm:spPr/>
      <dgm:t>
        <a:bodyPr/>
        <a:lstStyle/>
        <a:p>
          <a:endParaRPr lang="it-IT" sz="1600"/>
        </a:p>
      </dgm:t>
    </dgm:pt>
    <dgm:pt modelId="{D3AC3085-9FFF-4F8D-AA68-4567A0EB0310}" type="sibTrans" cxnId="{42FAD6A7-5EBE-4671-9BE7-A7632B80889C}">
      <dgm:prSet/>
      <dgm:spPr/>
      <dgm:t>
        <a:bodyPr/>
        <a:lstStyle/>
        <a:p>
          <a:endParaRPr lang="it-IT" sz="1600"/>
        </a:p>
      </dgm:t>
    </dgm:pt>
    <dgm:pt modelId="{44508061-CE8F-4497-91D6-ABB472D09ED4}">
      <dgm:prSet custT="1"/>
      <dgm:spPr/>
      <dgm:t>
        <a:bodyPr/>
        <a:lstStyle/>
        <a:p>
          <a:endParaRPr lang="it-IT" sz="1100" b="1">
            <a:latin typeface="Aptos" panose="020B0004020202020204" pitchFamily="34" charset="0"/>
          </a:endParaRPr>
        </a:p>
        <a:p>
          <a:r>
            <a:rPr lang="it-IT" sz="1100" b="1">
              <a:latin typeface="Aptos"/>
            </a:rPr>
            <a:t>TARGET ENTRO 31.03.2026:</a:t>
          </a:r>
        </a:p>
      </dgm:t>
    </dgm:pt>
    <dgm:pt modelId="{78A55519-2260-4B20-85ED-02986C943569}" type="parTrans" cxnId="{C6B87205-CDE6-4DED-B2A9-74A3D357DB8B}">
      <dgm:prSet/>
      <dgm:spPr/>
      <dgm:t>
        <a:bodyPr/>
        <a:lstStyle/>
        <a:p>
          <a:endParaRPr lang="it-IT" sz="1600"/>
        </a:p>
      </dgm:t>
    </dgm:pt>
    <dgm:pt modelId="{8D457CD6-A50D-40C5-86DC-DCD0E7782A8E}" type="sibTrans" cxnId="{C6B87205-CDE6-4DED-B2A9-74A3D357DB8B}">
      <dgm:prSet/>
      <dgm:spPr/>
      <dgm:t>
        <a:bodyPr/>
        <a:lstStyle/>
        <a:p>
          <a:endParaRPr lang="it-IT" sz="1600"/>
        </a:p>
      </dgm:t>
    </dgm:pt>
    <dgm:pt modelId="{1F2D5E04-61E4-4E2C-BEF0-C4EF3C83A4CF}">
      <dgm:prSet custT="1"/>
      <dgm:spPr/>
      <dgm:t>
        <a:bodyPr/>
        <a:lstStyle/>
        <a:p>
          <a:pPr rtl="0"/>
          <a:r>
            <a:rPr lang="it-IT" sz="1100" b="0" dirty="0">
              <a:latin typeface="Aptos"/>
            </a:rPr>
            <a:t>58 beneficiari </a:t>
          </a:r>
          <a:endParaRPr lang="it-IT" sz="1100" b="0" dirty="0">
            <a:solidFill>
              <a:schemeClr val="tx1"/>
            </a:solidFill>
            <a:latin typeface="Aptos"/>
          </a:endParaRPr>
        </a:p>
      </dgm:t>
    </dgm:pt>
    <dgm:pt modelId="{F863CC10-7F20-44B2-A54F-04F22F2B49BB}" type="parTrans" cxnId="{3B5083CC-AF08-4757-A084-B9FD3C86792D}">
      <dgm:prSet/>
      <dgm:spPr/>
      <dgm:t>
        <a:bodyPr/>
        <a:lstStyle/>
        <a:p>
          <a:endParaRPr lang="it-IT" sz="1600"/>
        </a:p>
      </dgm:t>
    </dgm:pt>
    <dgm:pt modelId="{D4DB5473-A10D-4993-99CB-0579C918D7D7}" type="sibTrans" cxnId="{3B5083CC-AF08-4757-A084-B9FD3C86792D}">
      <dgm:prSet/>
      <dgm:spPr/>
      <dgm:t>
        <a:bodyPr/>
        <a:lstStyle/>
        <a:p>
          <a:endParaRPr lang="it-IT" sz="1600"/>
        </a:p>
      </dgm:t>
    </dgm:pt>
    <dgm:pt modelId="{C7B676ED-3DE6-46CF-9786-BE948DA14DA3}">
      <dgm:prSet custT="1"/>
      <dgm:spPr/>
      <dgm:t>
        <a:bodyPr/>
        <a:lstStyle/>
        <a:p>
          <a:pPr algn="ctr"/>
          <a:r>
            <a:rPr lang="it-IT" sz="1600" b="1" u="sng">
              <a:latin typeface="Aptos"/>
            </a:rPr>
            <a:t>Complessivo Linea 1.3.1</a:t>
          </a:r>
        </a:p>
      </dgm:t>
    </dgm:pt>
    <dgm:pt modelId="{E7FF016C-0103-422B-AE8A-E96D7D680747}" type="parTrans" cxnId="{4959029D-589F-4CBB-AE48-0753714C791A}">
      <dgm:prSet/>
      <dgm:spPr/>
      <dgm:t>
        <a:bodyPr/>
        <a:lstStyle/>
        <a:p>
          <a:endParaRPr lang="it-IT" sz="1600"/>
        </a:p>
      </dgm:t>
    </dgm:pt>
    <dgm:pt modelId="{AC05C1B7-9D7D-469F-97A0-B5137463F065}" type="sibTrans" cxnId="{4959029D-589F-4CBB-AE48-0753714C791A}">
      <dgm:prSet/>
      <dgm:spPr/>
      <dgm:t>
        <a:bodyPr/>
        <a:lstStyle/>
        <a:p>
          <a:endParaRPr lang="it-IT" sz="1600"/>
        </a:p>
      </dgm:t>
    </dgm:pt>
    <dgm:pt modelId="{EA138377-44D4-4E29-8615-33770FB11A30}">
      <dgm:prSet custT="1"/>
      <dgm:spPr>
        <a:ln>
          <a:solidFill>
            <a:schemeClr val="bg1"/>
          </a:solidFill>
        </a:ln>
      </dgm:spPr>
      <dgm:t>
        <a:bodyPr/>
        <a:lstStyle/>
        <a:p>
          <a:pPr marL="0" lvl="0" algn="ctr" defTabSz="533400">
            <a:lnSpc>
              <a:spcPct val="90000"/>
            </a:lnSpc>
            <a:spcBef>
              <a:spcPct val="0"/>
            </a:spcBef>
            <a:spcAft>
              <a:spcPct val="35000"/>
            </a:spcAft>
            <a:buNone/>
          </a:pPr>
          <a:r>
            <a:rPr lang="it-IT" sz="1200" b="1" u="none" kern="1200" dirty="0">
              <a:latin typeface="Aptos"/>
            </a:rPr>
            <a:t>FINANZIAMENTO </a:t>
          </a:r>
        </a:p>
        <a:p>
          <a:pPr marL="0" lvl="0" algn="ctr" defTabSz="533400">
            <a:lnSpc>
              <a:spcPct val="90000"/>
            </a:lnSpc>
            <a:spcBef>
              <a:spcPct val="0"/>
            </a:spcBef>
            <a:spcAft>
              <a:spcPct val="35000"/>
            </a:spcAft>
            <a:buNone/>
          </a:pPr>
          <a:r>
            <a:rPr lang="it-IT" sz="1200" b="1" u="none" kern="1200" dirty="0">
              <a:latin typeface="Aptos"/>
            </a:rPr>
            <a:t>2.130.000,00 € di cui</a:t>
          </a:r>
        </a:p>
        <a:p>
          <a:pPr marL="0" lvl="0" algn="ctr" defTabSz="533400">
            <a:lnSpc>
              <a:spcPct val="90000"/>
            </a:lnSpc>
            <a:spcBef>
              <a:spcPct val="0"/>
            </a:spcBef>
            <a:spcAft>
              <a:spcPct val="35000"/>
            </a:spcAft>
            <a:buNone/>
          </a:pPr>
          <a:r>
            <a:rPr lang="it-IT" sz="1050" b="0" u="none" kern="1200" dirty="0">
              <a:latin typeface="Aptos"/>
            </a:rPr>
            <a:t>per lavori 1.500.000,00 €</a:t>
          </a:r>
        </a:p>
        <a:p>
          <a:pPr marL="0" lvl="0" algn="ctr" defTabSz="533400">
            <a:lnSpc>
              <a:spcPct val="90000"/>
            </a:lnSpc>
            <a:spcBef>
              <a:spcPct val="0"/>
            </a:spcBef>
            <a:spcAft>
              <a:spcPct val="35000"/>
            </a:spcAft>
            <a:buNone/>
          </a:pPr>
          <a:r>
            <a:rPr lang="it-IT" sz="1050" b="0" u="none" kern="1200" dirty="0">
              <a:latin typeface="Aptos"/>
            </a:rPr>
            <a:t>per servizi 630.000,00€</a:t>
          </a:r>
        </a:p>
        <a:p>
          <a:pPr marL="0" lvl="0" algn="ctr" defTabSz="533400">
            <a:lnSpc>
              <a:spcPct val="90000"/>
            </a:lnSpc>
            <a:spcBef>
              <a:spcPct val="0"/>
            </a:spcBef>
            <a:spcAft>
              <a:spcPct val="35000"/>
            </a:spcAft>
            <a:buNone/>
          </a:pPr>
          <a:endParaRPr lang="it-IT" sz="1050" b="1" u="none" kern="1200" dirty="0">
            <a:latin typeface="Aptos" panose="020B0004020202020204" pitchFamily="34" charset="0"/>
          </a:endParaRPr>
        </a:p>
        <a:p>
          <a:pPr marL="0" lvl="0" algn="ctr" defTabSz="533400">
            <a:lnSpc>
              <a:spcPct val="90000"/>
            </a:lnSpc>
            <a:spcBef>
              <a:spcPct val="0"/>
            </a:spcBef>
            <a:spcAft>
              <a:spcPct val="35000"/>
            </a:spcAft>
            <a:buNone/>
          </a:pPr>
          <a:r>
            <a:rPr lang="it-IT" sz="1200" b="1" u="none" kern="1200" dirty="0">
              <a:latin typeface="Aptos"/>
            </a:rPr>
            <a:t>TARGET PROGRAMMATO</a:t>
          </a:r>
        </a:p>
        <a:p>
          <a:pPr marL="0" lvl="0" algn="ctr" defTabSz="533400">
            <a:lnSpc>
              <a:spcPct val="90000"/>
            </a:lnSpc>
            <a:spcBef>
              <a:spcPct val="0"/>
            </a:spcBef>
            <a:spcAft>
              <a:spcPct val="35000"/>
            </a:spcAft>
            <a:buNone/>
          </a:pPr>
          <a:r>
            <a:rPr lang="it-IT" sz="1200" b="1" u="none" kern="1200" dirty="0">
              <a:latin typeface="Aptos"/>
            </a:rPr>
            <a:t>165 beneficiari</a:t>
          </a:r>
        </a:p>
        <a:p>
          <a:pPr marL="0" lvl="0" algn="ctr" defTabSz="533400" rtl="0">
            <a:lnSpc>
              <a:spcPct val="90000"/>
            </a:lnSpc>
            <a:spcBef>
              <a:spcPct val="0"/>
            </a:spcBef>
            <a:spcAft>
              <a:spcPct val="35000"/>
            </a:spcAft>
            <a:buNone/>
          </a:pPr>
          <a:endParaRPr lang="it-IT" sz="1200" b="1" u="none" kern="1200" dirty="0">
            <a:latin typeface="Aptos"/>
          </a:endParaRPr>
        </a:p>
        <a:p>
          <a:pPr marL="0" lvl="0" algn="ctr" defTabSz="533400" rtl="0">
            <a:lnSpc>
              <a:spcPct val="90000"/>
            </a:lnSpc>
            <a:spcBef>
              <a:spcPct val="0"/>
            </a:spcBef>
            <a:spcAft>
              <a:spcPct val="35000"/>
            </a:spcAft>
            <a:buNone/>
          </a:pPr>
          <a:endParaRPr lang="it-IT" sz="1200" b="1" u="none" kern="1200" dirty="0">
            <a:latin typeface="Aptos"/>
          </a:endParaRPr>
        </a:p>
        <a:p>
          <a:pPr marL="0" lvl="0" algn="ctr" defTabSz="533400" rtl="0">
            <a:lnSpc>
              <a:spcPct val="90000"/>
            </a:lnSpc>
            <a:spcBef>
              <a:spcPct val="0"/>
            </a:spcBef>
            <a:spcAft>
              <a:spcPct val="35000"/>
            </a:spcAft>
            <a:buNone/>
          </a:pPr>
          <a:r>
            <a:rPr lang="it-IT" sz="1200" b="1" u="none" kern="1200" dirty="0">
              <a:latin typeface="Aptos"/>
            </a:rPr>
            <a:t>TARGET REALIZZATO:</a:t>
          </a:r>
          <a:endParaRPr lang="it-IT" sz="1200" b="0" u="none" kern="1200" dirty="0">
            <a:latin typeface="Aptos"/>
          </a:endParaRPr>
        </a:p>
        <a:p>
          <a:pPr marL="0" lvl="0" algn="ctr" defTabSz="533400" rtl="0">
            <a:lnSpc>
              <a:spcPct val="90000"/>
            </a:lnSpc>
            <a:spcBef>
              <a:spcPct val="0"/>
            </a:spcBef>
            <a:spcAft>
              <a:spcPct val="35000"/>
            </a:spcAft>
            <a:buNone/>
          </a:pPr>
          <a:r>
            <a:rPr lang="it-IT" sz="1200" b="1" i="0" u="sng" kern="1200" dirty="0">
              <a:solidFill>
                <a:prstClr val="black">
                  <a:hueOff val="0"/>
                  <a:satOff val="0"/>
                  <a:lumOff val="0"/>
                  <a:alphaOff val="0"/>
                </a:prstClr>
              </a:solidFill>
              <a:effectLst>
                <a:outerShdw blurRad="38100" dist="38100" dir="2700000" algn="tl">
                  <a:srgbClr val="000000">
                    <a:alpha val="43137"/>
                  </a:srgbClr>
                </a:outerShdw>
              </a:effectLst>
              <a:latin typeface="Aptos"/>
              <a:ea typeface="+mn-ea"/>
              <a:cs typeface="+mn-cs"/>
            </a:rPr>
            <a:t>153 beneficiari</a:t>
          </a:r>
        </a:p>
        <a:p>
          <a:pPr marL="0" lvl="0" algn="ctr" defTabSz="533400" rtl="0">
            <a:lnSpc>
              <a:spcPct val="90000"/>
            </a:lnSpc>
            <a:spcBef>
              <a:spcPct val="0"/>
            </a:spcBef>
            <a:spcAft>
              <a:spcPct val="35000"/>
            </a:spcAft>
            <a:buNone/>
          </a:pPr>
          <a:r>
            <a:rPr lang="it-IT" sz="1100" b="0" u="none" kern="1200" dirty="0">
              <a:latin typeface="Aptos"/>
            </a:rPr>
            <a:t> (66 sotto i 6 mesi di permanenza)</a:t>
          </a:r>
        </a:p>
        <a:p>
          <a:pPr marL="0" lvl="0" algn="ctr" defTabSz="533400">
            <a:lnSpc>
              <a:spcPct val="90000"/>
            </a:lnSpc>
            <a:spcBef>
              <a:spcPct val="0"/>
            </a:spcBef>
            <a:spcAft>
              <a:spcPct val="35000"/>
            </a:spcAft>
            <a:buNone/>
          </a:pPr>
          <a:r>
            <a:rPr lang="it-IT" sz="1100" b="1" i="0" u="sng" kern="1200" dirty="0">
              <a:effectLst>
                <a:outerShdw blurRad="38100" dist="38100" dir="2700000" algn="tl">
                  <a:srgbClr val="000000">
                    <a:alpha val="43137"/>
                  </a:srgbClr>
                </a:outerShdw>
              </a:effectLst>
              <a:latin typeface="Aptos"/>
            </a:rPr>
            <a:t>PROGETTI SOTTOSCRITTI: 213</a:t>
          </a:r>
        </a:p>
        <a:p>
          <a:pPr marL="0" lvl="0" algn="ctr" defTabSz="533400">
            <a:lnSpc>
              <a:spcPct val="90000"/>
            </a:lnSpc>
            <a:spcBef>
              <a:spcPct val="0"/>
            </a:spcBef>
            <a:spcAft>
              <a:spcPct val="35000"/>
            </a:spcAft>
            <a:buNone/>
          </a:pPr>
          <a:r>
            <a:rPr lang="it-IT" sz="1050" b="1" u="none" kern="1200" dirty="0">
              <a:solidFill>
                <a:srgbClr val="FF0000"/>
              </a:solidFill>
              <a:latin typeface="Aptos"/>
            </a:rPr>
            <a:t>Progetti in corso: 60</a:t>
          </a:r>
        </a:p>
      </dgm:t>
    </dgm:pt>
    <dgm:pt modelId="{7F1E5322-6D04-4D92-B1BC-95B10F7A470A}" type="parTrans" cxnId="{86EA5C49-5B78-46E2-8864-1F7D02E39443}">
      <dgm:prSet/>
      <dgm:spPr/>
      <dgm:t>
        <a:bodyPr/>
        <a:lstStyle/>
        <a:p>
          <a:endParaRPr lang="it-IT" sz="1600"/>
        </a:p>
      </dgm:t>
    </dgm:pt>
    <dgm:pt modelId="{922645A9-3322-4A85-B835-A52BF1E027BA}" type="sibTrans" cxnId="{86EA5C49-5B78-46E2-8864-1F7D02E39443}">
      <dgm:prSet/>
      <dgm:spPr/>
      <dgm:t>
        <a:bodyPr/>
        <a:lstStyle/>
        <a:p>
          <a:endParaRPr lang="it-IT" sz="1600"/>
        </a:p>
      </dgm:t>
    </dgm:pt>
    <dgm:pt modelId="{ADB7CB51-9242-4879-9F31-49CA86056940}">
      <dgm:prSet phldrT="[Testo]" custT="1"/>
      <dgm:spPr/>
      <dgm:t>
        <a:bodyPr/>
        <a:lstStyle/>
        <a:p>
          <a:r>
            <a:rPr lang="it-IT" sz="1100" b="0" kern="1200">
              <a:latin typeface="Aptos"/>
            </a:rPr>
            <a:t>60 membri di nuclei familiari</a:t>
          </a:r>
        </a:p>
        <a:p>
          <a:endParaRPr lang="it-IT" sz="1100" b="0" kern="1200">
            <a:latin typeface="Aptos" panose="020B0004020202020204" pitchFamily="34" charset="0"/>
          </a:endParaRPr>
        </a:p>
        <a:p>
          <a:endParaRPr lang="it-IT" sz="1100" b="0" kern="1200">
            <a:latin typeface="Aptos" panose="020B0004020202020204" pitchFamily="34" charset="0"/>
          </a:endParaRPr>
        </a:p>
      </dgm:t>
    </dgm:pt>
    <dgm:pt modelId="{C4AA376B-025A-427A-A538-61C6CF5E0033}" type="parTrans" cxnId="{3E7AE296-2C31-4C1D-8E61-174DF5E0CC27}">
      <dgm:prSet/>
      <dgm:spPr/>
      <dgm:t>
        <a:bodyPr/>
        <a:lstStyle/>
        <a:p>
          <a:endParaRPr lang="it-IT" sz="1600"/>
        </a:p>
      </dgm:t>
    </dgm:pt>
    <dgm:pt modelId="{02A466E5-835F-4D13-AB27-157CD994FECE}" type="sibTrans" cxnId="{3E7AE296-2C31-4C1D-8E61-174DF5E0CC27}">
      <dgm:prSet/>
      <dgm:spPr/>
      <dgm:t>
        <a:bodyPr/>
        <a:lstStyle/>
        <a:p>
          <a:endParaRPr lang="it-IT" sz="1600"/>
        </a:p>
      </dgm:t>
    </dgm:pt>
    <dgm:pt modelId="{7ACB9242-F326-4251-ABFE-F577338164E7}">
      <dgm:prSet phldrT="[Testo]" custT="1"/>
      <dgm:spPr/>
      <dgm:t>
        <a:bodyPr/>
        <a:lstStyle/>
        <a:p>
          <a:pPr rtl="0"/>
          <a:endParaRPr lang="it-IT" sz="1100" b="1" kern="1200" dirty="0">
            <a:latin typeface="Aptos"/>
          </a:endParaRPr>
        </a:p>
        <a:p>
          <a:pPr rtl="0"/>
          <a:r>
            <a:rPr lang="it-IT" sz="1100" b="1" kern="1200" dirty="0">
              <a:latin typeface="Aptos"/>
            </a:rPr>
            <a:t>TARGET REALIZZATO</a:t>
          </a:r>
          <a:r>
            <a:rPr lang="it-IT" sz="1100" b="0" kern="1200" dirty="0">
              <a:latin typeface="Aptos"/>
            </a:rPr>
            <a:t>:</a:t>
          </a:r>
          <a:endParaRPr lang="it-IT" sz="1100" b="0" kern="1200" dirty="0">
            <a:solidFill>
              <a:schemeClr val="tx1"/>
            </a:solidFill>
            <a:latin typeface="Aptos"/>
          </a:endParaRPr>
        </a:p>
        <a:p>
          <a:pPr rtl="0"/>
          <a:r>
            <a:rPr lang="it-IT" sz="1100" b="0" kern="1200" dirty="0">
              <a:solidFill>
                <a:schemeClr val="tx1"/>
              </a:solidFill>
              <a:latin typeface="Aptos"/>
            </a:rPr>
            <a:t>58 beneficiari </a:t>
          </a:r>
        </a:p>
        <a:p>
          <a:r>
            <a:rPr lang="it-IT" sz="1100" b="0" kern="1200" dirty="0">
              <a:solidFill>
                <a:schemeClr val="tx1"/>
              </a:solidFill>
              <a:latin typeface="Aptos"/>
            </a:rPr>
            <a:t>(23 sotto i 6 mesi)</a:t>
          </a:r>
          <a:endParaRPr lang="it-IT" sz="1100" kern="1200" dirty="0"/>
        </a:p>
        <a:p>
          <a:r>
            <a:rPr lang="it-IT" sz="1100" b="1" kern="1200" dirty="0">
              <a:solidFill>
                <a:schemeClr val="tx1"/>
              </a:solidFill>
              <a:latin typeface="Aptos"/>
            </a:rPr>
            <a:t>PROGETTI SOTTOSCRITTI: 74</a:t>
          </a:r>
        </a:p>
        <a:p>
          <a:r>
            <a:rPr lang="it-IT" sz="1100" b="1" kern="1200" dirty="0">
              <a:solidFill>
                <a:srgbClr val="FF0000"/>
              </a:solidFill>
              <a:latin typeface="Aptos"/>
            </a:rPr>
            <a:t>Progetti in corso: 16</a:t>
          </a:r>
        </a:p>
        <a:p>
          <a:endParaRPr lang="it-IT" sz="1100" b="0" kern="1200" dirty="0">
            <a:latin typeface="Aptos" panose="020B0004020202020204" pitchFamily="34" charset="0"/>
          </a:endParaRPr>
        </a:p>
        <a:p>
          <a:endParaRPr lang="it-IT" sz="1100" b="0" kern="1200" dirty="0">
            <a:latin typeface="Aptos" panose="020B0004020202020204" pitchFamily="34" charset="0"/>
          </a:endParaRPr>
        </a:p>
        <a:p>
          <a:endParaRPr lang="it-IT" sz="1100" b="0" kern="1200" dirty="0">
            <a:latin typeface="Aptos" panose="020B0004020202020204" pitchFamily="34" charset="0"/>
          </a:endParaRPr>
        </a:p>
        <a:p>
          <a:endParaRPr lang="it-IT" sz="1100" b="0" kern="1200" dirty="0">
            <a:latin typeface="Aptos" panose="020B0004020202020204" pitchFamily="34" charset="0"/>
          </a:endParaRPr>
        </a:p>
        <a:p>
          <a:endParaRPr lang="it-IT" sz="1100" b="0" kern="1200" dirty="0">
            <a:latin typeface="Aptos" panose="020B0004020202020204" pitchFamily="34" charset="0"/>
          </a:endParaRPr>
        </a:p>
        <a:p>
          <a:endParaRPr lang="it-IT" sz="1100" b="1" kern="1200" dirty="0">
            <a:solidFill>
              <a:srgbClr val="FF0000"/>
            </a:solidFill>
            <a:latin typeface="Aptos"/>
          </a:endParaRPr>
        </a:p>
      </dgm:t>
    </dgm:pt>
    <dgm:pt modelId="{4901B70C-A5BC-4552-AF7A-943D1E2A9D39}" type="parTrans" cxnId="{C9DC3214-1415-4CBF-A59C-B7C7AA0A9DE2}">
      <dgm:prSet/>
      <dgm:spPr/>
      <dgm:t>
        <a:bodyPr/>
        <a:lstStyle/>
        <a:p>
          <a:endParaRPr lang="it-IT" sz="1600"/>
        </a:p>
      </dgm:t>
    </dgm:pt>
    <dgm:pt modelId="{B21137FA-15FD-4A6B-A97D-94A4DB101050}" type="sibTrans" cxnId="{C9DC3214-1415-4CBF-A59C-B7C7AA0A9DE2}">
      <dgm:prSet/>
      <dgm:spPr/>
      <dgm:t>
        <a:bodyPr/>
        <a:lstStyle/>
        <a:p>
          <a:endParaRPr lang="it-IT" sz="1600"/>
        </a:p>
      </dgm:t>
    </dgm:pt>
    <dgm:pt modelId="{071CCFEC-3FC2-4BA5-B041-1F843F5840CA}">
      <dgm:prSet custT="1"/>
      <dgm:spPr/>
      <dgm:t>
        <a:bodyPr/>
        <a:lstStyle/>
        <a:p>
          <a:r>
            <a:rPr lang="it-IT" sz="1100" b="0">
              <a:latin typeface="Aptos"/>
            </a:rPr>
            <a:t>60 individui senza dimora</a:t>
          </a:r>
        </a:p>
        <a:p>
          <a:endParaRPr lang="it-IT" sz="1100" b="0">
            <a:latin typeface="Aptos" panose="020B0004020202020204" pitchFamily="34" charset="0"/>
          </a:endParaRPr>
        </a:p>
      </dgm:t>
    </dgm:pt>
    <dgm:pt modelId="{0EA3A885-3383-434E-8AD0-BC8118E97926}" type="parTrans" cxnId="{74086AF7-EE40-49CA-A212-C4FB72AB3749}">
      <dgm:prSet/>
      <dgm:spPr/>
      <dgm:t>
        <a:bodyPr/>
        <a:lstStyle/>
        <a:p>
          <a:endParaRPr lang="it-IT" sz="1600"/>
        </a:p>
      </dgm:t>
    </dgm:pt>
    <dgm:pt modelId="{250AFE4E-7666-402A-B857-647B4CE7ABD1}" type="sibTrans" cxnId="{74086AF7-EE40-49CA-A212-C4FB72AB3749}">
      <dgm:prSet/>
      <dgm:spPr/>
      <dgm:t>
        <a:bodyPr/>
        <a:lstStyle/>
        <a:p>
          <a:endParaRPr lang="it-IT" sz="1600"/>
        </a:p>
      </dgm:t>
    </dgm:pt>
    <dgm:pt modelId="{7D72E3D1-AD26-4DE7-8F91-390DA3A81E7A}">
      <dgm:prSet custT="1"/>
      <dgm:spPr/>
      <dgm:t>
        <a:bodyPr/>
        <a:lstStyle/>
        <a:p>
          <a:endParaRPr lang="it-IT" sz="1100" b="1" dirty="0">
            <a:latin typeface="Aptos" panose="020B0004020202020204" pitchFamily="34" charset="0"/>
          </a:endParaRPr>
        </a:p>
        <a:p>
          <a:endParaRPr lang="it-IT" sz="1100" b="1" dirty="0">
            <a:latin typeface="Aptos"/>
          </a:endParaRPr>
        </a:p>
        <a:p>
          <a:r>
            <a:rPr lang="it-IT" sz="1100" b="1" dirty="0">
              <a:latin typeface="Aptos"/>
            </a:rPr>
            <a:t>TARGET REALIZZATO</a:t>
          </a:r>
          <a:r>
            <a:rPr lang="it-IT" sz="1100" b="0" dirty="0">
              <a:latin typeface="Aptos"/>
            </a:rPr>
            <a:t>:</a:t>
          </a:r>
          <a:endParaRPr lang="it-IT" sz="1100" b="1" dirty="0">
            <a:latin typeface="Aptos" panose="020B0004020202020204" pitchFamily="34" charset="0"/>
          </a:endParaRPr>
        </a:p>
      </dgm:t>
    </dgm:pt>
    <dgm:pt modelId="{D087EBE6-BD7D-4ED0-A0C7-EE5B75B13AFD}" type="parTrans" cxnId="{AE1BFA57-8FF1-4A6A-80BB-FE797D00E43A}">
      <dgm:prSet/>
      <dgm:spPr/>
      <dgm:t>
        <a:bodyPr/>
        <a:lstStyle/>
        <a:p>
          <a:endParaRPr lang="it-IT" sz="1600"/>
        </a:p>
      </dgm:t>
    </dgm:pt>
    <dgm:pt modelId="{4F06E977-A391-4D2C-803B-93CAB670A0F5}" type="sibTrans" cxnId="{AE1BFA57-8FF1-4A6A-80BB-FE797D00E43A}">
      <dgm:prSet/>
      <dgm:spPr/>
      <dgm:t>
        <a:bodyPr/>
        <a:lstStyle/>
        <a:p>
          <a:endParaRPr lang="it-IT" sz="1600"/>
        </a:p>
      </dgm:t>
    </dgm:pt>
    <dgm:pt modelId="{0B5138B3-56EA-4C3A-A273-13A4E82B0328}">
      <dgm:prSet custT="1"/>
      <dgm:spPr/>
      <dgm:t>
        <a:bodyPr/>
        <a:lstStyle/>
        <a:p>
          <a:r>
            <a:rPr lang="it-IT" sz="1100" b="0" dirty="0">
              <a:latin typeface="Aptos"/>
            </a:rPr>
            <a:t>45 membri di nuclei familiari</a:t>
          </a:r>
        </a:p>
        <a:p>
          <a:endParaRPr lang="it-IT" sz="1100" b="0" dirty="0">
            <a:latin typeface="Aptos" panose="020B0004020202020204" pitchFamily="34" charset="0"/>
          </a:endParaRPr>
        </a:p>
        <a:p>
          <a:endParaRPr lang="it-IT" sz="1100" b="0" dirty="0">
            <a:latin typeface="Aptos" panose="020B0004020202020204" pitchFamily="34" charset="0"/>
          </a:endParaRPr>
        </a:p>
        <a:p>
          <a:endParaRPr lang="it-IT" sz="1100" b="1" dirty="0">
            <a:latin typeface="Aptos"/>
          </a:endParaRPr>
        </a:p>
        <a:p>
          <a:r>
            <a:rPr lang="it-IT" sz="1100" b="1" dirty="0">
              <a:latin typeface="Aptos"/>
            </a:rPr>
            <a:t>TARGET REALIZZATO</a:t>
          </a:r>
          <a:r>
            <a:rPr lang="it-IT" sz="1100" b="0" dirty="0">
              <a:latin typeface="Aptos"/>
            </a:rPr>
            <a:t>:</a:t>
          </a:r>
          <a:endParaRPr lang="it-IT" sz="1100" b="0" dirty="0">
            <a:latin typeface="Aptos" panose="020B0004020202020204" pitchFamily="34" charset="0"/>
          </a:endParaRPr>
        </a:p>
      </dgm:t>
    </dgm:pt>
    <dgm:pt modelId="{8888A259-7DFD-4049-8550-0063A2479AD6}" type="parTrans" cxnId="{087EE688-57C8-4A3B-8D05-2A3D5A77DB61}">
      <dgm:prSet/>
      <dgm:spPr/>
      <dgm:t>
        <a:bodyPr/>
        <a:lstStyle/>
        <a:p>
          <a:endParaRPr lang="it-IT" sz="1600"/>
        </a:p>
      </dgm:t>
    </dgm:pt>
    <dgm:pt modelId="{DFB65911-2CD5-4751-BD3A-7D16C0E69F32}" type="sibTrans" cxnId="{087EE688-57C8-4A3B-8D05-2A3D5A77DB61}">
      <dgm:prSet/>
      <dgm:spPr/>
      <dgm:t>
        <a:bodyPr/>
        <a:lstStyle/>
        <a:p>
          <a:endParaRPr lang="it-IT" sz="1600"/>
        </a:p>
      </dgm:t>
    </dgm:pt>
    <dgm:pt modelId="{9B07CBB5-6207-4D2B-B9C6-5046057301AA}">
      <dgm:prSet phldr="0" custT="1"/>
      <dgm:spPr/>
      <dgm:t>
        <a:bodyPr/>
        <a:lstStyle/>
        <a:p>
          <a:r>
            <a:rPr lang="it-IT" sz="1100" b="0" dirty="0">
              <a:latin typeface="Aptos"/>
            </a:rPr>
            <a:t>(10 sotto i 6 mesi)</a:t>
          </a:r>
          <a:endParaRPr lang="it-IT" sz="1100" dirty="0"/>
        </a:p>
        <a:p>
          <a:r>
            <a:rPr lang="it-IT" sz="1100" b="1" dirty="0">
              <a:latin typeface="Aptos"/>
            </a:rPr>
            <a:t>PROGETTI SOTTOSCRITTI: 68</a:t>
          </a:r>
        </a:p>
        <a:p>
          <a:r>
            <a:rPr lang="it-IT" sz="1100" b="1" dirty="0">
              <a:solidFill>
                <a:srgbClr val="FF0000"/>
              </a:solidFill>
              <a:latin typeface="Aptos"/>
            </a:rPr>
            <a:t>Progetti in corso: 31</a:t>
          </a:r>
        </a:p>
        <a:p>
          <a:r>
            <a:rPr lang="it-IT" sz="1050" b="1" dirty="0">
              <a:solidFill>
                <a:srgbClr val="FF0000"/>
              </a:solidFill>
              <a:latin typeface="Aptos"/>
            </a:rPr>
            <a:t>IN ATTESA DI VALUTAZIONE SU PRESENZA IN STAZIONI DI POSTA</a:t>
          </a:r>
        </a:p>
      </dgm:t>
    </dgm:pt>
    <dgm:pt modelId="{88164661-E86E-42F5-8E3C-FACF88738932}" type="parTrans" cxnId="{38FE0900-6ADF-43F5-9E8F-1F996069EDD1}">
      <dgm:prSet/>
      <dgm:spPr/>
      <dgm:t>
        <a:bodyPr/>
        <a:lstStyle/>
        <a:p>
          <a:endParaRPr lang="it-IT"/>
        </a:p>
      </dgm:t>
    </dgm:pt>
    <dgm:pt modelId="{A9CCE0DC-C124-4442-814A-7D3E603AAE59}" type="sibTrans" cxnId="{38FE0900-6ADF-43F5-9E8F-1F996069EDD1}">
      <dgm:prSet/>
      <dgm:spPr/>
      <dgm:t>
        <a:bodyPr/>
        <a:lstStyle/>
        <a:p>
          <a:endParaRPr lang="it-IT"/>
        </a:p>
      </dgm:t>
    </dgm:pt>
    <dgm:pt modelId="{CDB34BF2-2D5E-4E02-A191-DCEC4AD80168}">
      <dgm:prSet phldr="0" custT="1"/>
      <dgm:spPr/>
      <dgm:t>
        <a:bodyPr/>
        <a:lstStyle/>
        <a:p>
          <a:pPr rtl="0"/>
          <a:r>
            <a:rPr lang="it-IT" sz="1100" b="0" dirty="0">
              <a:latin typeface="Aptos"/>
            </a:rPr>
            <a:t>(33 sotto i 6 mesi)</a:t>
          </a:r>
          <a:endParaRPr lang="it-IT" sz="1100" dirty="0"/>
        </a:p>
        <a:p>
          <a:r>
            <a:rPr lang="it-IT" sz="1100" b="1" dirty="0">
              <a:latin typeface="Aptos"/>
            </a:rPr>
            <a:t>PROGETTI SOTTOSCRITTI: 71</a:t>
          </a:r>
        </a:p>
        <a:p>
          <a:r>
            <a:rPr lang="it-IT" sz="1100" b="1" dirty="0">
              <a:solidFill>
                <a:srgbClr val="FF0000"/>
              </a:solidFill>
              <a:latin typeface="Aptos"/>
            </a:rPr>
            <a:t>Progetti in corso: 13</a:t>
          </a:r>
        </a:p>
        <a:p>
          <a:endParaRPr lang="it-IT" sz="1100" b="1" dirty="0">
            <a:solidFill>
              <a:srgbClr val="FF0000"/>
            </a:solidFill>
            <a:latin typeface="Aptos"/>
          </a:endParaRPr>
        </a:p>
      </dgm:t>
    </dgm:pt>
    <dgm:pt modelId="{7797322A-2A42-40A9-A2A6-A6EDD693C8F1}" type="parTrans" cxnId="{D161EAA1-4B28-44ED-8D0D-A7BA743BE32C}">
      <dgm:prSet/>
      <dgm:spPr/>
      <dgm:t>
        <a:bodyPr/>
        <a:lstStyle/>
        <a:p>
          <a:endParaRPr lang="it-IT"/>
        </a:p>
      </dgm:t>
    </dgm:pt>
    <dgm:pt modelId="{38CCE601-1C00-4022-8335-473DD819A472}" type="sibTrans" cxnId="{D161EAA1-4B28-44ED-8D0D-A7BA743BE32C}">
      <dgm:prSet/>
      <dgm:spPr/>
      <dgm:t>
        <a:bodyPr/>
        <a:lstStyle/>
        <a:p>
          <a:endParaRPr lang="it-IT"/>
        </a:p>
      </dgm:t>
    </dgm:pt>
    <dgm:pt modelId="{0E05FE89-46A4-4653-AA4C-397423361545}" type="pres">
      <dgm:prSet presAssocID="{579B8184-F253-40F7-A435-641E2B62E214}" presName="Name0" presStyleCnt="0">
        <dgm:presLayoutVars>
          <dgm:chMax val="7"/>
          <dgm:chPref val="7"/>
          <dgm:dir/>
          <dgm:animOne val="branch"/>
          <dgm:animLvl val="lvl"/>
        </dgm:presLayoutVars>
      </dgm:prSet>
      <dgm:spPr/>
      <dgm:t>
        <a:bodyPr/>
        <a:lstStyle/>
        <a:p>
          <a:endParaRPr lang="it-IT"/>
        </a:p>
      </dgm:t>
    </dgm:pt>
    <dgm:pt modelId="{C5DFE18B-74D1-4FE5-8BD8-95CEA42E0D67}" type="pres">
      <dgm:prSet presAssocID="{EB60624F-8E37-4DE9-BEC9-6B0BC9E6F5C9}" presName="composite" presStyleCnt="0"/>
      <dgm:spPr/>
    </dgm:pt>
    <dgm:pt modelId="{B7FBFC59-F3C2-4599-B47D-D22930E09C55}" type="pres">
      <dgm:prSet presAssocID="{EB60624F-8E37-4DE9-BEC9-6B0BC9E6F5C9}" presName="BackAccent" presStyleLbl="bgShp" presStyleIdx="0" presStyleCnt="4"/>
      <dgm:spPr/>
    </dgm:pt>
    <dgm:pt modelId="{8A471333-7105-41DC-BAE2-1662BBC282F4}" type="pres">
      <dgm:prSet presAssocID="{EB60624F-8E37-4DE9-BEC9-6B0BC9E6F5C9}" presName="Accent" presStyleLbl="alignNode1" presStyleIdx="0" presStyleCnt="4"/>
      <dgm:spPr/>
    </dgm:pt>
    <dgm:pt modelId="{8989D1CD-14F6-4871-B871-3FE5B91F5E53}" type="pres">
      <dgm:prSet presAssocID="{EB60624F-8E37-4DE9-BEC9-6B0BC9E6F5C9}" presName="Child" presStyleLbl="revTx" presStyleIdx="0" presStyleCnt="8" custScaleX="122211">
        <dgm:presLayoutVars>
          <dgm:chMax val="0"/>
          <dgm:chPref val="0"/>
          <dgm:bulletEnabled val="1"/>
        </dgm:presLayoutVars>
      </dgm:prSet>
      <dgm:spPr/>
      <dgm:t>
        <a:bodyPr/>
        <a:lstStyle/>
        <a:p>
          <a:endParaRPr lang="it-IT"/>
        </a:p>
      </dgm:t>
    </dgm:pt>
    <dgm:pt modelId="{D98F8847-5BFB-47A9-B0D5-94FCF486231D}" type="pres">
      <dgm:prSet presAssocID="{EB60624F-8E37-4DE9-BEC9-6B0BC9E6F5C9}" presName="Parent" presStyleLbl="revTx" presStyleIdx="1" presStyleCnt="8" custScaleX="133647" custLinFactNeighborX="10294" custLinFactNeighborY="-6831">
        <dgm:presLayoutVars>
          <dgm:chMax val="1"/>
          <dgm:chPref val="1"/>
          <dgm:bulletEnabled val="1"/>
        </dgm:presLayoutVars>
      </dgm:prSet>
      <dgm:spPr/>
      <dgm:t>
        <a:bodyPr/>
        <a:lstStyle/>
        <a:p>
          <a:endParaRPr lang="it-IT"/>
        </a:p>
      </dgm:t>
    </dgm:pt>
    <dgm:pt modelId="{31AA647F-ACA4-4BB4-A5D9-7733206ABD9E}" type="pres">
      <dgm:prSet presAssocID="{BC31836A-3C9A-4DA8-855D-4F08521504F8}" presName="sibTrans" presStyleCnt="0"/>
      <dgm:spPr/>
    </dgm:pt>
    <dgm:pt modelId="{3AC43E57-97E8-4090-BC5E-5AADA6C846A6}" type="pres">
      <dgm:prSet presAssocID="{90986841-02A1-4F96-BFE1-2DCA25D44AC6}" presName="composite" presStyleCnt="0"/>
      <dgm:spPr/>
    </dgm:pt>
    <dgm:pt modelId="{79B4C923-C894-486F-9840-9746F1A31EF5}" type="pres">
      <dgm:prSet presAssocID="{90986841-02A1-4F96-BFE1-2DCA25D44AC6}" presName="BackAccent" presStyleLbl="bgShp" presStyleIdx="1" presStyleCnt="4"/>
      <dgm:spPr/>
    </dgm:pt>
    <dgm:pt modelId="{E61EA76D-ED20-4F8C-935E-F8ED5D076189}" type="pres">
      <dgm:prSet presAssocID="{90986841-02A1-4F96-BFE1-2DCA25D44AC6}" presName="Accent" presStyleLbl="alignNode1" presStyleIdx="1" presStyleCnt="4"/>
      <dgm:spPr/>
    </dgm:pt>
    <dgm:pt modelId="{54DEED37-3C2A-48BF-AF3C-582FD1063035}" type="pres">
      <dgm:prSet presAssocID="{90986841-02A1-4F96-BFE1-2DCA25D44AC6}" presName="Child" presStyleLbl="revTx" presStyleIdx="2" presStyleCnt="8" custScaleX="120861">
        <dgm:presLayoutVars>
          <dgm:chMax val="0"/>
          <dgm:chPref val="0"/>
          <dgm:bulletEnabled val="1"/>
        </dgm:presLayoutVars>
      </dgm:prSet>
      <dgm:spPr/>
      <dgm:t>
        <a:bodyPr/>
        <a:lstStyle/>
        <a:p>
          <a:endParaRPr lang="it-IT"/>
        </a:p>
      </dgm:t>
    </dgm:pt>
    <dgm:pt modelId="{C1482EDE-975F-4832-BE46-4664255942B2}" type="pres">
      <dgm:prSet presAssocID="{90986841-02A1-4F96-BFE1-2DCA25D44AC6}" presName="Parent" presStyleLbl="revTx" presStyleIdx="3" presStyleCnt="8" custScaleX="147081" custLinFactNeighborX="13051" custLinFactNeighborY="-6831">
        <dgm:presLayoutVars>
          <dgm:chMax val="1"/>
          <dgm:chPref val="1"/>
          <dgm:bulletEnabled val="1"/>
        </dgm:presLayoutVars>
      </dgm:prSet>
      <dgm:spPr/>
      <dgm:t>
        <a:bodyPr/>
        <a:lstStyle/>
        <a:p>
          <a:endParaRPr lang="it-IT"/>
        </a:p>
      </dgm:t>
    </dgm:pt>
    <dgm:pt modelId="{C379640E-5FBA-46A9-B8DE-52572DEAE3E9}" type="pres">
      <dgm:prSet presAssocID="{EF0581BB-427F-4930-8E77-13A12351643C}" presName="sibTrans" presStyleCnt="0"/>
      <dgm:spPr/>
    </dgm:pt>
    <dgm:pt modelId="{5579C60B-1D61-4967-98DA-3E2BEF4913C0}" type="pres">
      <dgm:prSet presAssocID="{FB40AA65-E2DF-4FAF-A11C-FD245168C00F}" presName="composite" presStyleCnt="0"/>
      <dgm:spPr/>
    </dgm:pt>
    <dgm:pt modelId="{BCD93B74-0BEA-4F91-A988-058951CB42D8}" type="pres">
      <dgm:prSet presAssocID="{FB40AA65-E2DF-4FAF-A11C-FD245168C00F}" presName="BackAccent" presStyleLbl="bgShp" presStyleIdx="2" presStyleCnt="4"/>
      <dgm:spPr/>
    </dgm:pt>
    <dgm:pt modelId="{BBDCDBF7-BD14-441E-8499-61CAA5083F67}" type="pres">
      <dgm:prSet presAssocID="{FB40AA65-E2DF-4FAF-A11C-FD245168C00F}" presName="Accent" presStyleLbl="alignNode1" presStyleIdx="2" presStyleCnt="4"/>
      <dgm:spPr/>
    </dgm:pt>
    <dgm:pt modelId="{BEAC2515-3283-4779-BFEB-F1A5E63BC5AA}" type="pres">
      <dgm:prSet presAssocID="{FB40AA65-E2DF-4FAF-A11C-FD245168C00F}" presName="Child" presStyleLbl="revTx" presStyleIdx="4" presStyleCnt="8" custScaleX="124980">
        <dgm:presLayoutVars>
          <dgm:chMax val="0"/>
          <dgm:chPref val="0"/>
          <dgm:bulletEnabled val="1"/>
        </dgm:presLayoutVars>
      </dgm:prSet>
      <dgm:spPr/>
      <dgm:t>
        <a:bodyPr/>
        <a:lstStyle/>
        <a:p>
          <a:endParaRPr lang="it-IT"/>
        </a:p>
      </dgm:t>
    </dgm:pt>
    <dgm:pt modelId="{35689306-59F7-4EF4-B99E-DE9A95F060D1}" type="pres">
      <dgm:prSet presAssocID="{FB40AA65-E2DF-4FAF-A11C-FD245168C00F}" presName="Parent" presStyleLbl="revTx" presStyleIdx="5" presStyleCnt="8" custScaleX="107302" custLinFactNeighborX="-4472" custLinFactNeighborY="-12716">
        <dgm:presLayoutVars>
          <dgm:chMax val="1"/>
          <dgm:chPref val="1"/>
          <dgm:bulletEnabled val="1"/>
        </dgm:presLayoutVars>
      </dgm:prSet>
      <dgm:spPr/>
      <dgm:t>
        <a:bodyPr/>
        <a:lstStyle/>
        <a:p>
          <a:endParaRPr lang="it-IT"/>
        </a:p>
      </dgm:t>
    </dgm:pt>
    <dgm:pt modelId="{4FE3B565-31E1-4EE6-B9D3-C39E1F82CCB0}" type="pres">
      <dgm:prSet presAssocID="{C73166B3-EA4A-4D07-AB46-0337D0CEC83F}" presName="sibTrans" presStyleCnt="0"/>
      <dgm:spPr/>
    </dgm:pt>
    <dgm:pt modelId="{F70791C4-CDB2-4F76-A24F-950B8A99FDC6}" type="pres">
      <dgm:prSet presAssocID="{C7B676ED-3DE6-46CF-9786-BE948DA14DA3}" presName="composite" presStyleCnt="0"/>
      <dgm:spPr/>
    </dgm:pt>
    <dgm:pt modelId="{2CEEF816-1E18-4E57-B88E-1D8010C9DAB1}" type="pres">
      <dgm:prSet presAssocID="{C7B676ED-3DE6-46CF-9786-BE948DA14DA3}" presName="BackAccent" presStyleLbl="bgShp" presStyleIdx="3" presStyleCnt="4" custLinFactNeighborX="108" custLinFactNeighborY="20905"/>
      <dgm:spPr/>
    </dgm:pt>
    <dgm:pt modelId="{F1ABC202-A5D9-4B0A-A057-0DF20CD94BA9}" type="pres">
      <dgm:prSet presAssocID="{C7B676ED-3DE6-46CF-9786-BE948DA14DA3}" presName="Accent" presStyleLbl="alignNode1" presStyleIdx="3" presStyleCnt="4" custLinFactNeighborX="-777" custLinFactNeighborY="24797"/>
      <dgm:spPr/>
    </dgm:pt>
    <dgm:pt modelId="{109B72CC-9651-4A59-B9F0-A9E86F233226}" type="pres">
      <dgm:prSet presAssocID="{C7B676ED-3DE6-46CF-9786-BE948DA14DA3}" presName="Child" presStyleLbl="revTx" presStyleIdx="6" presStyleCnt="8" custScaleX="143418" custScaleY="123119" custLinFactNeighborX="-14355" custLinFactNeighborY="18792">
        <dgm:presLayoutVars>
          <dgm:chMax val="0"/>
          <dgm:chPref val="0"/>
          <dgm:bulletEnabled val="1"/>
        </dgm:presLayoutVars>
      </dgm:prSet>
      <dgm:spPr/>
      <dgm:t>
        <a:bodyPr/>
        <a:lstStyle/>
        <a:p>
          <a:endParaRPr lang="it-IT"/>
        </a:p>
      </dgm:t>
    </dgm:pt>
    <dgm:pt modelId="{15C7F7E4-AB06-4698-8F54-060DA6C6212C}" type="pres">
      <dgm:prSet presAssocID="{C7B676ED-3DE6-46CF-9786-BE948DA14DA3}" presName="Parent" presStyleLbl="revTx" presStyleIdx="7" presStyleCnt="8" custLinFactNeighborX="-6395" custLinFactNeighborY="12559">
        <dgm:presLayoutVars>
          <dgm:chMax val="1"/>
          <dgm:chPref val="1"/>
          <dgm:bulletEnabled val="1"/>
        </dgm:presLayoutVars>
      </dgm:prSet>
      <dgm:spPr/>
      <dgm:t>
        <a:bodyPr/>
        <a:lstStyle/>
        <a:p>
          <a:endParaRPr lang="it-IT"/>
        </a:p>
      </dgm:t>
    </dgm:pt>
  </dgm:ptLst>
  <dgm:cxnLst>
    <dgm:cxn modelId="{C17C6D08-9784-4B61-91B1-1800F1567485}" type="presOf" srcId="{44508061-CE8F-4497-91D6-ABB472D09ED4}" destId="{BEAC2515-3283-4779-BFEB-F1A5E63BC5AA}" srcOrd="0" destOrd="1" presId="urn:microsoft.com/office/officeart/2008/layout/IncreasingCircleProcess"/>
    <dgm:cxn modelId="{C9DC3214-1415-4CBF-A59C-B7C7AA0A9DE2}" srcId="{EB60624F-8E37-4DE9-BEC9-6B0BC9E6F5C9}" destId="{7ACB9242-F326-4251-ABFE-F577338164E7}" srcOrd="2" destOrd="0" parTransId="{4901B70C-A5BC-4552-AF7A-943D1E2A9D39}" sibTransId="{B21137FA-15FD-4A6B-A97D-94A4DB101050}"/>
    <dgm:cxn modelId="{15E1FC37-1723-4410-8067-3E0385F658CD}" type="presOf" srcId="{EB60624F-8E37-4DE9-BEC9-6B0BC9E6F5C9}" destId="{D98F8847-5BFB-47A9-B0D5-94FCF486231D}" srcOrd="0" destOrd="0" presId="urn:microsoft.com/office/officeart/2008/layout/IncreasingCircleProcess"/>
    <dgm:cxn modelId="{0B597712-A3BE-45E3-A793-29CEB82CCCDC}" srcId="{579B8184-F253-40F7-A435-641E2B62E214}" destId="{EB60624F-8E37-4DE9-BEC9-6B0BC9E6F5C9}" srcOrd="0" destOrd="0" parTransId="{91073211-3B3B-4A10-85F2-A68F0673719B}" sibTransId="{BC31836A-3C9A-4DA8-855D-4F08521504F8}"/>
    <dgm:cxn modelId="{087EE688-57C8-4A3B-8D05-2A3D5A77DB61}" srcId="{FB40AA65-E2DF-4FAF-A11C-FD245168C00F}" destId="{0B5138B3-56EA-4C3A-A273-13A4E82B0328}" srcOrd="2" destOrd="0" parTransId="{8888A259-7DFD-4049-8550-0063A2479AD6}" sibTransId="{DFB65911-2CD5-4751-BD3A-7D16C0E69F32}"/>
    <dgm:cxn modelId="{86EA5C49-5B78-46E2-8864-1F7D02E39443}" srcId="{C7B676ED-3DE6-46CF-9786-BE948DA14DA3}" destId="{EA138377-44D4-4E29-8615-33770FB11A30}" srcOrd="0" destOrd="0" parTransId="{7F1E5322-6D04-4D92-B1BC-95B10F7A470A}" sibTransId="{922645A9-3322-4A85-B835-A52BF1E027BA}"/>
    <dgm:cxn modelId="{9AC6E866-C7E4-4111-BD2F-D54673807373}" type="presOf" srcId="{9B07CBB5-6207-4D2B-B9C6-5046057301AA}" destId="{54DEED37-3C2A-48BF-AF3C-582FD1063035}" srcOrd="0" destOrd="4" presId="urn:microsoft.com/office/officeart/2008/layout/IncreasingCircleProcess"/>
    <dgm:cxn modelId="{A5880384-AC7C-4E95-BCF2-B42785DAE21D}" type="presOf" srcId="{7ACB9242-F326-4251-ABFE-F577338164E7}" destId="{8989D1CD-14F6-4871-B871-3FE5B91F5E53}" srcOrd="0" destOrd="2" presId="urn:microsoft.com/office/officeart/2008/layout/IncreasingCircleProcess"/>
    <dgm:cxn modelId="{DF542009-662F-411F-A04F-2893DF759FEB}" type="presOf" srcId="{1F2D5E04-61E4-4E2C-BEF0-C4EF3C83A4CF}" destId="{BEAC2515-3283-4779-BFEB-F1A5E63BC5AA}" srcOrd="0" destOrd="3" presId="urn:microsoft.com/office/officeart/2008/layout/IncreasingCircleProcess"/>
    <dgm:cxn modelId="{BF8426B9-8C33-4156-9B6B-80C702A8A2B4}" type="presOf" srcId="{EA138377-44D4-4E29-8615-33770FB11A30}" destId="{109B72CC-9651-4A59-B9F0-A9E86F233226}" srcOrd="0" destOrd="0" presId="urn:microsoft.com/office/officeart/2008/layout/IncreasingCircleProcess"/>
    <dgm:cxn modelId="{717BEDE3-5AF5-4229-9A8E-5190C0EEDB30}" type="presOf" srcId="{ADB7CB51-9242-4879-9F31-49CA86056940}" destId="{8989D1CD-14F6-4871-B871-3FE5B91F5E53}" srcOrd="0" destOrd="1" presId="urn:microsoft.com/office/officeart/2008/layout/IncreasingCircleProcess"/>
    <dgm:cxn modelId="{7D4EEA4F-5F16-47CB-B943-DAF874863E47}" type="presOf" srcId="{2BAAC62B-698F-444C-AE3C-F2792E0BE782}" destId="{BEAC2515-3283-4779-BFEB-F1A5E63BC5AA}" srcOrd="0" destOrd="0" presId="urn:microsoft.com/office/officeart/2008/layout/IncreasingCircleProcess"/>
    <dgm:cxn modelId="{E21B4651-A1A8-4C3C-B161-0AF5CB6DBC80}" type="presOf" srcId="{FB40AA65-E2DF-4FAF-A11C-FD245168C00F}" destId="{35689306-59F7-4EF4-B99E-DE9A95F060D1}" srcOrd="0" destOrd="0" presId="urn:microsoft.com/office/officeart/2008/layout/IncreasingCircleProcess"/>
    <dgm:cxn modelId="{1E1DA83A-0BED-417C-8328-E7D50DABC7B5}" type="presOf" srcId="{55E6BB4D-4016-4770-8EA2-18512ED34D48}" destId="{54DEED37-3C2A-48BF-AF3C-582FD1063035}" srcOrd="0" destOrd="0" presId="urn:microsoft.com/office/officeart/2008/layout/IncreasingCircleProcess"/>
    <dgm:cxn modelId="{885C1605-A63C-4C92-A0FE-0B4EE27CA42E}" type="presOf" srcId="{0B5138B3-56EA-4C3A-A273-13A4E82B0328}" destId="{BEAC2515-3283-4779-BFEB-F1A5E63BC5AA}" srcOrd="0" destOrd="2" presId="urn:microsoft.com/office/officeart/2008/layout/IncreasingCircleProcess"/>
    <dgm:cxn modelId="{493D7E3E-39DB-4207-BE5E-B946F55AA977}" type="presOf" srcId="{C7B676ED-3DE6-46CF-9786-BE948DA14DA3}" destId="{15C7F7E4-AB06-4698-8F54-060DA6C6212C}" srcOrd="0" destOrd="0" presId="urn:microsoft.com/office/officeart/2008/layout/IncreasingCircleProcess"/>
    <dgm:cxn modelId="{42FAD6A7-5EBE-4671-9BE7-A7632B80889C}" srcId="{90986841-02A1-4F96-BFE1-2DCA25D44AC6}" destId="{CD35D9D7-5AFA-41B1-BAC9-EA47EAF9119D}" srcOrd="3" destOrd="0" parTransId="{48A97DDE-26D7-46B0-BA4E-CC2465CCABB4}" sibTransId="{D3AC3085-9FFF-4F8D-AA68-4567A0EB0310}"/>
    <dgm:cxn modelId="{43F4A18D-C244-4F1F-9FFE-67EA05F4E516}" type="presOf" srcId="{90986841-02A1-4F96-BFE1-2DCA25D44AC6}" destId="{C1482EDE-975F-4832-BE46-4664255942B2}" srcOrd="0" destOrd="0" presId="urn:microsoft.com/office/officeart/2008/layout/IncreasingCircleProcess"/>
    <dgm:cxn modelId="{8011C428-0ADC-4F90-9D57-CD2E00FF7561}" type="presOf" srcId="{267D8DAC-0206-4751-93BE-92A4AD8377D2}" destId="{8989D1CD-14F6-4871-B871-3FE5B91F5E53}" srcOrd="0" destOrd="0" presId="urn:microsoft.com/office/officeart/2008/layout/IncreasingCircleProcess"/>
    <dgm:cxn modelId="{C8C67AD1-B1A6-4720-8B8A-47276E54B250}" srcId="{EB60624F-8E37-4DE9-BEC9-6B0BC9E6F5C9}" destId="{267D8DAC-0206-4751-93BE-92A4AD8377D2}" srcOrd="0" destOrd="0" parTransId="{E9B0A631-1C19-4501-9C32-6C2A71C70D5B}" sibTransId="{ACF7259B-DCD1-4E0F-A54C-E2B4F19AED55}"/>
    <dgm:cxn modelId="{D09019F5-479C-447A-9FEF-282FA9B7FD7C}" type="presOf" srcId="{071CCFEC-3FC2-4BA5-B041-1F843F5840CA}" destId="{54DEED37-3C2A-48BF-AF3C-582FD1063035}" srcOrd="0" destOrd="1" presId="urn:microsoft.com/office/officeart/2008/layout/IncreasingCircleProcess"/>
    <dgm:cxn modelId="{D950B444-FAC6-4DE9-B870-AB730CB0E5C4}" type="presOf" srcId="{579B8184-F253-40F7-A435-641E2B62E214}" destId="{0E05FE89-46A4-4653-AA4C-397423361545}" srcOrd="0" destOrd="0" presId="urn:microsoft.com/office/officeart/2008/layout/IncreasingCircleProcess"/>
    <dgm:cxn modelId="{C6B87205-CDE6-4DED-B2A9-74A3D357DB8B}" srcId="{FB40AA65-E2DF-4FAF-A11C-FD245168C00F}" destId="{44508061-CE8F-4497-91D6-ABB472D09ED4}" srcOrd="1" destOrd="0" parTransId="{78A55519-2260-4B20-85ED-02986C943569}" sibTransId="{8D457CD6-A50D-40C5-86DC-DCD0E7782A8E}"/>
    <dgm:cxn modelId="{2F388327-40E0-441F-8037-DFAE9FB21BFB}" type="presOf" srcId="{CDB34BF2-2D5E-4E02-A191-DCEC4AD80168}" destId="{BEAC2515-3283-4779-BFEB-F1A5E63BC5AA}" srcOrd="0" destOrd="4" presId="urn:microsoft.com/office/officeart/2008/layout/IncreasingCircleProcess"/>
    <dgm:cxn modelId="{8961835C-F7D6-4223-8C53-9CBEBDFA27F9}" type="presOf" srcId="{7D72E3D1-AD26-4DE7-8F91-390DA3A81E7A}" destId="{54DEED37-3C2A-48BF-AF3C-582FD1063035}" srcOrd="0" destOrd="2" presId="urn:microsoft.com/office/officeart/2008/layout/IncreasingCircleProcess"/>
    <dgm:cxn modelId="{15AE01BA-D719-4C71-8625-7CF64190ACF4}" srcId="{FB40AA65-E2DF-4FAF-A11C-FD245168C00F}" destId="{2BAAC62B-698F-444C-AE3C-F2792E0BE782}" srcOrd="0" destOrd="0" parTransId="{FBA044E8-E2CD-4D73-8790-BCD248F2C2A2}" sibTransId="{C235F012-C2B3-4E47-819E-52C15189BEEE}"/>
    <dgm:cxn modelId="{74086AF7-EE40-49CA-A212-C4FB72AB3749}" srcId="{90986841-02A1-4F96-BFE1-2DCA25D44AC6}" destId="{071CCFEC-3FC2-4BA5-B041-1F843F5840CA}" srcOrd="1" destOrd="0" parTransId="{0EA3A885-3383-434E-8AD0-BC8118E97926}" sibTransId="{250AFE4E-7666-402A-B857-647B4CE7ABD1}"/>
    <dgm:cxn modelId="{3B5083CC-AF08-4757-A084-B9FD3C86792D}" srcId="{FB40AA65-E2DF-4FAF-A11C-FD245168C00F}" destId="{1F2D5E04-61E4-4E2C-BEF0-C4EF3C83A4CF}" srcOrd="3" destOrd="0" parTransId="{F863CC10-7F20-44B2-A54F-04F22F2B49BB}" sibTransId="{D4DB5473-A10D-4993-99CB-0579C918D7D7}"/>
    <dgm:cxn modelId="{3E7AE296-2C31-4C1D-8E61-174DF5E0CC27}" srcId="{EB60624F-8E37-4DE9-BEC9-6B0BC9E6F5C9}" destId="{ADB7CB51-9242-4879-9F31-49CA86056940}" srcOrd="1" destOrd="0" parTransId="{C4AA376B-025A-427A-A538-61C6CF5E0033}" sibTransId="{02A466E5-835F-4D13-AB27-157CD994FECE}"/>
    <dgm:cxn modelId="{D161EAA1-4B28-44ED-8D0D-A7BA743BE32C}" srcId="{FB40AA65-E2DF-4FAF-A11C-FD245168C00F}" destId="{CDB34BF2-2D5E-4E02-A191-DCEC4AD80168}" srcOrd="4" destOrd="0" parTransId="{7797322A-2A42-40A9-A2A6-A6EDD693C8F1}" sibTransId="{38CCE601-1C00-4022-8335-473DD819A472}"/>
    <dgm:cxn modelId="{56FA55B3-57C6-4CE0-BE8A-30317B38B133}" type="presOf" srcId="{CD35D9D7-5AFA-41B1-BAC9-EA47EAF9119D}" destId="{54DEED37-3C2A-48BF-AF3C-582FD1063035}" srcOrd="0" destOrd="3" presId="urn:microsoft.com/office/officeart/2008/layout/IncreasingCircleProcess"/>
    <dgm:cxn modelId="{4959029D-589F-4CBB-AE48-0753714C791A}" srcId="{579B8184-F253-40F7-A435-641E2B62E214}" destId="{C7B676ED-3DE6-46CF-9786-BE948DA14DA3}" srcOrd="3" destOrd="0" parTransId="{E7FF016C-0103-422B-AE8A-E96D7D680747}" sibTransId="{AC05C1B7-9D7D-469F-97A0-B5137463F065}"/>
    <dgm:cxn modelId="{C024F1FD-1440-4426-B1FB-80AB8CD7B914}" srcId="{579B8184-F253-40F7-A435-641E2B62E214}" destId="{90986841-02A1-4F96-BFE1-2DCA25D44AC6}" srcOrd="1" destOrd="0" parTransId="{97820439-40DD-4F91-8DE9-66BE6AA8C658}" sibTransId="{EF0581BB-427F-4930-8E77-13A12351643C}"/>
    <dgm:cxn modelId="{90E95162-6136-454D-A062-9F6BB48A2CDE}" srcId="{90986841-02A1-4F96-BFE1-2DCA25D44AC6}" destId="{55E6BB4D-4016-4770-8EA2-18512ED34D48}" srcOrd="0" destOrd="0" parTransId="{E3D60601-D314-40DF-BB7E-58F05E41CBEB}" sibTransId="{5727CDBE-EC45-4340-9248-C82B46563E13}"/>
    <dgm:cxn modelId="{AE1BFA57-8FF1-4A6A-80BB-FE797D00E43A}" srcId="{90986841-02A1-4F96-BFE1-2DCA25D44AC6}" destId="{7D72E3D1-AD26-4DE7-8F91-390DA3A81E7A}" srcOrd="2" destOrd="0" parTransId="{D087EBE6-BD7D-4ED0-A0C7-EE5B75B13AFD}" sibTransId="{4F06E977-A391-4D2C-803B-93CAB670A0F5}"/>
    <dgm:cxn modelId="{38FE0900-6ADF-43F5-9E8F-1F996069EDD1}" srcId="{90986841-02A1-4F96-BFE1-2DCA25D44AC6}" destId="{9B07CBB5-6207-4D2B-B9C6-5046057301AA}" srcOrd="4" destOrd="0" parTransId="{88164661-E86E-42F5-8E3C-FACF88738932}" sibTransId="{A9CCE0DC-C124-4442-814A-7D3E603AAE59}"/>
    <dgm:cxn modelId="{4087CABC-F43F-4CB3-B63C-EC5907D5FE6C}" srcId="{579B8184-F253-40F7-A435-641E2B62E214}" destId="{FB40AA65-E2DF-4FAF-A11C-FD245168C00F}" srcOrd="2" destOrd="0" parTransId="{B6B25C76-92D6-46D3-A050-9D1396E06030}" sibTransId="{C73166B3-EA4A-4D07-AB46-0337D0CEC83F}"/>
    <dgm:cxn modelId="{53FFDDFF-85A3-4073-9221-2026AD7AB38C}" type="presParOf" srcId="{0E05FE89-46A4-4653-AA4C-397423361545}" destId="{C5DFE18B-74D1-4FE5-8BD8-95CEA42E0D67}" srcOrd="0" destOrd="0" presId="urn:microsoft.com/office/officeart/2008/layout/IncreasingCircleProcess"/>
    <dgm:cxn modelId="{F630FDD0-A59E-48CF-BD86-D7848DD9F876}" type="presParOf" srcId="{C5DFE18B-74D1-4FE5-8BD8-95CEA42E0D67}" destId="{B7FBFC59-F3C2-4599-B47D-D22930E09C55}" srcOrd="0" destOrd="0" presId="urn:microsoft.com/office/officeart/2008/layout/IncreasingCircleProcess"/>
    <dgm:cxn modelId="{4B0B3586-7954-4026-AC06-201C4FC304FD}" type="presParOf" srcId="{C5DFE18B-74D1-4FE5-8BD8-95CEA42E0D67}" destId="{8A471333-7105-41DC-BAE2-1662BBC282F4}" srcOrd="1" destOrd="0" presId="urn:microsoft.com/office/officeart/2008/layout/IncreasingCircleProcess"/>
    <dgm:cxn modelId="{C67DC554-5856-496B-8471-24D7C41496A6}" type="presParOf" srcId="{C5DFE18B-74D1-4FE5-8BD8-95CEA42E0D67}" destId="{8989D1CD-14F6-4871-B871-3FE5B91F5E53}" srcOrd="2" destOrd="0" presId="urn:microsoft.com/office/officeart/2008/layout/IncreasingCircleProcess"/>
    <dgm:cxn modelId="{8C37C3D2-A6F8-46BF-84A2-1C74A8D73F3D}" type="presParOf" srcId="{C5DFE18B-74D1-4FE5-8BD8-95CEA42E0D67}" destId="{D98F8847-5BFB-47A9-B0D5-94FCF486231D}" srcOrd="3" destOrd="0" presId="urn:microsoft.com/office/officeart/2008/layout/IncreasingCircleProcess"/>
    <dgm:cxn modelId="{03E7364B-8E77-47F1-9D88-957D7ED6C869}" type="presParOf" srcId="{0E05FE89-46A4-4653-AA4C-397423361545}" destId="{31AA647F-ACA4-4BB4-A5D9-7733206ABD9E}" srcOrd="1" destOrd="0" presId="urn:microsoft.com/office/officeart/2008/layout/IncreasingCircleProcess"/>
    <dgm:cxn modelId="{A521A6AD-BE91-4BCB-B95F-82305522C9DD}" type="presParOf" srcId="{0E05FE89-46A4-4653-AA4C-397423361545}" destId="{3AC43E57-97E8-4090-BC5E-5AADA6C846A6}" srcOrd="2" destOrd="0" presId="urn:microsoft.com/office/officeart/2008/layout/IncreasingCircleProcess"/>
    <dgm:cxn modelId="{4A8AFBA3-399E-4196-AB68-4FA3DDAAFE3C}" type="presParOf" srcId="{3AC43E57-97E8-4090-BC5E-5AADA6C846A6}" destId="{79B4C923-C894-486F-9840-9746F1A31EF5}" srcOrd="0" destOrd="0" presId="urn:microsoft.com/office/officeart/2008/layout/IncreasingCircleProcess"/>
    <dgm:cxn modelId="{6B79B9F2-00CC-4505-AB57-5BEFE54AE9DD}" type="presParOf" srcId="{3AC43E57-97E8-4090-BC5E-5AADA6C846A6}" destId="{E61EA76D-ED20-4F8C-935E-F8ED5D076189}" srcOrd="1" destOrd="0" presId="urn:microsoft.com/office/officeart/2008/layout/IncreasingCircleProcess"/>
    <dgm:cxn modelId="{2BD38EA4-1C65-4F8E-98DB-3224D0DE3C04}" type="presParOf" srcId="{3AC43E57-97E8-4090-BC5E-5AADA6C846A6}" destId="{54DEED37-3C2A-48BF-AF3C-582FD1063035}" srcOrd="2" destOrd="0" presId="urn:microsoft.com/office/officeart/2008/layout/IncreasingCircleProcess"/>
    <dgm:cxn modelId="{DBEE7DC8-C140-4A4E-ABE5-1553D5E4E6EB}" type="presParOf" srcId="{3AC43E57-97E8-4090-BC5E-5AADA6C846A6}" destId="{C1482EDE-975F-4832-BE46-4664255942B2}" srcOrd="3" destOrd="0" presId="urn:microsoft.com/office/officeart/2008/layout/IncreasingCircleProcess"/>
    <dgm:cxn modelId="{219AFB45-B7DF-4FE0-8168-718EAF2E0BAA}" type="presParOf" srcId="{0E05FE89-46A4-4653-AA4C-397423361545}" destId="{C379640E-5FBA-46A9-B8DE-52572DEAE3E9}" srcOrd="3" destOrd="0" presId="urn:microsoft.com/office/officeart/2008/layout/IncreasingCircleProcess"/>
    <dgm:cxn modelId="{026E803F-F7D6-48D9-A779-2D5829ED67F9}" type="presParOf" srcId="{0E05FE89-46A4-4653-AA4C-397423361545}" destId="{5579C60B-1D61-4967-98DA-3E2BEF4913C0}" srcOrd="4" destOrd="0" presId="urn:microsoft.com/office/officeart/2008/layout/IncreasingCircleProcess"/>
    <dgm:cxn modelId="{58D99111-9870-4E82-9431-4D0048A5EA1F}" type="presParOf" srcId="{5579C60B-1D61-4967-98DA-3E2BEF4913C0}" destId="{BCD93B74-0BEA-4F91-A988-058951CB42D8}" srcOrd="0" destOrd="0" presId="urn:microsoft.com/office/officeart/2008/layout/IncreasingCircleProcess"/>
    <dgm:cxn modelId="{B13D6740-4258-4AE2-993F-62A2A92B17E7}" type="presParOf" srcId="{5579C60B-1D61-4967-98DA-3E2BEF4913C0}" destId="{BBDCDBF7-BD14-441E-8499-61CAA5083F67}" srcOrd="1" destOrd="0" presId="urn:microsoft.com/office/officeart/2008/layout/IncreasingCircleProcess"/>
    <dgm:cxn modelId="{B35D2872-0F99-478A-9621-39DEC58011E3}" type="presParOf" srcId="{5579C60B-1D61-4967-98DA-3E2BEF4913C0}" destId="{BEAC2515-3283-4779-BFEB-F1A5E63BC5AA}" srcOrd="2" destOrd="0" presId="urn:microsoft.com/office/officeart/2008/layout/IncreasingCircleProcess"/>
    <dgm:cxn modelId="{E806BDDE-E791-4F60-B9B7-73F399D62FE3}" type="presParOf" srcId="{5579C60B-1D61-4967-98DA-3E2BEF4913C0}" destId="{35689306-59F7-4EF4-B99E-DE9A95F060D1}" srcOrd="3" destOrd="0" presId="urn:microsoft.com/office/officeart/2008/layout/IncreasingCircleProcess"/>
    <dgm:cxn modelId="{6F9B7140-9D65-49C5-BB6B-3BDC4E2C6163}" type="presParOf" srcId="{0E05FE89-46A4-4653-AA4C-397423361545}" destId="{4FE3B565-31E1-4EE6-B9D3-C39E1F82CCB0}" srcOrd="5" destOrd="0" presId="urn:microsoft.com/office/officeart/2008/layout/IncreasingCircleProcess"/>
    <dgm:cxn modelId="{80266338-DCD5-4573-BCAE-639230953DB0}" type="presParOf" srcId="{0E05FE89-46A4-4653-AA4C-397423361545}" destId="{F70791C4-CDB2-4F76-A24F-950B8A99FDC6}" srcOrd="6" destOrd="0" presId="urn:microsoft.com/office/officeart/2008/layout/IncreasingCircleProcess"/>
    <dgm:cxn modelId="{73941C3F-5D45-45CC-B5E7-EBE88C1E640F}" type="presParOf" srcId="{F70791C4-CDB2-4F76-A24F-950B8A99FDC6}" destId="{2CEEF816-1E18-4E57-B88E-1D8010C9DAB1}" srcOrd="0" destOrd="0" presId="urn:microsoft.com/office/officeart/2008/layout/IncreasingCircleProcess"/>
    <dgm:cxn modelId="{23938EB2-04D4-4B3C-A1EC-2F2EFA665EFD}" type="presParOf" srcId="{F70791C4-CDB2-4F76-A24F-950B8A99FDC6}" destId="{F1ABC202-A5D9-4B0A-A057-0DF20CD94BA9}" srcOrd="1" destOrd="0" presId="urn:microsoft.com/office/officeart/2008/layout/IncreasingCircleProcess"/>
    <dgm:cxn modelId="{69FD78EC-E76A-41DE-BACC-6B1827F9E07A}" type="presParOf" srcId="{F70791C4-CDB2-4F76-A24F-950B8A99FDC6}" destId="{109B72CC-9651-4A59-B9F0-A9E86F233226}" srcOrd="2" destOrd="0" presId="urn:microsoft.com/office/officeart/2008/layout/IncreasingCircleProcess"/>
    <dgm:cxn modelId="{1C2269E9-B45C-425D-8496-9A9326EF2C37}" type="presParOf" srcId="{F70791C4-CDB2-4F76-A24F-950B8A99FDC6}" destId="{15C7F7E4-AB06-4698-8F54-060DA6C6212C}"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9B8184-F253-40F7-A435-641E2B62E214}" type="doc">
      <dgm:prSet loTypeId="urn:microsoft.com/office/officeart/2008/layout/IncreasingCircleProcess" loCatId="process" qsTypeId="urn:microsoft.com/office/officeart/2005/8/quickstyle/simple1" qsCatId="simple" csTypeId="urn:microsoft.com/office/officeart/2005/8/colors/colorful1" csCatId="colorful" phldr="1"/>
      <dgm:spPr/>
      <dgm:t>
        <a:bodyPr/>
        <a:lstStyle/>
        <a:p>
          <a:endParaRPr lang="it-IT"/>
        </a:p>
      </dgm:t>
    </dgm:pt>
    <dgm:pt modelId="{2BAAC62B-698F-444C-AE3C-F2792E0BE782}">
      <dgm:prSet custT="1"/>
      <dgm:spPr/>
      <dgm:t>
        <a:bodyPr/>
        <a:lstStyle/>
        <a:p>
          <a:r>
            <a:rPr lang="it-IT" sz="1100" b="1" dirty="0">
              <a:latin typeface="Aptos"/>
            </a:rPr>
            <a:t>DATA INIZIO PROGETTO:</a:t>
          </a:r>
          <a:endParaRPr lang="it-IT" sz="1100" b="0" dirty="0">
            <a:latin typeface="Aptos"/>
          </a:endParaRPr>
        </a:p>
        <a:p>
          <a:r>
            <a:rPr lang="it-IT" sz="1100" b="0" dirty="0">
              <a:latin typeface="Aptos"/>
            </a:rPr>
            <a:t>21..2022</a:t>
          </a:r>
        </a:p>
        <a:p>
          <a:endParaRPr lang="it-IT" sz="1100" b="0">
            <a:latin typeface="Aptos" panose="020B0004020202020204" pitchFamily="34" charset="0"/>
          </a:endParaRPr>
        </a:p>
        <a:p>
          <a:r>
            <a:rPr lang="it-IT" sz="1100" b="1" dirty="0">
              <a:latin typeface="Aptos"/>
            </a:rPr>
            <a:t>FINANZIAMENTO</a:t>
          </a:r>
          <a:r>
            <a:rPr lang="it-IT" sz="1100" b="0" dirty="0">
              <a:latin typeface="Aptos"/>
            </a:rPr>
            <a:t>: </a:t>
          </a:r>
        </a:p>
        <a:p>
          <a:r>
            <a:rPr lang="it-IT" sz="1100" b="0" dirty="0">
              <a:latin typeface="Aptos"/>
            </a:rPr>
            <a:t>180.000,00€ SERVIZI</a:t>
          </a:r>
        </a:p>
      </dgm:t>
    </dgm:pt>
    <dgm:pt modelId="{FBA044E8-E2CD-4D73-8790-BCD248F2C2A2}" type="parTrans" cxnId="{15AE01BA-D719-4C71-8625-7CF64190ACF4}">
      <dgm:prSet/>
      <dgm:spPr/>
      <dgm:t>
        <a:bodyPr/>
        <a:lstStyle/>
        <a:p>
          <a:endParaRPr lang="it-IT" sz="1600"/>
        </a:p>
      </dgm:t>
    </dgm:pt>
    <dgm:pt modelId="{C235F012-C2B3-4E47-819E-52C15189BEEE}" type="sibTrans" cxnId="{15AE01BA-D719-4C71-8625-7CF64190ACF4}">
      <dgm:prSet/>
      <dgm:spPr/>
      <dgm:t>
        <a:bodyPr/>
        <a:lstStyle/>
        <a:p>
          <a:endParaRPr lang="it-IT" sz="1600"/>
        </a:p>
      </dgm:t>
    </dgm:pt>
    <dgm:pt modelId="{90986841-02A1-4F96-BFE1-2DCA25D44AC6}">
      <dgm:prSet custT="1"/>
      <dgm:spPr/>
      <dgm:t>
        <a:bodyPr/>
        <a:lstStyle/>
        <a:p>
          <a:r>
            <a:rPr lang="it-IT" sz="1600" b="1" u="sng" dirty="0">
              <a:latin typeface="Aptos"/>
            </a:rPr>
            <a:t>Shelter Aldini </a:t>
          </a:r>
        </a:p>
      </dgm:t>
    </dgm:pt>
    <dgm:pt modelId="{97820439-40DD-4F91-8DE9-66BE6AA8C658}" type="parTrans" cxnId="{C024F1FD-1440-4426-B1FB-80AB8CD7B914}">
      <dgm:prSet/>
      <dgm:spPr/>
      <dgm:t>
        <a:bodyPr/>
        <a:lstStyle/>
        <a:p>
          <a:endParaRPr lang="it-IT" sz="1600"/>
        </a:p>
      </dgm:t>
    </dgm:pt>
    <dgm:pt modelId="{EF0581BB-427F-4930-8E77-13A12351643C}" type="sibTrans" cxnId="{C024F1FD-1440-4426-B1FB-80AB8CD7B914}">
      <dgm:prSet/>
      <dgm:spPr/>
      <dgm:t>
        <a:bodyPr/>
        <a:lstStyle/>
        <a:p>
          <a:endParaRPr lang="it-IT" sz="1600"/>
        </a:p>
      </dgm:t>
    </dgm:pt>
    <dgm:pt modelId="{FB40AA65-E2DF-4FAF-A11C-FD245168C00F}">
      <dgm:prSet custT="1"/>
      <dgm:spPr/>
      <dgm:t>
        <a:bodyPr/>
        <a:lstStyle/>
        <a:p>
          <a:r>
            <a:rPr lang="it-IT" sz="1600" b="1" u="sng" dirty="0">
              <a:latin typeface="Aptos"/>
            </a:rPr>
            <a:t>Shelter Barabino</a:t>
          </a:r>
          <a:endParaRPr lang="it-IT" sz="1600" u="sng" dirty="0">
            <a:latin typeface="Aptos"/>
          </a:endParaRPr>
        </a:p>
      </dgm:t>
    </dgm:pt>
    <dgm:pt modelId="{B6B25C76-92D6-46D3-A050-9D1396E06030}" type="parTrans" cxnId="{4087CABC-F43F-4CB3-B63C-EC5907D5FE6C}">
      <dgm:prSet/>
      <dgm:spPr/>
      <dgm:t>
        <a:bodyPr/>
        <a:lstStyle/>
        <a:p>
          <a:endParaRPr lang="it-IT" sz="1600"/>
        </a:p>
      </dgm:t>
    </dgm:pt>
    <dgm:pt modelId="{C73166B3-EA4A-4D07-AB46-0337D0CEC83F}" type="sibTrans" cxnId="{4087CABC-F43F-4CB3-B63C-EC5907D5FE6C}">
      <dgm:prSet/>
      <dgm:spPr/>
      <dgm:t>
        <a:bodyPr/>
        <a:lstStyle/>
        <a:p>
          <a:endParaRPr lang="it-IT" sz="1600"/>
        </a:p>
      </dgm:t>
    </dgm:pt>
    <dgm:pt modelId="{55E6BB4D-4016-4770-8EA2-18512ED34D48}">
      <dgm:prSet custT="1"/>
      <dgm:spPr/>
      <dgm:t>
        <a:bodyPr/>
        <a:lstStyle/>
        <a:p>
          <a:r>
            <a:rPr lang="it-IT" sz="1100" b="1" dirty="0">
              <a:latin typeface="Aptos"/>
            </a:rPr>
            <a:t>DATA INIZIO PROGETTO:</a:t>
          </a:r>
          <a:endParaRPr lang="it-IT" sz="1100" b="0" dirty="0">
            <a:latin typeface="Aptos" panose="020B0004020202020204" pitchFamily="34" charset="0"/>
          </a:endParaRPr>
        </a:p>
        <a:p>
          <a:r>
            <a:rPr lang="it-IT" sz="1100" b="0" dirty="0">
              <a:latin typeface="Aptos"/>
            </a:rPr>
            <a:t>03.11.2022</a:t>
          </a:r>
        </a:p>
        <a:p>
          <a:endParaRPr lang="it-IT" sz="1100" b="0">
            <a:latin typeface="Aptos" panose="020B0004020202020204" pitchFamily="34" charset="0"/>
          </a:endParaRPr>
        </a:p>
        <a:p>
          <a:r>
            <a:rPr lang="it-IT" sz="1100" b="1" dirty="0">
              <a:latin typeface="Aptos"/>
            </a:rPr>
            <a:t>FINANZIAMENTO</a:t>
          </a:r>
          <a:r>
            <a:rPr lang="it-IT" sz="1100" b="0" dirty="0">
              <a:latin typeface="Aptos"/>
            </a:rPr>
            <a:t>: </a:t>
          </a:r>
        </a:p>
        <a:p>
          <a:r>
            <a:rPr lang="it-IT" sz="1100" b="0" dirty="0">
              <a:latin typeface="Aptos"/>
            </a:rPr>
            <a:t>180.000,00 € SERVIZI</a:t>
          </a:r>
        </a:p>
        <a:p>
          <a:endParaRPr lang="it-IT" sz="1100" b="1">
            <a:latin typeface="Aptos" panose="020B0004020202020204" pitchFamily="34" charset="0"/>
          </a:endParaRPr>
        </a:p>
        <a:p>
          <a:r>
            <a:rPr lang="it-IT" sz="1100" b="1" dirty="0">
              <a:latin typeface="Aptos"/>
            </a:rPr>
            <a:t>TARGET ENTRO 31.03.2026:</a:t>
          </a:r>
          <a:endParaRPr lang="it-IT" sz="1100" b="0" dirty="0">
            <a:latin typeface="Aptos" panose="020B0004020202020204" pitchFamily="34" charset="0"/>
          </a:endParaRPr>
        </a:p>
      </dgm:t>
    </dgm:pt>
    <dgm:pt modelId="{E3D60601-D314-40DF-BB7E-58F05E41CBEB}" type="parTrans" cxnId="{90E95162-6136-454D-A062-9F6BB48A2CDE}">
      <dgm:prSet/>
      <dgm:spPr/>
      <dgm:t>
        <a:bodyPr/>
        <a:lstStyle/>
        <a:p>
          <a:endParaRPr lang="it-IT" sz="1600"/>
        </a:p>
      </dgm:t>
    </dgm:pt>
    <dgm:pt modelId="{5727CDBE-EC45-4340-9248-C82B46563E13}" type="sibTrans" cxnId="{90E95162-6136-454D-A062-9F6BB48A2CDE}">
      <dgm:prSet/>
      <dgm:spPr/>
      <dgm:t>
        <a:bodyPr/>
        <a:lstStyle/>
        <a:p>
          <a:endParaRPr lang="it-IT" sz="1600"/>
        </a:p>
      </dgm:t>
    </dgm:pt>
    <dgm:pt modelId="{CD35D9D7-5AFA-41B1-BAC9-EA47EAF9119D}">
      <dgm:prSet custT="1"/>
      <dgm:spPr/>
      <dgm:t>
        <a:bodyPr/>
        <a:lstStyle/>
        <a:p>
          <a:r>
            <a:rPr lang="it-IT" sz="1100" b="0" dirty="0">
              <a:latin typeface="Aptos"/>
            </a:rPr>
            <a:t>934 beneficiari</a:t>
          </a:r>
        </a:p>
      </dgm:t>
    </dgm:pt>
    <dgm:pt modelId="{48A97DDE-26D7-46B0-BA4E-CC2465CCABB4}" type="parTrans" cxnId="{42FAD6A7-5EBE-4671-9BE7-A7632B80889C}">
      <dgm:prSet/>
      <dgm:spPr/>
      <dgm:t>
        <a:bodyPr/>
        <a:lstStyle/>
        <a:p>
          <a:endParaRPr lang="it-IT" sz="1600"/>
        </a:p>
      </dgm:t>
    </dgm:pt>
    <dgm:pt modelId="{D3AC3085-9FFF-4F8D-AA68-4567A0EB0310}" type="sibTrans" cxnId="{42FAD6A7-5EBE-4671-9BE7-A7632B80889C}">
      <dgm:prSet/>
      <dgm:spPr/>
      <dgm:t>
        <a:bodyPr/>
        <a:lstStyle/>
        <a:p>
          <a:endParaRPr lang="it-IT" sz="1600"/>
        </a:p>
      </dgm:t>
    </dgm:pt>
    <dgm:pt modelId="{44508061-CE8F-4497-91D6-ABB472D09ED4}">
      <dgm:prSet custT="1"/>
      <dgm:spPr/>
      <dgm:t>
        <a:bodyPr/>
        <a:lstStyle/>
        <a:p>
          <a:endParaRPr lang="it-IT" sz="1100" b="1">
            <a:latin typeface="Aptos" panose="020B0004020202020204" pitchFamily="34" charset="0"/>
          </a:endParaRPr>
        </a:p>
        <a:p>
          <a:r>
            <a:rPr lang="it-IT" sz="1100" b="1" dirty="0">
              <a:latin typeface="Aptos"/>
            </a:rPr>
            <a:t>TARGET ENTRO 31.03.2026:</a:t>
          </a:r>
        </a:p>
      </dgm:t>
    </dgm:pt>
    <dgm:pt modelId="{78A55519-2260-4B20-85ED-02986C943569}" type="parTrans" cxnId="{C6B87205-CDE6-4DED-B2A9-74A3D357DB8B}">
      <dgm:prSet/>
      <dgm:spPr/>
      <dgm:t>
        <a:bodyPr/>
        <a:lstStyle/>
        <a:p>
          <a:endParaRPr lang="it-IT" sz="1600"/>
        </a:p>
      </dgm:t>
    </dgm:pt>
    <dgm:pt modelId="{8D457CD6-A50D-40C5-86DC-DCD0E7782A8E}" type="sibTrans" cxnId="{C6B87205-CDE6-4DED-B2A9-74A3D357DB8B}">
      <dgm:prSet/>
      <dgm:spPr/>
      <dgm:t>
        <a:bodyPr/>
        <a:lstStyle/>
        <a:p>
          <a:endParaRPr lang="it-IT" sz="1600"/>
        </a:p>
      </dgm:t>
    </dgm:pt>
    <dgm:pt modelId="{C7B676ED-3DE6-46CF-9786-BE948DA14DA3}">
      <dgm:prSet custT="1"/>
      <dgm:spPr/>
      <dgm:t>
        <a:bodyPr/>
        <a:lstStyle/>
        <a:p>
          <a:pPr algn="ctr"/>
          <a:r>
            <a:rPr lang="it-IT" sz="1600" b="1" u="sng" dirty="0">
              <a:latin typeface="Aptos"/>
            </a:rPr>
            <a:t>Complessivo Linea 1.3.2</a:t>
          </a:r>
        </a:p>
      </dgm:t>
    </dgm:pt>
    <dgm:pt modelId="{E7FF016C-0103-422B-AE8A-E96D7D680747}" type="parTrans" cxnId="{4959029D-589F-4CBB-AE48-0753714C791A}">
      <dgm:prSet/>
      <dgm:spPr/>
      <dgm:t>
        <a:bodyPr/>
        <a:lstStyle/>
        <a:p>
          <a:endParaRPr lang="it-IT" sz="1600"/>
        </a:p>
      </dgm:t>
    </dgm:pt>
    <dgm:pt modelId="{AC05C1B7-9D7D-469F-97A0-B5137463F065}" type="sibTrans" cxnId="{4959029D-589F-4CBB-AE48-0753714C791A}">
      <dgm:prSet/>
      <dgm:spPr/>
      <dgm:t>
        <a:bodyPr/>
        <a:lstStyle/>
        <a:p>
          <a:endParaRPr lang="it-IT" sz="1600"/>
        </a:p>
      </dgm:t>
    </dgm:pt>
    <dgm:pt modelId="{EA138377-44D4-4E29-8615-33770FB11A30}">
      <dgm:prSet custT="1"/>
      <dgm:spPr>
        <a:ln>
          <a:solidFill>
            <a:schemeClr val="bg1"/>
          </a:solidFill>
        </a:ln>
      </dgm:spPr>
      <dgm:t>
        <a:bodyPr/>
        <a:lstStyle/>
        <a:p>
          <a:pPr algn="ctr"/>
          <a:r>
            <a:rPr lang="it-IT" sz="1200" b="1" u="none" dirty="0">
              <a:latin typeface="Aptos"/>
            </a:rPr>
            <a:t>FINANZIAMENTO </a:t>
          </a:r>
        </a:p>
        <a:p>
          <a:pPr algn="ctr"/>
          <a:r>
            <a:rPr lang="it-IT" sz="1200" b="1" u="none" dirty="0">
              <a:latin typeface="Aptos"/>
            </a:rPr>
            <a:t>2.180.000,00 € di cui</a:t>
          </a:r>
        </a:p>
        <a:p>
          <a:pPr algn="ctr"/>
          <a:r>
            <a:rPr lang="it-IT" sz="1050" b="0" u="none" dirty="0">
              <a:latin typeface="Aptos"/>
            </a:rPr>
            <a:t>per lavori 1.820.000,00 €</a:t>
          </a:r>
        </a:p>
        <a:p>
          <a:pPr algn="ctr"/>
          <a:r>
            <a:rPr lang="it-IT" sz="1050" b="0" u="none" dirty="0">
              <a:latin typeface="Aptos"/>
            </a:rPr>
            <a:t>per servizi 360.00,00€</a:t>
          </a:r>
        </a:p>
        <a:p>
          <a:pPr algn="ctr"/>
          <a:endParaRPr lang="it-IT" sz="1050" b="1" u="none" dirty="0">
            <a:latin typeface="Aptos" panose="020B0004020202020204" pitchFamily="34" charset="0"/>
          </a:endParaRPr>
        </a:p>
        <a:p>
          <a:pPr algn="ctr"/>
          <a:r>
            <a:rPr lang="it-IT" sz="1200" b="1" u="none" dirty="0">
              <a:latin typeface="Aptos"/>
            </a:rPr>
            <a:t>TARGET PROGRAMMATO</a:t>
          </a:r>
        </a:p>
        <a:p>
          <a:pPr algn="ctr"/>
          <a:r>
            <a:rPr lang="it-IT" sz="1200" b="0" u="none" dirty="0">
              <a:latin typeface="Aptos"/>
            </a:rPr>
            <a:t>1800 beneficiari</a:t>
          </a:r>
        </a:p>
        <a:p>
          <a:pPr algn="ctr"/>
          <a:endParaRPr lang="it-IT" sz="1200" b="0" u="none" dirty="0">
            <a:latin typeface="Aptos" panose="020B0004020202020204" pitchFamily="34" charset="0"/>
          </a:endParaRPr>
        </a:p>
        <a:p>
          <a:pPr algn="ctr"/>
          <a:endParaRPr lang="it-IT" sz="1200" b="0" u="none" dirty="0">
            <a:latin typeface="Aptos" panose="020B0004020202020204" pitchFamily="34" charset="0"/>
          </a:endParaRPr>
        </a:p>
        <a:p>
          <a:pPr algn="ctr"/>
          <a:r>
            <a:rPr lang="it-IT" sz="1200" b="1" u="none" dirty="0">
              <a:latin typeface="Aptos"/>
            </a:rPr>
            <a:t>TARGET REALIZZATO:</a:t>
          </a:r>
          <a:endParaRPr lang="it-IT" sz="1200" b="0" u="none" dirty="0">
            <a:latin typeface="Aptos"/>
          </a:endParaRPr>
        </a:p>
        <a:p>
          <a:pPr algn="ctr"/>
          <a:r>
            <a:rPr lang="it-IT" sz="1200" b="0" u="none" dirty="0">
              <a:latin typeface="Aptos"/>
            </a:rPr>
            <a:t>1735 beneficiari</a:t>
          </a:r>
        </a:p>
      </dgm:t>
    </dgm:pt>
    <dgm:pt modelId="{7F1E5322-6D04-4D92-B1BC-95B10F7A470A}" type="parTrans" cxnId="{86EA5C49-5B78-46E2-8864-1F7D02E39443}">
      <dgm:prSet/>
      <dgm:spPr/>
      <dgm:t>
        <a:bodyPr/>
        <a:lstStyle/>
        <a:p>
          <a:endParaRPr lang="it-IT" sz="1600"/>
        </a:p>
      </dgm:t>
    </dgm:pt>
    <dgm:pt modelId="{922645A9-3322-4A85-B835-A52BF1E027BA}" type="sibTrans" cxnId="{86EA5C49-5B78-46E2-8864-1F7D02E39443}">
      <dgm:prSet/>
      <dgm:spPr/>
      <dgm:t>
        <a:bodyPr/>
        <a:lstStyle/>
        <a:p>
          <a:endParaRPr lang="it-IT" sz="1600"/>
        </a:p>
      </dgm:t>
    </dgm:pt>
    <dgm:pt modelId="{071CCFEC-3FC2-4BA5-B041-1F843F5840CA}">
      <dgm:prSet custT="1"/>
      <dgm:spPr/>
      <dgm:t>
        <a:bodyPr/>
        <a:lstStyle/>
        <a:p>
          <a:r>
            <a:rPr lang="it-IT" sz="1100" b="0" dirty="0">
              <a:latin typeface="Aptos"/>
            </a:rPr>
            <a:t>1000 individui senza dimora</a:t>
          </a:r>
        </a:p>
        <a:p>
          <a:endParaRPr lang="it-IT" sz="1100" b="0">
            <a:latin typeface="Aptos" panose="020B0004020202020204" pitchFamily="34" charset="0"/>
          </a:endParaRPr>
        </a:p>
      </dgm:t>
    </dgm:pt>
    <dgm:pt modelId="{0EA3A885-3383-434E-8AD0-BC8118E97926}" type="parTrans" cxnId="{74086AF7-EE40-49CA-A212-C4FB72AB3749}">
      <dgm:prSet/>
      <dgm:spPr/>
      <dgm:t>
        <a:bodyPr/>
        <a:lstStyle/>
        <a:p>
          <a:endParaRPr lang="it-IT" sz="1600"/>
        </a:p>
      </dgm:t>
    </dgm:pt>
    <dgm:pt modelId="{250AFE4E-7666-402A-B857-647B4CE7ABD1}" type="sibTrans" cxnId="{74086AF7-EE40-49CA-A212-C4FB72AB3749}">
      <dgm:prSet/>
      <dgm:spPr/>
      <dgm:t>
        <a:bodyPr/>
        <a:lstStyle/>
        <a:p>
          <a:endParaRPr lang="it-IT" sz="1600"/>
        </a:p>
      </dgm:t>
    </dgm:pt>
    <dgm:pt modelId="{7D72E3D1-AD26-4DE7-8F91-390DA3A81E7A}">
      <dgm:prSet custT="1"/>
      <dgm:spPr/>
      <dgm:t>
        <a:bodyPr/>
        <a:lstStyle/>
        <a:p>
          <a:endParaRPr lang="it-IT" sz="1100" b="1" dirty="0">
            <a:latin typeface="Aptos" panose="020B0004020202020204" pitchFamily="34" charset="0"/>
          </a:endParaRPr>
        </a:p>
        <a:p>
          <a:r>
            <a:rPr lang="it-IT" sz="1100" b="1" dirty="0">
              <a:latin typeface="Aptos"/>
            </a:rPr>
            <a:t>TARGET REALIZZATO</a:t>
          </a:r>
          <a:r>
            <a:rPr lang="it-IT" sz="1100" b="0" dirty="0">
              <a:latin typeface="Aptos"/>
            </a:rPr>
            <a:t>:</a:t>
          </a:r>
          <a:endParaRPr lang="it-IT" sz="1100" b="1" dirty="0">
            <a:latin typeface="Aptos"/>
          </a:endParaRPr>
        </a:p>
      </dgm:t>
    </dgm:pt>
    <dgm:pt modelId="{D087EBE6-BD7D-4ED0-A0C7-EE5B75B13AFD}" type="parTrans" cxnId="{AE1BFA57-8FF1-4A6A-80BB-FE797D00E43A}">
      <dgm:prSet/>
      <dgm:spPr/>
      <dgm:t>
        <a:bodyPr/>
        <a:lstStyle/>
        <a:p>
          <a:endParaRPr lang="it-IT" sz="1600"/>
        </a:p>
      </dgm:t>
    </dgm:pt>
    <dgm:pt modelId="{4F06E977-A391-4D2C-803B-93CAB670A0F5}" type="sibTrans" cxnId="{AE1BFA57-8FF1-4A6A-80BB-FE797D00E43A}">
      <dgm:prSet/>
      <dgm:spPr/>
      <dgm:t>
        <a:bodyPr/>
        <a:lstStyle/>
        <a:p>
          <a:endParaRPr lang="it-IT" sz="1600"/>
        </a:p>
      </dgm:t>
    </dgm:pt>
    <dgm:pt modelId="{0B5138B3-56EA-4C3A-A273-13A4E82B0328}">
      <dgm:prSet custT="1"/>
      <dgm:spPr/>
      <dgm:t>
        <a:bodyPr/>
        <a:lstStyle/>
        <a:p>
          <a:r>
            <a:rPr lang="it-IT" sz="1100" b="0" dirty="0">
              <a:latin typeface="Aptos"/>
            </a:rPr>
            <a:t>800 membri di nuclei familiari</a:t>
          </a:r>
        </a:p>
        <a:p>
          <a:endParaRPr lang="it-IT" sz="1100" b="0" dirty="0">
            <a:latin typeface="Aptos" panose="020B0004020202020204" pitchFamily="34" charset="0"/>
          </a:endParaRPr>
        </a:p>
        <a:p>
          <a:endParaRPr lang="it-IT" sz="1100" b="0" dirty="0">
            <a:latin typeface="Aptos" panose="020B0004020202020204" pitchFamily="34" charset="0"/>
          </a:endParaRPr>
        </a:p>
        <a:p>
          <a:r>
            <a:rPr lang="it-IT" sz="1100" b="1" dirty="0">
              <a:latin typeface="Aptos"/>
            </a:rPr>
            <a:t>TARGET REALIZZATO</a:t>
          </a:r>
          <a:r>
            <a:rPr lang="it-IT" sz="1100" b="0" dirty="0">
              <a:latin typeface="Aptos"/>
            </a:rPr>
            <a:t>:</a:t>
          </a:r>
        </a:p>
        <a:p>
          <a:r>
            <a:rPr lang="it-IT" sz="1100" b="0" dirty="0">
              <a:latin typeface="Aptos"/>
            </a:rPr>
            <a:t>801 beneficiari</a:t>
          </a:r>
        </a:p>
      </dgm:t>
    </dgm:pt>
    <dgm:pt modelId="{8888A259-7DFD-4049-8550-0063A2479AD6}" type="parTrans" cxnId="{087EE688-57C8-4A3B-8D05-2A3D5A77DB61}">
      <dgm:prSet/>
      <dgm:spPr/>
      <dgm:t>
        <a:bodyPr/>
        <a:lstStyle/>
        <a:p>
          <a:endParaRPr lang="it-IT" sz="1600"/>
        </a:p>
      </dgm:t>
    </dgm:pt>
    <dgm:pt modelId="{DFB65911-2CD5-4751-BD3A-7D16C0E69F32}" type="sibTrans" cxnId="{087EE688-57C8-4A3B-8D05-2A3D5A77DB61}">
      <dgm:prSet/>
      <dgm:spPr/>
      <dgm:t>
        <a:bodyPr/>
        <a:lstStyle/>
        <a:p>
          <a:endParaRPr lang="it-IT" sz="1600"/>
        </a:p>
      </dgm:t>
    </dgm:pt>
    <dgm:pt modelId="{0E05FE89-46A4-4653-AA4C-397423361545}" type="pres">
      <dgm:prSet presAssocID="{579B8184-F253-40F7-A435-641E2B62E214}" presName="Name0" presStyleCnt="0">
        <dgm:presLayoutVars>
          <dgm:chMax val="7"/>
          <dgm:chPref val="7"/>
          <dgm:dir/>
          <dgm:animOne val="branch"/>
          <dgm:animLvl val="lvl"/>
        </dgm:presLayoutVars>
      </dgm:prSet>
      <dgm:spPr/>
      <dgm:t>
        <a:bodyPr/>
        <a:lstStyle/>
        <a:p>
          <a:endParaRPr lang="it-IT"/>
        </a:p>
      </dgm:t>
    </dgm:pt>
    <dgm:pt modelId="{3AC43E57-97E8-4090-BC5E-5AADA6C846A6}" type="pres">
      <dgm:prSet presAssocID="{90986841-02A1-4F96-BFE1-2DCA25D44AC6}" presName="composite" presStyleCnt="0"/>
      <dgm:spPr/>
    </dgm:pt>
    <dgm:pt modelId="{79B4C923-C894-486F-9840-9746F1A31EF5}" type="pres">
      <dgm:prSet presAssocID="{90986841-02A1-4F96-BFE1-2DCA25D44AC6}" presName="BackAccent" presStyleLbl="bgShp" presStyleIdx="0" presStyleCnt="3"/>
      <dgm:spPr/>
    </dgm:pt>
    <dgm:pt modelId="{E61EA76D-ED20-4F8C-935E-F8ED5D076189}" type="pres">
      <dgm:prSet presAssocID="{90986841-02A1-4F96-BFE1-2DCA25D44AC6}" presName="Accent" presStyleLbl="alignNode1" presStyleIdx="0" presStyleCnt="3"/>
      <dgm:spPr/>
    </dgm:pt>
    <dgm:pt modelId="{54DEED37-3C2A-48BF-AF3C-582FD1063035}" type="pres">
      <dgm:prSet presAssocID="{90986841-02A1-4F96-BFE1-2DCA25D44AC6}" presName="Child" presStyleLbl="revTx" presStyleIdx="0" presStyleCnt="6" custScaleX="120861">
        <dgm:presLayoutVars>
          <dgm:chMax val="0"/>
          <dgm:chPref val="0"/>
          <dgm:bulletEnabled val="1"/>
        </dgm:presLayoutVars>
      </dgm:prSet>
      <dgm:spPr/>
      <dgm:t>
        <a:bodyPr/>
        <a:lstStyle/>
        <a:p>
          <a:endParaRPr lang="it-IT"/>
        </a:p>
      </dgm:t>
    </dgm:pt>
    <dgm:pt modelId="{C1482EDE-975F-4832-BE46-4664255942B2}" type="pres">
      <dgm:prSet presAssocID="{90986841-02A1-4F96-BFE1-2DCA25D44AC6}" presName="Parent" presStyleLbl="revTx" presStyleIdx="1" presStyleCnt="6" custScaleX="147081" custLinFactNeighborX="13051" custLinFactNeighborY="-6831">
        <dgm:presLayoutVars>
          <dgm:chMax val="1"/>
          <dgm:chPref val="1"/>
          <dgm:bulletEnabled val="1"/>
        </dgm:presLayoutVars>
      </dgm:prSet>
      <dgm:spPr/>
      <dgm:t>
        <a:bodyPr/>
        <a:lstStyle/>
        <a:p>
          <a:endParaRPr lang="it-IT"/>
        </a:p>
      </dgm:t>
    </dgm:pt>
    <dgm:pt modelId="{C379640E-5FBA-46A9-B8DE-52572DEAE3E9}" type="pres">
      <dgm:prSet presAssocID="{EF0581BB-427F-4930-8E77-13A12351643C}" presName="sibTrans" presStyleCnt="0"/>
      <dgm:spPr/>
    </dgm:pt>
    <dgm:pt modelId="{5579C60B-1D61-4967-98DA-3E2BEF4913C0}" type="pres">
      <dgm:prSet presAssocID="{FB40AA65-E2DF-4FAF-A11C-FD245168C00F}" presName="composite" presStyleCnt="0"/>
      <dgm:spPr/>
    </dgm:pt>
    <dgm:pt modelId="{BCD93B74-0BEA-4F91-A988-058951CB42D8}" type="pres">
      <dgm:prSet presAssocID="{FB40AA65-E2DF-4FAF-A11C-FD245168C00F}" presName="BackAccent" presStyleLbl="bgShp" presStyleIdx="1" presStyleCnt="3"/>
      <dgm:spPr/>
    </dgm:pt>
    <dgm:pt modelId="{BBDCDBF7-BD14-441E-8499-61CAA5083F67}" type="pres">
      <dgm:prSet presAssocID="{FB40AA65-E2DF-4FAF-A11C-FD245168C00F}" presName="Accent" presStyleLbl="alignNode1" presStyleIdx="1" presStyleCnt="3"/>
      <dgm:spPr/>
    </dgm:pt>
    <dgm:pt modelId="{BEAC2515-3283-4779-BFEB-F1A5E63BC5AA}" type="pres">
      <dgm:prSet presAssocID="{FB40AA65-E2DF-4FAF-A11C-FD245168C00F}" presName="Child" presStyleLbl="revTx" presStyleIdx="2" presStyleCnt="6" custScaleX="124980">
        <dgm:presLayoutVars>
          <dgm:chMax val="0"/>
          <dgm:chPref val="0"/>
          <dgm:bulletEnabled val="1"/>
        </dgm:presLayoutVars>
      </dgm:prSet>
      <dgm:spPr/>
      <dgm:t>
        <a:bodyPr/>
        <a:lstStyle/>
        <a:p>
          <a:endParaRPr lang="it-IT"/>
        </a:p>
      </dgm:t>
    </dgm:pt>
    <dgm:pt modelId="{35689306-59F7-4EF4-B99E-DE9A95F060D1}" type="pres">
      <dgm:prSet presAssocID="{FB40AA65-E2DF-4FAF-A11C-FD245168C00F}" presName="Parent" presStyleLbl="revTx" presStyleIdx="3" presStyleCnt="6" custScaleX="107302" custLinFactNeighborX="-4472" custLinFactNeighborY="-12716">
        <dgm:presLayoutVars>
          <dgm:chMax val="1"/>
          <dgm:chPref val="1"/>
          <dgm:bulletEnabled val="1"/>
        </dgm:presLayoutVars>
      </dgm:prSet>
      <dgm:spPr/>
      <dgm:t>
        <a:bodyPr/>
        <a:lstStyle/>
        <a:p>
          <a:endParaRPr lang="it-IT"/>
        </a:p>
      </dgm:t>
    </dgm:pt>
    <dgm:pt modelId="{4FE3B565-31E1-4EE6-B9D3-C39E1F82CCB0}" type="pres">
      <dgm:prSet presAssocID="{C73166B3-EA4A-4D07-AB46-0337D0CEC83F}" presName="sibTrans" presStyleCnt="0"/>
      <dgm:spPr/>
    </dgm:pt>
    <dgm:pt modelId="{F70791C4-CDB2-4F76-A24F-950B8A99FDC6}" type="pres">
      <dgm:prSet presAssocID="{C7B676ED-3DE6-46CF-9786-BE948DA14DA3}" presName="composite" presStyleCnt="0"/>
      <dgm:spPr/>
    </dgm:pt>
    <dgm:pt modelId="{2CEEF816-1E18-4E57-B88E-1D8010C9DAB1}" type="pres">
      <dgm:prSet presAssocID="{C7B676ED-3DE6-46CF-9786-BE948DA14DA3}" presName="BackAccent" presStyleLbl="bgShp" presStyleIdx="2" presStyleCnt="3"/>
      <dgm:spPr/>
    </dgm:pt>
    <dgm:pt modelId="{F1ABC202-A5D9-4B0A-A057-0DF20CD94BA9}" type="pres">
      <dgm:prSet presAssocID="{C7B676ED-3DE6-46CF-9786-BE948DA14DA3}" presName="Accent" presStyleLbl="alignNode1" presStyleIdx="2" presStyleCnt="3"/>
      <dgm:spPr/>
    </dgm:pt>
    <dgm:pt modelId="{109B72CC-9651-4A59-B9F0-A9E86F233226}" type="pres">
      <dgm:prSet presAssocID="{C7B676ED-3DE6-46CF-9786-BE948DA14DA3}" presName="Child" presStyleLbl="revTx" presStyleIdx="4" presStyleCnt="6" custScaleX="137657" custScaleY="87866" custLinFactNeighborX="-5248" custLinFactNeighborY="-2241">
        <dgm:presLayoutVars>
          <dgm:chMax val="0"/>
          <dgm:chPref val="0"/>
          <dgm:bulletEnabled val="1"/>
        </dgm:presLayoutVars>
      </dgm:prSet>
      <dgm:spPr/>
      <dgm:t>
        <a:bodyPr/>
        <a:lstStyle/>
        <a:p>
          <a:endParaRPr lang="it-IT"/>
        </a:p>
      </dgm:t>
    </dgm:pt>
    <dgm:pt modelId="{15C7F7E4-AB06-4698-8F54-060DA6C6212C}" type="pres">
      <dgm:prSet presAssocID="{C7B676ED-3DE6-46CF-9786-BE948DA14DA3}" presName="Parent" presStyleLbl="revTx" presStyleIdx="5" presStyleCnt="6" custScaleX="124201" custLinFactNeighborX="1997" custLinFactNeighborY="-16789">
        <dgm:presLayoutVars>
          <dgm:chMax val="1"/>
          <dgm:chPref val="1"/>
          <dgm:bulletEnabled val="1"/>
        </dgm:presLayoutVars>
      </dgm:prSet>
      <dgm:spPr/>
      <dgm:t>
        <a:bodyPr/>
        <a:lstStyle/>
        <a:p>
          <a:endParaRPr lang="it-IT"/>
        </a:p>
      </dgm:t>
    </dgm:pt>
  </dgm:ptLst>
  <dgm:cxnLst>
    <dgm:cxn modelId="{ADE5A13E-811C-42DE-999E-3BD9000C5A3D}" type="presOf" srcId="{55E6BB4D-4016-4770-8EA2-18512ED34D48}" destId="{54DEED37-3C2A-48BF-AF3C-582FD1063035}" srcOrd="0" destOrd="0" presId="urn:microsoft.com/office/officeart/2008/layout/IncreasingCircleProcess"/>
    <dgm:cxn modelId="{11EFB467-0853-4427-A3CC-E9CF33912184}" type="presOf" srcId="{7D72E3D1-AD26-4DE7-8F91-390DA3A81E7A}" destId="{54DEED37-3C2A-48BF-AF3C-582FD1063035}" srcOrd="0" destOrd="2" presId="urn:microsoft.com/office/officeart/2008/layout/IncreasingCircleProcess"/>
    <dgm:cxn modelId="{C6B87205-CDE6-4DED-B2A9-74A3D357DB8B}" srcId="{FB40AA65-E2DF-4FAF-A11C-FD245168C00F}" destId="{44508061-CE8F-4497-91D6-ABB472D09ED4}" srcOrd="1" destOrd="0" parTransId="{78A55519-2260-4B20-85ED-02986C943569}" sibTransId="{8D457CD6-A50D-40C5-86DC-DCD0E7782A8E}"/>
    <dgm:cxn modelId="{F8F1ED53-A355-4E01-BDAF-EBC7713B9ED6}" type="presOf" srcId="{FB40AA65-E2DF-4FAF-A11C-FD245168C00F}" destId="{35689306-59F7-4EF4-B99E-DE9A95F060D1}" srcOrd="0" destOrd="0" presId="urn:microsoft.com/office/officeart/2008/layout/IncreasingCircleProcess"/>
    <dgm:cxn modelId="{4959029D-589F-4CBB-AE48-0753714C791A}" srcId="{579B8184-F253-40F7-A435-641E2B62E214}" destId="{C7B676ED-3DE6-46CF-9786-BE948DA14DA3}" srcOrd="2" destOrd="0" parTransId="{E7FF016C-0103-422B-AE8A-E96D7D680747}" sibTransId="{AC05C1B7-9D7D-469F-97A0-B5137463F065}"/>
    <dgm:cxn modelId="{86EA5C49-5B78-46E2-8864-1F7D02E39443}" srcId="{C7B676ED-3DE6-46CF-9786-BE948DA14DA3}" destId="{EA138377-44D4-4E29-8615-33770FB11A30}" srcOrd="0" destOrd="0" parTransId="{7F1E5322-6D04-4D92-B1BC-95B10F7A470A}" sibTransId="{922645A9-3322-4A85-B835-A52BF1E027BA}"/>
    <dgm:cxn modelId="{D950B444-FAC6-4DE9-B870-AB730CB0E5C4}" type="presOf" srcId="{579B8184-F253-40F7-A435-641E2B62E214}" destId="{0E05FE89-46A4-4653-AA4C-397423361545}" srcOrd="0" destOrd="0" presId="urn:microsoft.com/office/officeart/2008/layout/IncreasingCircleProcess"/>
    <dgm:cxn modelId="{C024F1FD-1440-4426-B1FB-80AB8CD7B914}" srcId="{579B8184-F253-40F7-A435-641E2B62E214}" destId="{90986841-02A1-4F96-BFE1-2DCA25D44AC6}" srcOrd="0" destOrd="0" parTransId="{97820439-40DD-4F91-8DE9-66BE6AA8C658}" sibTransId="{EF0581BB-427F-4930-8E77-13A12351643C}"/>
    <dgm:cxn modelId="{E34F532E-DA20-43A4-A3E4-40249CEA5F66}" type="presOf" srcId="{2BAAC62B-698F-444C-AE3C-F2792E0BE782}" destId="{BEAC2515-3283-4779-BFEB-F1A5E63BC5AA}" srcOrd="0" destOrd="0" presId="urn:microsoft.com/office/officeart/2008/layout/IncreasingCircleProcess"/>
    <dgm:cxn modelId="{2634B659-2D84-447B-B9F1-703FD3C10ECD}" type="presOf" srcId="{0B5138B3-56EA-4C3A-A273-13A4E82B0328}" destId="{BEAC2515-3283-4779-BFEB-F1A5E63BC5AA}" srcOrd="0" destOrd="2" presId="urn:microsoft.com/office/officeart/2008/layout/IncreasingCircleProcess"/>
    <dgm:cxn modelId="{90E95162-6136-454D-A062-9F6BB48A2CDE}" srcId="{90986841-02A1-4F96-BFE1-2DCA25D44AC6}" destId="{55E6BB4D-4016-4770-8EA2-18512ED34D48}" srcOrd="0" destOrd="0" parTransId="{E3D60601-D314-40DF-BB7E-58F05E41CBEB}" sibTransId="{5727CDBE-EC45-4340-9248-C82B46563E13}"/>
    <dgm:cxn modelId="{5947D610-E4A3-4CA7-8A9F-C15848D285DD}" type="presOf" srcId="{071CCFEC-3FC2-4BA5-B041-1F843F5840CA}" destId="{54DEED37-3C2A-48BF-AF3C-582FD1063035}" srcOrd="0" destOrd="1" presId="urn:microsoft.com/office/officeart/2008/layout/IncreasingCircleProcess"/>
    <dgm:cxn modelId="{019A9435-B222-4FC3-8796-67E5FA1320D3}" type="presOf" srcId="{C7B676ED-3DE6-46CF-9786-BE948DA14DA3}" destId="{15C7F7E4-AB06-4698-8F54-060DA6C6212C}" srcOrd="0" destOrd="0" presId="urn:microsoft.com/office/officeart/2008/layout/IncreasingCircleProcess"/>
    <dgm:cxn modelId="{AE1BFA57-8FF1-4A6A-80BB-FE797D00E43A}" srcId="{90986841-02A1-4F96-BFE1-2DCA25D44AC6}" destId="{7D72E3D1-AD26-4DE7-8F91-390DA3A81E7A}" srcOrd="2" destOrd="0" parTransId="{D087EBE6-BD7D-4ED0-A0C7-EE5B75B13AFD}" sibTransId="{4F06E977-A391-4D2C-803B-93CAB670A0F5}"/>
    <dgm:cxn modelId="{15AE01BA-D719-4C71-8625-7CF64190ACF4}" srcId="{FB40AA65-E2DF-4FAF-A11C-FD245168C00F}" destId="{2BAAC62B-698F-444C-AE3C-F2792E0BE782}" srcOrd="0" destOrd="0" parTransId="{FBA044E8-E2CD-4D73-8790-BCD248F2C2A2}" sibTransId="{C235F012-C2B3-4E47-819E-52C15189BEEE}"/>
    <dgm:cxn modelId="{46F672AE-67F5-4F06-8D0E-699F4E8B91DA}" type="presOf" srcId="{EA138377-44D4-4E29-8615-33770FB11A30}" destId="{109B72CC-9651-4A59-B9F0-A9E86F233226}" srcOrd="0" destOrd="0" presId="urn:microsoft.com/office/officeart/2008/layout/IncreasingCircleProcess"/>
    <dgm:cxn modelId="{D0B6879E-4164-4818-A3E7-B4B00BAD96A9}" type="presOf" srcId="{CD35D9D7-5AFA-41B1-BAC9-EA47EAF9119D}" destId="{54DEED37-3C2A-48BF-AF3C-582FD1063035}" srcOrd="0" destOrd="3" presId="urn:microsoft.com/office/officeart/2008/layout/IncreasingCircleProcess"/>
    <dgm:cxn modelId="{4087CABC-F43F-4CB3-B63C-EC5907D5FE6C}" srcId="{579B8184-F253-40F7-A435-641E2B62E214}" destId="{FB40AA65-E2DF-4FAF-A11C-FD245168C00F}" srcOrd="1" destOrd="0" parTransId="{B6B25C76-92D6-46D3-A050-9D1396E06030}" sibTransId="{C73166B3-EA4A-4D07-AB46-0337D0CEC83F}"/>
    <dgm:cxn modelId="{087EE688-57C8-4A3B-8D05-2A3D5A77DB61}" srcId="{FB40AA65-E2DF-4FAF-A11C-FD245168C00F}" destId="{0B5138B3-56EA-4C3A-A273-13A4E82B0328}" srcOrd="2" destOrd="0" parTransId="{8888A259-7DFD-4049-8550-0063A2479AD6}" sibTransId="{DFB65911-2CD5-4751-BD3A-7D16C0E69F32}"/>
    <dgm:cxn modelId="{6A8133D4-B17B-4FB6-803C-344323DC837E}" type="presOf" srcId="{44508061-CE8F-4497-91D6-ABB472D09ED4}" destId="{BEAC2515-3283-4779-BFEB-F1A5E63BC5AA}" srcOrd="0" destOrd="1" presId="urn:microsoft.com/office/officeart/2008/layout/IncreasingCircleProcess"/>
    <dgm:cxn modelId="{C2A9112C-1F7D-4CB0-8ABA-BA895678A830}" type="presOf" srcId="{90986841-02A1-4F96-BFE1-2DCA25D44AC6}" destId="{C1482EDE-975F-4832-BE46-4664255942B2}" srcOrd="0" destOrd="0" presId="urn:microsoft.com/office/officeart/2008/layout/IncreasingCircleProcess"/>
    <dgm:cxn modelId="{42FAD6A7-5EBE-4671-9BE7-A7632B80889C}" srcId="{90986841-02A1-4F96-BFE1-2DCA25D44AC6}" destId="{CD35D9D7-5AFA-41B1-BAC9-EA47EAF9119D}" srcOrd="3" destOrd="0" parTransId="{48A97DDE-26D7-46B0-BA4E-CC2465CCABB4}" sibTransId="{D3AC3085-9FFF-4F8D-AA68-4567A0EB0310}"/>
    <dgm:cxn modelId="{74086AF7-EE40-49CA-A212-C4FB72AB3749}" srcId="{90986841-02A1-4F96-BFE1-2DCA25D44AC6}" destId="{071CCFEC-3FC2-4BA5-B041-1F843F5840CA}" srcOrd="1" destOrd="0" parTransId="{0EA3A885-3383-434E-8AD0-BC8118E97926}" sibTransId="{250AFE4E-7666-402A-B857-647B4CE7ABD1}"/>
    <dgm:cxn modelId="{09D723AB-7D86-460F-A915-26ED61B8113A}" type="presParOf" srcId="{0E05FE89-46A4-4653-AA4C-397423361545}" destId="{3AC43E57-97E8-4090-BC5E-5AADA6C846A6}" srcOrd="0" destOrd="0" presId="urn:microsoft.com/office/officeart/2008/layout/IncreasingCircleProcess"/>
    <dgm:cxn modelId="{8171EF34-1C24-40F9-B454-54F47BB04DA0}" type="presParOf" srcId="{3AC43E57-97E8-4090-BC5E-5AADA6C846A6}" destId="{79B4C923-C894-486F-9840-9746F1A31EF5}" srcOrd="0" destOrd="0" presId="urn:microsoft.com/office/officeart/2008/layout/IncreasingCircleProcess"/>
    <dgm:cxn modelId="{DAA78D0D-B937-49EE-8882-DC2D149D35C7}" type="presParOf" srcId="{3AC43E57-97E8-4090-BC5E-5AADA6C846A6}" destId="{E61EA76D-ED20-4F8C-935E-F8ED5D076189}" srcOrd="1" destOrd="0" presId="urn:microsoft.com/office/officeart/2008/layout/IncreasingCircleProcess"/>
    <dgm:cxn modelId="{14796F9D-22C0-446F-AA1D-252AF75D460D}" type="presParOf" srcId="{3AC43E57-97E8-4090-BC5E-5AADA6C846A6}" destId="{54DEED37-3C2A-48BF-AF3C-582FD1063035}" srcOrd="2" destOrd="0" presId="urn:microsoft.com/office/officeart/2008/layout/IncreasingCircleProcess"/>
    <dgm:cxn modelId="{DD2E02B0-C8A1-4258-89FB-2482C8B995DE}" type="presParOf" srcId="{3AC43E57-97E8-4090-BC5E-5AADA6C846A6}" destId="{C1482EDE-975F-4832-BE46-4664255942B2}" srcOrd="3" destOrd="0" presId="urn:microsoft.com/office/officeart/2008/layout/IncreasingCircleProcess"/>
    <dgm:cxn modelId="{E6E4226C-A37C-4576-B8FC-7E8EDEC0D96E}" type="presParOf" srcId="{0E05FE89-46A4-4653-AA4C-397423361545}" destId="{C379640E-5FBA-46A9-B8DE-52572DEAE3E9}" srcOrd="1" destOrd="0" presId="urn:microsoft.com/office/officeart/2008/layout/IncreasingCircleProcess"/>
    <dgm:cxn modelId="{1C235879-D8F7-4BE3-B021-3E6EAB36D72A}" type="presParOf" srcId="{0E05FE89-46A4-4653-AA4C-397423361545}" destId="{5579C60B-1D61-4967-98DA-3E2BEF4913C0}" srcOrd="2" destOrd="0" presId="urn:microsoft.com/office/officeart/2008/layout/IncreasingCircleProcess"/>
    <dgm:cxn modelId="{D6B98181-2FE9-43FE-849C-60D4CE7EB2E8}" type="presParOf" srcId="{5579C60B-1D61-4967-98DA-3E2BEF4913C0}" destId="{BCD93B74-0BEA-4F91-A988-058951CB42D8}" srcOrd="0" destOrd="0" presId="urn:microsoft.com/office/officeart/2008/layout/IncreasingCircleProcess"/>
    <dgm:cxn modelId="{5ADD51FC-C688-4D8B-81C4-4601C2F80FCF}" type="presParOf" srcId="{5579C60B-1D61-4967-98DA-3E2BEF4913C0}" destId="{BBDCDBF7-BD14-441E-8499-61CAA5083F67}" srcOrd="1" destOrd="0" presId="urn:microsoft.com/office/officeart/2008/layout/IncreasingCircleProcess"/>
    <dgm:cxn modelId="{F4F8BC96-D976-4E03-86BD-1FBA32952704}" type="presParOf" srcId="{5579C60B-1D61-4967-98DA-3E2BEF4913C0}" destId="{BEAC2515-3283-4779-BFEB-F1A5E63BC5AA}" srcOrd="2" destOrd="0" presId="urn:microsoft.com/office/officeart/2008/layout/IncreasingCircleProcess"/>
    <dgm:cxn modelId="{E76F973A-3B82-4356-8A41-46C6620A6344}" type="presParOf" srcId="{5579C60B-1D61-4967-98DA-3E2BEF4913C0}" destId="{35689306-59F7-4EF4-B99E-DE9A95F060D1}" srcOrd="3" destOrd="0" presId="urn:microsoft.com/office/officeart/2008/layout/IncreasingCircleProcess"/>
    <dgm:cxn modelId="{0862C469-27E1-4DA2-900B-DA056DEC4B41}" type="presParOf" srcId="{0E05FE89-46A4-4653-AA4C-397423361545}" destId="{4FE3B565-31E1-4EE6-B9D3-C39E1F82CCB0}" srcOrd="3" destOrd="0" presId="urn:microsoft.com/office/officeart/2008/layout/IncreasingCircleProcess"/>
    <dgm:cxn modelId="{99058721-2196-4243-AE51-4D30F07D2267}" type="presParOf" srcId="{0E05FE89-46A4-4653-AA4C-397423361545}" destId="{F70791C4-CDB2-4F76-A24F-950B8A99FDC6}" srcOrd="4" destOrd="0" presId="urn:microsoft.com/office/officeart/2008/layout/IncreasingCircleProcess"/>
    <dgm:cxn modelId="{295DF8A7-0DAD-4FE2-B6BA-A7FF849A6E74}" type="presParOf" srcId="{F70791C4-CDB2-4F76-A24F-950B8A99FDC6}" destId="{2CEEF816-1E18-4E57-B88E-1D8010C9DAB1}" srcOrd="0" destOrd="0" presId="urn:microsoft.com/office/officeart/2008/layout/IncreasingCircleProcess"/>
    <dgm:cxn modelId="{607BFABA-29EC-45CF-AA3B-C2F08760A317}" type="presParOf" srcId="{F70791C4-CDB2-4F76-A24F-950B8A99FDC6}" destId="{F1ABC202-A5D9-4B0A-A057-0DF20CD94BA9}" srcOrd="1" destOrd="0" presId="urn:microsoft.com/office/officeart/2008/layout/IncreasingCircleProcess"/>
    <dgm:cxn modelId="{A38B998E-C175-4BC0-A6CF-525168AA5DDB}" type="presParOf" srcId="{F70791C4-CDB2-4F76-A24F-950B8A99FDC6}" destId="{109B72CC-9651-4A59-B9F0-A9E86F233226}" srcOrd="2" destOrd="0" presId="urn:microsoft.com/office/officeart/2008/layout/IncreasingCircleProcess"/>
    <dgm:cxn modelId="{28E9038E-63E1-47F7-93C3-CA332B6A95FA}" type="presParOf" srcId="{F70791C4-CDB2-4F76-A24F-950B8A99FDC6}" destId="{15C7F7E4-AB06-4698-8F54-060DA6C6212C}"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BD38-EC08-438B-95F9-AC94F8E3220D}">
      <dsp:nvSpPr>
        <dsp:cNvPr id="0" name=""/>
        <dsp:cNvSpPr/>
      </dsp:nvSpPr>
      <dsp:spPr>
        <a:xfrm>
          <a:off x="2271563" y="70662"/>
          <a:ext cx="6560676" cy="1127153"/>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it-IT" sz="1600" b="1" kern="1200">
              <a:latin typeface="Lato Medium" panose="020F0502020204030203" pitchFamily="34" charset="0"/>
              <a:ea typeface="Lato Medium" panose="020F0502020204030203" pitchFamily="34" charset="0"/>
              <a:cs typeface="Lato Medium" panose="020F0502020204030203" pitchFamily="34" charset="0"/>
            </a:rPr>
            <a:t>AVVISO Pubblico 1/2022 PNRR</a:t>
          </a:r>
        </a:p>
        <a:p>
          <a:pPr lvl="0" algn="ctr" defTabSz="711200">
            <a:lnSpc>
              <a:spcPct val="100000"/>
            </a:lnSpc>
            <a:spcBef>
              <a:spcPct val="0"/>
            </a:spcBef>
            <a:spcAft>
              <a:spcPct val="35000"/>
            </a:spcAft>
          </a:pPr>
          <a:r>
            <a:rPr lang="it-IT" sz="1400" b="1" i="1" u="none" kern="1200">
              <a:latin typeface="Aptos" panose="020B0004020202020204" pitchFamily="34" charset="0"/>
            </a:rPr>
            <a:t>Proposte di intervento per l’inclusione sociale di soggetti fragili e vulnerabili</a:t>
          </a:r>
          <a:endParaRPr lang="it-IT" sz="1400" b="1" i="1" u="none" kern="1200">
            <a:latin typeface="Aptos" panose="020B0004020202020204" pitchFamily="34" charset="0"/>
            <a:ea typeface="Lato Medium" panose="020F0502020204030203" pitchFamily="34" charset="0"/>
            <a:cs typeface="Lato Medium" panose="020F0502020204030203" pitchFamily="34" charset="0"/>
          </a:endParaRPr>
        </a:p>
      </dsp:txBody>
      <dsp:txXfrm>
        <a:off x="2304576" y="103675"/>
        <a:ext cx="6494650" cy="1061127"/>
      </dsp:txXfrm>
    </dsp:sp>
    <dsp:sp modelId="{716AB1A8-7759-4BBC-91AA-C9FA502F9AA2}">
      <dsp:nvSpPr>
        <dsp:cNvPr id="0" name=""/>
        <dsp:cNvSpPr/>
      </dsp:nvSpPr>
      <dsp:spPr>
        <a:xfrm>
          <a:off x="1941197" y="1197815"/>
          <a:ext cx="3610704" cy="605531"/>
        </a:xfrm>
        <a:custGeom>
          <a:avLst/>
          <a:gdLst/>
          <a:ahLst/>
          <a:cxnLst/>
          <a:rect l="0" t="0" r="0" b="0"/>
          <a:pathLst>
            <a:path>
              <a:moveTo>
                <a:pt x="3610704" y="0"/>
              </a:moveTo>
              <a:lnTo>
                <a:pt x="3610704" y="302765"/>
              </a:lnTo>
              <a:lnTo>
                <a:pt x="0" y="302765"/>
              </a:lnTo>
              <a:lnTo>
                <a:pt x="0" y="605531"/>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1BDBBFA-2249-4593-9902-8BCEC14D61D6}">
      <dsp:nvSpPr>
        <dsp:cNvPr id="0" name=""/>
        <dsp:cNvSpPr/>
      </dsp:nvSpPr>
      <dsp:spPr>
        <a:xfrm>
          <a:off x="123708" y="1803346"/>
          <a:ext cx="3634977" cy="960886"/>
        </a:xfrm>
        <a:prstGeom prst="roundRect">
          <a:avLst>
            <a:gd name="adj" fmla="val 10000"/>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b="1" kern="1200">
              <a:latin typeface="Aptos" panose="020B0004020202020204" pitchFamily="34" charset="0"/>
              <a:ea typeface="+mn-ea"/>
              <a:cs typeface="+mn-cs"/>
            </a:rPr>
            <a:t>INV. </a:t>
          </a:r>
          <a:r>
            <a:rPr lang="it-IT" sz="1000" b="1" i="0" kern="1200">
              <a:latin typeface="Aptos" panose="020B0004020202020204" pitchFamily="34" charset="0"/>
              <a:ea typeface="+mn-ea"/>
              <a:cs typeface="+mn-cs"/>
            </a:rPr>
            <a:t>1.1 </a:t>
          </a:r>
        </a:p>
        <a:p>
          <a:pPr lvl="0" algn="ctr" defTabSz="355600">
            <a:lnSpc>
              <a:spcPct val="90000"/>
            </a:lnSpc>
            <a:spcBef>
              <a:spcPct val="0"/>
            </a:spcBef>
            <a:spcAft>
              <a:spcPct val="35000"/>
            </a:spcAft>
          </a:pPr>
          <a:r>
            <a:rPr lang="it-IT" sz="1000" b="0" i="0" kern="1200">
              <a:latin typeface="Aptos"/>
              <a:ea typeface="+mn-ea"/>
              <a:cs typeface="+mn-cs"/>
            </a:rPr>
            <a:t>Sostegno alle persone vulnerabili e prevenzione dell'istituzionalizzazione degli anziani non autosufficienti </a:t>
          </a:r>
          <a:endParaRPr lang="it-IT" sz="1100" b="0" i="0" kern="1200">
            <a:latin typeface="Aptos"/>
            <a:ea typeface="+mn-ea"/>
            <a:cs typeface="+mn-cs"/>
          </a:endParaRPr>
        </a:p>
      </dsp:txBody>
      <dsp:txXfrm>
        <a:off x="151851" y="1831489"/>
        <a:ext cx="3578691" cy="904600"/>
      </dsp:txXfrm>
    </dsp:sp>
    <dsp:sp modelId="{DB09FBAF-84AF-45DE-8D3A-FED3EF03EE79}">
      <dsp:nvSpPr>
        <dsp:cNvPr id="0" name=""/>
        <dsp:cNvSpPr/>
      </dsp:nvSpPr>
      <dsp:spPr>
        <a:xfrm>
          <a:off x="1895477" y="2764233"/>
          <a:ext cx="91440" cy="482900"/>
        </a:xfrm>
        <a:custGeom>
          <a:avLst/>
          <a:gdLst/>
          <a:ahLst/>
          <a:cxnLst/>
          <a:rect l="0" t="0" r="0" b="0"/>
          <a:pathLst>
            <a:path>
              <a:moveTo>
                <a:pt x="45720" y="0"/>
              </a:moveTo>
              <a:lnTo>
                <a:pt x="45720" y="48290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4071D-312B-437C-9E68-942518109534}">
      <dsp:nvSpPr>
        <dsp:cNvPr id="0" name=""/>
        <dsp:cNvSpPr/>
      </dsp:nvSpPr>
      <dsp:spPr>
        <a:xfrm>
          <a:off x="734806" y="3247134"/>
          <a:ext cx="2412782" cy="482144"/>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a:t>4 LINEE DI ATTIVITA’</a:t>
          </a:r>
        </a:p>
        <a:p>
          <a:pPr lvl="0" algn="ctr" defTabSz="533400">
            <a:lnSpc>
              <a:spcPct val="90000"/>
            </a:lnSpc>
            <a:spcBef>
              <a:spcPct val="0"/>
            </a:spcBef>
            <a:spcAft>
              <a:spcPct val="35000"/>
            </a:spcAft>
          </a:pPr>
          <a:r>
            <a:rPr lang="it-IT" sz="1200" b="1" kern="1200"/>
            <a:t>7 PROGETTI AMMESSI</a:t>
          </a:r>
        </a:p>
      </dsp:txBody>
      <dsp:txXfrm>
        <a:off x="748928" y="3261256"/>
        <a:ext cx="2384538" cy="453900"/>
      </dsp:txXfrm>
    </dsp:sp>
    <dsp:sp modelId="{D732CC57-B1B0-439D-BCF9-ED98A5793C69}">
      <dsp:nvSpPr>
        <dsp:cNvPr id="0" name=""/>
        <dsp:cNvSpPr/>
      </dsp:nvSpPr>
      <dsp:spPr>
        <a:xfrm>
          <a:off x="5506182" y="1197815"/>
          <a:ext cx="91440" cy="483040"/>
        </a:xfrm>
        <a:custGeom>
          <a:avLst/>
          <a:gdLst/>
          <a:ahLst/>
          <a:cxnLst/>
          <a:rect l="0" t="0" r="0" b="0"/>
          <a:pathLst>
            <a:path>
              <a:moveTo>
                <a:pt x="45720" y="0"/>
              </a:moveTo>
              <a:lnTo>
                <a:pt x="45720" y="241520"/>
              </a:lnTo>
              <a:lnTo>
                <a:pt x="45727" y="241520"/>
              </a:lnTo>
              <a:lnTo>
                <a:pt x="45727" y="48304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0D4A8D-9759-478E-AE82-8475ACE61BED}">
      <dsp:nvSpPr>
        <dsp:cNvPr id="0" name=""/>
        <dsp:cNvSpPr/>
      </dsp:nvSpPr>
      <dsp:spPr>
        <a:xfrm>
          <a:off x="4474501" y="1680855"/>
          <a:ext cx="2154816" cy="995250"/>
        </a:xfrm>
        <a:prstGeom prst="roundRect">
          <a:avLst>
            <a:gd name="adj" fmla="val 1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b="1" i="0" kern="1200">
              <a:solidFill>
                <a:prstClr val="black">
                  <a:hueOff val="0"/>
                  <a:satOff val="0"/>
                  <a:lumOff val="0"/>
                  <a:alphaOff val="0"/>
                </a:prstClr>
              </a:solidFill>
              <a:latin typeface="Aptos" panose="020B0004020202020204" pitchFamily="34" charset="0"/>
              <a:ea typeface="+mn-ea"/>
              <a:cs typeface="+mn-cs"/>
            </a:rPr>
            <a:t>INV. 1.2</a:t>
          </a:r>
          <a:endParaRPr lang="it-IT" sz="900" b="1" i="0" kern="1200">
            <a:solidFill>
              <a:prstClr val="black">
                <a:hueOff val="0"/>
                <a:satOff val="0"/>
                <a:lumOff val="0"/>
                <a:alphaOff val="0"/>
              </a:prstClr>
            </a:solidFill>
            <a:latin typeface="Aptos" panose="020B0004020202020204" pitchFamily="34" charset="0"/>
            <a:ea typeface="+mn-ea"/>
            <a:cs typeface="+mn-cs"/>
          </a:endParaRPr>
        </a:p>
        <a:p>
          <a:pPr lvl="0" algn="ctr" defTabSz="466725">
            <a:lnSpc>
              <a:spcPct val="90000"/>
            </a:lnSpc>
            <a:spcBef>
              <a:spcPct val="0"/>
            </a:spcBef>
            <a:spcAft>
              <a:spcPct val="35000"/>
            </a:spcAft>
          </a:pPr>
          <a:r>
            <a:rPr lang="it-IT" sz="1000" b="0" i="0" kern="1200">
              <a:solidFill>
                <a:prstClr val="black">
                  <a:hueOff val="0"/>
                  <a:satOff val="0"/>
                  <a:lumOff val="0"/>
                  <a:alphaOff val="0"/>
                </a:prstClr>
              </a:solidFill>
              <a:latin typeface="Aptos"/>
              <a:ea typeface="+mn-ea"/>
              <a:cs typeface="+mn-cs"/>
            </a:rPr>
            <a:t> Percorsi di autonomia per persone con disabilità</a:t>
          </a:r>
        </a:p>
      </dsp:txBody>
      <dsp:txXfrm>
        <a:off x="4503651" y="1710005"/>
        <a:ext cx="2096516" cy="936950"/>
      </dsp:txXfrm>
    </dsp:sp>
    <dsp:sp modelId="{233AB370-C887-4D8C-ACE9-07B448D67974}">
      <dsp:nvSpPr>
        <dsp:cNvPr id="0" name=""/>
        <dsp:cNvSpPr/>
      </dsp:nvSpPr>
      <dsp:spPr>
        <a:xfrm>
          <a:off x="5506189" y="2676105"/>
          <a:ext cx="91440" cy="98653"/>
        </a:xfrm>
        <a:custGeom>
          <a:avLst/>
          <a:gdLst/>
          <a:ahLst/>
          <a:cxnLst/>
          <a:rect l="0" t="0" r="0" b="0"/>
          <a:pathLst>
            <a:path>
              <a:moveTo>
                <a:pt x="45720" y="0"/>
              </a:moveTo>
              <a:lnTo>
                <a:pt x="45720" y="9865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8EF1B-218E-4B89-83A4-7A560DEDC05A}">
      <dsp:nvSpPr>
        <dsp:cNvPr id="0" name=""/>
        <dsp:cNvSpPr/>
      </dsp:nvSpPr>
      <dsp:spPr>
        <a:xfrm>
          <a:off x="3999087" y="2774759"/>
          <a:ext cx="3105645" cy="54617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a:latin typeface="Calibri" panose="020F0502020204030204"/>
              <a:ea typeface="+mn-ea"/>
              <a:cs typeface="+mn-cs"/>
            </a:rPr>
            <a:t>3 PROGETTI AMMESSI</a:t>
          </a:r>
        </a:p>
      </dsp:txBody>
      <dsp:txXfrm>
        <a:off x="4015084" y="2790756"/>
        <a:ext cx="3073651" cy="514181"/>
      </dsp:txXfrm>
    </dsp:sp>
    <dsp:sp modelId="{398A2364-EFE1-4F9A-ACE9-D39F7FEBD22C}">
      <dsp:nvSpPr>
        <dsp:cNvPr id="0" name=""/>
        <dsp:cNvSpPr/>
      </dsp:nvSpPr>
      <dsp:spPr>
        <a:xfrm>
          <a:off x="5551902" y="1197815"/>
          <a:ext cx="3569740" cy="614584"/>
        </a:xfrm>
        <a:custGeom>
          <a:avLst/>
          <a:gdLst/>
          <a:ahLst/>
          <a:cxnLst/>
          <a:rect l="0" t="0" r="0" b="0"/>
          <a:pathLst>
            <a:path>
              <a:moveTo>
                <a:pt x="0" y="0"/>
              </a:moveTo>
              <a:lnTo>
                <a:pt x="0" y="307292"/>
              </a:lnTo>
              <a:lnTo>
                <a:pt x="3569740" y="307292"/>
              </a:lnTo>
              <a:lnTo>
                <a:pt x="3569740" y="614584"/>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612A1E0A-2D95-4EFE-8326-42523252B142}">
      <dsp:nvSpPr>
        <dsp:cNvPr id="0" name=""/>
        <dsp:cNvSpPr/>
      </dsp:nvSpPr>
      <dsp:spPr>
        <a:xfrm>
          <a:off x="7500440" y="1812400"/>
          <a:ext cx="3242403" cy="959792"/>
        </a:xfrm>
        <a:prstGeom prst="roundRect">
          <a:avLst>
            <a:gd name="adj" fmla="val 1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b="1" i="0" kern="1200">
              <a:solidFill>
                <a:prstClr val="black">
                  <a:hueOff val="0"/>
                  <a:satOff val="0"/>
                  <a:lumOff val="0"/>
                  <a:alphaOff val="0"/>
                </a:prstClr>
              </a:solidFill>
              <a:latin typeface="Aptos" panose="020B0004020202020204" pitchFamily="34" charset="0"/>
              <a:ea typeface="+mn-ea"/>
              <a:cs typeface="+mn-cs"/>
            </a:rPr>
            <a:t>INV. 1.3</a:t>
          </a:r>
          <a:r>
            <a:rPr lang="it-IT" sz="900" b="1" i="0" kern="1200">
              <a:solidFill>
                <a:prstClr val="black">
                  <a:hueOff val="0"/>
                  <a:satOff val="0"/>
                  <a:lumOff val="0"/>
                  <a:alphaOff val="0"/>
                </a:prstClr>
              </a:solidFill>
              <a:latin typeface="Aptos" panose="020B0004020202020204" pitchFamily="34" charset="0"/>
              <a:ea typeface="+mn-ea"/>
              <a:cs typeface="+mn-cs"/>
            </a:rPr>
            <a:t> </a:t>
          </a:r>
        </a:p>
        <a:p>
          <a:pPr lvl="0" algn="ctr" defTabSz="466725">
            <a:lnSpc>
              <a:spcPct val="90000"/>
            </a:lnSpc>
            <a:spcBef>
              <a:spcPct val="0"/>
            </a:spcBef>
            <a:spcAft>
              <a:spcPct val="35000"/>
            </a:spcAft>
          </a:pPr>
          <a:r>
            <a:rPr lang="it-IT" sz="1000" b="0" i="0" kern="1200">
              <a:solidFill>
                <a:prstClr val="black">
                  <a:hueOff val="0"/>
                  <a:satOff val="0"/>
                  <a:lumOff val="0"/>
                  <a:alphaOff val="0"/>
                </a:prstClr>
              </a:solidFill>
              <a:latin typeface="Aptos"/>
              <a:ea typeface="+mn-ea"/>
              <a:cs typeface="+mn-cs"/>
            </a:rPr>
            <a:t>Housing temporaneo e Stazioni di Posta</a:t>
          </a:r>
        </a:p>
      </dsp:txBody>
      <dsp:txXfrm>
        <a:off x="7528551" y="1840511"/>
        <a:ext cx="3186181" cy="903570"/>
      </dsp:txXfrm>
    </dsp:sp>
    <dsp:sp modelId="{B0A36C80-8427-4A2C-A911-B84F9EBFE828}">
      <dsp:nvSpPr>
        <dsp:cNvPr id="0" name=""/>
        <dsp:cNvSpPr/>
      </dsp:nvSpPr>
      <dsp:spPr>
        <a:xfrm>
          <a:off x="9069296" y="2772192"/>
          <a:ext cx="91440" cy="489168"/>
        </a:xfrm>
        <a:custGeom>
          <a:avLst/>
          <a:gdLst/>
          <a:ahLst/>
          <a:cxnLst/>
          <a:rect l="0" t="0" r="0" b="0"/>
          <a:pathLst>
            <a:path>
              <a:moveTo>
                <a:pt x="52345" y="0"/>
              </a:moveTo>
              <a:lnTo>
                <a:pt x="52345" y="244584"/>
              </a:lnTo>
              <a:lnTo>
                <a:pt x="45720" y="244584"/>
              </a:lnTo>
              <a:lnTo>
                <a:pt x="45720" y="48916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205D2-D6F6-4678-BBBC-C085D5F0CD67}">
      <dsp:nvSpPr>
        <dsp:cNvPr id="0" name=""/>
        <dsp:cNvSpPr/>
      </dsp:nvSpPr>
      <dsp:spPr>
        <a:xfrm>
          <a:off x="7837947" y="3261361"/>
          <a:ext cx="2554136" cy="541141"/>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it-IT" sz="1200" b="1" kern="1200">
              <a:latin typeface="Calibri" panose="020F0502020204030204"/>
              <a:ea typeface="+mn-ea"/>
              <a:cs typeface="+mn-cs"/>
            </a:rPr>
            <a:t>2 LINEE DI ATTIVITA’</a:t>
          </a:r>
        </a:p>
        <a:p>
          <a:pPr marL="0" lvl="0" indent="0" algn="ctr" defTabSz="711200">
            <a:lnSpc>
              <a:spcPct val="90000"/>
            </a:lnSpc>
            <a:spcBef>
              <a:spcPct val="0"/>
            </a:spcBef>
            <a:spcAft>
              <a:spcPct val="35000"/>
            </a:spcAft>
            <a:buNone/>
          </a:pPr>
          <a:r>
            <a:rPr lang="it-IT" sz="1200" b="1" kern="1200">
              <a:latin typeface="Calibri" panose="020F0502020204030204"/>
              <a:ea typeface="+mn-ea"/>
              <a:cs typeface="+mn-cs"/>
            </a:rPr>
            <a:t>5 PROGETTI AMMESSI</a:t>
          </a:r>
        </a:p>
      </dsp:txBody>
      <dsp:txXfrm>
        <a:off x="7853796" y="3277210"/>
        <a:ext cx="2522438" cy="509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BFC59-F3C2-4599-B47D-D22930E09C55}">
      <dsp:nvSpPr>
        <dsp:cNvPr id="0" name=""/>
        <dsp:cNvSpPr/>
      </dsp:nvSpPr>
      <dsp:spPr>
        <a:xfrm>
          <a:off x="4460" y="214605"/>
          <a:ext cx="537996" cy="5379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71333-7105-41DC-BAE2-1662BBC282F4}">
      <dsp:nvSpPr>
        <dsp:cNvPr id="0" name=""/>
        <dsp:cNvSpPr/>
      </dsp:nvSpPr>
      <dsp:spPr>
        <a:xfrm>
          <a:off x="58259" y="268404"/>
          <a:ext cx="430396" cy="430396"/>
        </a:xfrm>
        <a:prstGeom prst="chord">
          <a:avLst>
            <a:gd name="adj1" fmla="val 1800000"/>
            <a:gd name="adj2" fmla="val 90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9D1CD-14F6-4871-B871-3FE5B91F5E53}">
      <dsp:nvSpPr>
        <dsp:cNvPr id="0" name=""/>
        <dsp:cNvSpPr/>
      </dsp:nvSpPr>
      <dsp:spPr>
        <a:xfrm>
          <a:off x="477786" y="752601"/>
          <a:ext cx="1945076" cy="226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dirty="0">
              <a:latin typeface="Aptos"/>
            </a:rPr>
            <a:t>DATA INIZIO PROGETTO:</a:t>
          </a:r>
          <a:endParaRPr lang="it-IT" sz="1100" b="0" kern="1200" dirty="0">
            <a:latin typeface="Aptos"/>
          </a:endParaRPr>
        </a:p>
        <a:p>
          <a:pPr lvl="0" algn="l" defTabSz="488950">
            <a:lnSpc>
              <a:spcPct val="90000"/>
            </a:lnSpc>
            <a:spcBef>
              <a:spcPct val="0"/>
            </a:spcBef>
            <a:spcAft>
              <a:spcPct val="35000"/>
            </a:spcAft>
          </a:pPr>
          <a:r>
            <a:rPr lang="it-IT" sz="1100" b="0" kern="1200" dirty="0">
              <a:latin typeface="Aptos"/>
            </a:rPr>
            <a:t>15.12.2022</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FINANZIAMENTO</a:t>
          </a:r>
          <a:r>
            <a:rPr lang="it-IT" sz="1100" b="0" kern="1200" dirty="0">
              <a:latin typeface="Aptos"/>
            </a:rPr>
            <a:t>: </a:t>
          </a:r>
        </a:p>
        <a:p>
          <a:pPr lvl="0" algn="l" defTabSz="488950">
            <a:lnSpc>
              <a:spcPct val="90000"/>
            </a:lnSpc>
            <a:spcBef>
              <a:spcPct val="0"/>
            </a:spcBef>
            <a:spcAft>
              <a:spcPct val="35000"/>
            </a:spcAft>
          </a:pPr>
          <a:r>
            <a:rPr lang="it-IT" sz="1100" b="0" kern="1200" dirty="0">
              <a:latin typeface="Aptos"/>
            </a:rPr>
            <a:t>211.500 €</a:t>
          </a:r>
        </a:p>
        <a:p>
          <a:pPr lvl="0" algn="l" defTabSz="488950">
            <a:lnSpc>
              <a:spcPct val="90000"/>
            </a:lnSpc>
            <a:spcBef>
              <a:spcPct val="0"/>
            </a:spcBef>
            <a:spcAft>
              <a:spcPct val="35000"/>
            </a:spcAft>
          </a:pPr>
          <a:endParaRPr lang="it-IT" sz="1100" b="1"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ENTRO 31.03.2026:</a:t>
          </a:r>
        </a:p>
        <a:p>
          <a:pPr lvl="0" algn="l" defTabSz="488950">
            <a:lnSpc>
              <a:spcPct val="90000"/>
            </a:lnSpc>
            <a:spcBef>
              <a:spcPct val="0"/>
            </a:spcBef>
            <a:spcAft>
              <a:spcPct val="35000"/>
            </a:spcAft>
          </a:pPr>
          <a:r>
            <a:rPr lang="it-IT" sz="1100" b="0" kern="1200" dirty="0">
              <a:latin typeface="Aptos"/>
            </a:rPr>
            <a:t>50 famiglie coinvolte</a:t>
          </a:r>
        </a:p>
        <a:p>
          <a:pPr lvl="0" algn="l" defTabSz="488950">
            <a:lnSpc>
              <a:spcPct val="90000"/>
            </a:lnSpc>
            <a:spcBef>
              <a:spcPct val="0"/>
            </a:spcBef>
            <a:spcAft>
              <a:spcPct val="35000"/>
            </a:spcAft>
          </a:pPr>
          <a:endParaRPr lang="it-IT" sz="1100" b="0" kern="1200">
            <a:latin typeface="Aptos"/>
          </a:endParaRP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rtl="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0" kern="1200" dirty="0">
            <a:solidFill>
              <a:schemeClr val="tx1"/>
            </a:solidFill>
            <a:latin typeface="Aptos"/>
          </a:endParaRPr>
        </a:p>
        <a:p>
          <a:pPr lvl="0" algn="l" defTabSz="488950" rtl="0">
            <a:lnSpc>
              <a:spcPct val="90000"/>
            </a:lnSpc>
            <a:spcBef>
              <a:spcPct val="0"/>
            </a:spcBef>
            <a:spcAft>
              <a:spcPct val="35000"/>
            </a:spcAft>
          </a:pPr>
          <a:r>
            <a:rPr lang="it-IT" sz="1100" b="0" kern="1200" dirty="0">
              <a:solidFill>
                <a:schemeClr val="tx1"/>
              </a:solidFill>
              <a:latin typeface="Aptos"/>
            </a:rPr>
            <a:t>37 famiglie</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OUTPUT REALIZZATO:</a:t>
          </a:r>
        </a:p>
        <a:p>
          <a:pPr lvl="0" algn="l" defTabSz="488950">
            <a:lnSpc>
              <a:spcPct val="90000"/>
            </a:lnSpc>
            <a:spcBef>
              <a:spcPct val="0"/>
            </a:spcBef>
            <a:spcAft>
              <a:spcPct val="35000"/>
            </a:spcAft>
          </a:pPr>
          <a:r>
            <a:rPr lang="it-IT" sz="1100" b="0" kern="1200" dirty="0">
              <a:latin typeface="Aptos"/>
            </a:rPr>
            <a:t>64 famiglie</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050" b="1" kern="1200" dirty="0">
            <a:latin typeface="Aptos" panose="020B0004020202020204" pitchFamily="34" charset="0"/>
          </a:endParaRPr>
        </a:p>
      </dsp:txBody>
      <dsp:txXfrm>
        <a:off x="477786" y="752601"/>
        <a:ext cx="1945076" cy="2264067"/>
      </dsp:txXfrm>
    </dsp:sp>
    <dsp:sp modelId="{D98F8847-5BFB-47A9-B0D5-94FCF486231D}">
      <dsp:nvSpPr>
        <dsp:cNvPr id="0" name=""/>
        <dsp:cNvSpPr/>
      </dsp:nvSpPr>
      <dsp:spPr>
        <a:xfrm>
          <a:off x="386780" y="214605"/>
          <a:ext cx="2127088" cy="53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dirty="0"/>
            <a:t>Pippi R-</a:t>
          </a:r>
          <a:r>
            <a:rPr lang="it-IT" sz="1600" b="1" u="sng" kern="1200" dirty="0" err="1"/>
            <a:t>evolution</a:t>
          </a:r>
          <a:r>
            <a:rPr lang="it-IT" sz="1600" b="1" u="sng" kern="1200" dirty="0"/>
            <a:t> 1</a:t>
          </a:r>
        </a:p>
      </dsp:txBody>
      <dsp:txXfrm>
        <a:off x="386780" y="214605"/>
        <a:ext cx="2127088" cy="537996"/>
      </dsp:txXfrm>
    </dsp:sp>
    <dsp:sp modelId="{79B4C923-C894-486F-9840-9746F1A31EF5}">
      <dsp:nvSpPr>
        <dsp:cNvPr id="0" name=""/>
        <dsp:cNvSpPr/>
      </dsp:nvSpPr>
      <dsp:spPr>
        <a:xfrm>
          <a:off x="2625951" y="214605"/>
          <a:ext cx="537996" cy="5379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A76D-ED20-4F8C-935E-F8ED5D076189}">
      <dsp:nvSpPr>
        <dsp:cNvPr id="0" name=""/>
        <dsp:cNvSpPr/>
      </dsp:nvSpPr>
      <dsp:spPr>
        <a:xfrm>
          <a:off x="2679751" y="268404"/>
          <a:ext cx="430396" cy="430396"/>
        </a:xfrm>
        <a:prstGeom prst="chord">
          <a:avLst>
            <a:gd name="adj1" fmla="val 0"/>
            <a:gd name="adj2" fmla="val 108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EED37-3C2A-48BF-AF3C-582FD1063035}">
      <dsp:nvSpPr>
        <dsp:cNvPr id="0" name=""/>
        <dsp:cNvSpPr/>
      </dsp:nvSpPr>
      <dsp:spPr>
        <a:xfrm>
          <a:off x="3110021" y="752601"/>
          <a:ext cx="1923589" cy="226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dirty="0">
              <a:latin typeface="Aptos"/>
            </a:rPr>
            <a:t>DATA INIZIO PROGETTO:</a:t>
          </a:r>
          <a:endParaRPr lang="it-IT" sz="1100" b="0" kern="1200" dirty="0">
            <a:latin typeface="Aptos"/>
          </a:endParaRPr>
        </a:p>
        <a:p>
          <a:pPr lvl="0" algn="l" defTabSz="488950">
            <a:lnSpc>
              <a:spcPct val="90000"/>
            </a:lnSpc>
            <a:spcBef>
              <a:spcPct val="0"/>
            </a:spcBef>
            <a:spcAft>
              <a:spcPct val="35000"/>
            </a:spcAft>
          </a:pPr>
          <a:r>
            <a:rPr lang="it-IT" sz="1100" b="0" kern="1200" dirty="0">
              <a:latin typeface="Aptos"/>
            </a:rPr>
            <a:t>15.12.2022</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FINANZIAMENTO</a:t>
          </a:r>
          <a:r>
            <a:rPr lang="it-IT" sz="1100" b="0" kern="1200" dirty="0">
              <a:latin typeface="Aptos"/>
            </a:rPr>
            <a:t>: </a:t>
          </a:r>
        </a:p>
        <a:p>
          <a:pPr lvl="0" algn="l" defTabSz="488950">
            <a:lnSpc>
              <a:spcPct val="90000"/>
            </a:lnSpc>
            <a:spcBef>
              <a:spcPct val="0"/>
            </a:spcBef>
            <a:spcAft>
              <a:spcPct val="35000"/>
            </a:spcAft>
          </a:pPr>
          <a:r>
            <a:rPr lang="it-IT" sz="1100" b="0" kern="1200" dirty="0">
              <a:latin typeface="Aptos"/>
            </a:rPr>
            <a:t>211.500 €</a:t>
          </a:r>
        </a:p>
        <a:p>
          <a:pPr lvl="0" algn="l" defTabSz="488950">
            <a:lnSpc>
              <a:spcPct val="90000"/>
            </a:lnSpc>
            <a:spcBef>
              <a:spcPct val="0"/>
            </a:spcBef>
            <a:spcAft>
              <a:spcPct val="35000"/>
            </a:spcAft>
          </a:pPr>
          <a:endParaRPr lang="it-IT" sz="1100" b="1"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ENTRO 31.03.2026:</a:t>
          </a:r>
          <a:endParaRPr lang="it-IT" sz="1100" b="0" kern="1200" dirty="0">
            <a:latin typeface="Aptos"/>
          </a:endParaRPr>
        </a:p>
        <a:p>
          <a:pPr lvl="0" algn="l" defTabSz="488950">
            <a:lnSpc>
              <a:spcPct val="90000"/>
            </a:lnSpc>
            <a:spcBef>
              <a:spcPct val="0"/>
            </a:spcBef>
            <a:spcAft>
              <a:spcPct val="35000"/>
            </a:spcAft>
          </a:pPr>
          <a:r>
            <a:rPr lang="it-IT" sz="1100" b="0" kern="1200" dirty="0">
              <a:latin typeface="Aptos"/>
            </a:rPr>
            <a:t>50 famiglie coinvolte</a:t>
          </a: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endParaRPr lang="it-IT" sz="1100" b="1" kern="1200">
            <a:latin typeface="Aptos" panose="020B0004020202020204" pitchFamily="34" charset="0"/>
          </a:endParaRPr>
        </a:p>
        <a:p>
          <a:pPr lvl="0" algn="l" defTabSz="488950">
            <a:lnSpc>
              <a:spcPct val="90000"/>
            </a:lnSpc>
            <a:spcBef>
              <a:spcPct val="0"/>
            </a:spcBef>
            <a:spcAft>
              <a:spcPct val="35000"/>
            </a:spcAft>
          </a:pPr>
          <a:endParaRPr lang="it-IT" sz="1100" b="1" kern="1200">
            <a:latin typeface="Aptos"/>
          </a:endParaRPr>
        </a:p>
        <a:p>
          <a:pPr lvl="0" algn="l" defTabSz="48895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1" kern="1200" dirty="0">
            <a:latin typeface="Aptos" panose="020B0004020202020204" pitchFamily="34" charset="0"/>
          </a:endParaRPr>
        </a:p>
        <a:p>
          <a:pPr lvl="0" algn="l" defTabSz="488950">
            <a:lnSpc>
              <a:spcPct val="90000"/>
            </a:lnSpc>
            <a:spcBef>
              <a:spcPct val="0"/>
            </a:spcBef>
            <a:spcAft>
              <a:spcPct val="35000"/>
            </a:spcAft>
          </a:pPr>
          <a:r>
            <a:rPr lang="it-IT" sz="1100" b="0" kern="1200" dirty="0">
              <a:latin typeface="Aptos"/>
            </a:rPr>
            <a:t>36 famiglie</a:t>
          </a:r>
        </a:p>
        <a:p>
          <a:pPr lvl="0" algn="l" defTabSz="488950">
            <a:lnSpc>
              <a:spcPct val="90000"/>
            </a:lnSpc>
            <a:spcBef>
              <a:spcPct val="0"/>
            </a:spcBef>
            <a:spcAft>
              <a:spcPct val="35000"/>
            </a:spcAft>
          </a:pPr>
          <a:endParaRPr lang="it-IT" sz="1100" b="0" kern="1200">
            <a:latin typeface="Aptos"/>
          </a:endParaRPr>
        </a:p>
        <a:p>
          <a:pPr lvl="0" algn="l" defTabSz="488950">
            <a:lnSpc>
              <a:spcPct val="90000"/>
            </a:lnSpc>
            <a:spcBef>
              <a:spcPct val="0"/>
            </a:spcBef>
            <a:spcAft>
              <a:spcPct val="35000"/>
            </a:spcAft>
          </a:pPr>
          <a:r>
            <a:rPr lang="it-IT" sz="1100" b="1" kern="1200" dirty="0">
              <a:latin typeface="Aptos"/>
            </a:rPr>
            <a:t>OUTPUT REALIZZATO:</a:t>
          </a:r>
          <a:endParaRPr lang="it-IT" b="0" u="none" kern="1200" dirty="0">
            <a:latin typeface="Aptos"/>
          </a:endParaRPr>
        </a:p>
        <a:p>
          <a:pPr lvl="0" algn="l" defTabSz="488950">
            <a:lnSpc>
              <a:spcPct val="90000"/>
            </a:lnSpc>
            <a:spcBef>
              <a:spcPct val="0"/>
            </a:spcBef>
            <a:spcAft>
              <a:spcPct val="35000"/>
            </a:spcAft>
          </a:pPr>
          <a:r>
            <a:rPr lang="it-IT" sz="1100" b="0" kern="1200" dirty="0">
              <a:latin typeface="Aptos"/>
              <a:ea typeface="+mn-ea"/>
              <a:cs typeface="+mn-cs"/>
            </a:rPr>
            <a:t>69 famiglie</a:t>
          </a:r>
        </a:p>
        <a:p>
          <a:pPr lvl="0" algn="l" defTabSz="488950">
            <a:lnSpc>
              <a:spcPct val="90000"/>
            </a:lnSpc>
            <a:spcBef>
              <a:spcPct val="0"/>
            </a:spcBef>
            <a:spcAft>
              <a:spcPct val="35000"/>
            </a:spcAft>
          </a:pPr>
          <a:endParaRPr lang="it-IT" sz="1100" b="0" kern="1200">
            <a:latin typeface="Aptos"/>
          </a:endParaRPr>
        </a:p>
        <a:p>
          <a:pPr lvl="0" algn="l" defTabSz="488950">
            <a:lnSpc>
              <a:spcPct val="90000"/>
            </a:lnSpc>
            <a:spcBef>
              <a:spcPct val="0"/>
            </a:spcBef>
            <a:spcAft>
              <a:spcPct val="35000"/>
            </a:spcAft>
          </a:pPr>
          <a:endParaRPr lang="it-IT" b="0" u="none" kern="1200">
            <a:latin typeface="Aptos"/>
          </a:endParaRPr>
        </a:p>
      </dsp:txBody>
      <dsp:txXfrm>
        <a:off x="3110021" y="752601"/>
        <a:ext cx="1923589" cy="2264067"/>
      </dsp:txXfrm>
    </dsp:sp>
    <dsp:sp modelId="{C1482EDE-975F-4832-BE46-4664255942B2}">
      <dsp:nvSpPr>
        <dsp:cNvPr id="0" name=""/>
        <dsp:cNvSpPr/>
      </dsp:nvSpPr>
      <dsp:spPr>
        <a:xfrm>
          <a:off x="3044878" y="218037"/>
          <a:ext cx="2340900" cy="53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dirty="0"/>
            <a:t>Pippi R-</a:t>
          </a:r>
          <a:r>
            <a:rPr lang="it-IT" sz="1600" b="1" u="sng" kern="1200" dirty="0" err="1"/>
            <a:t>evolution</a:t>
          </a:r>
          <a:r>
            <a:rPr lang="it-IT" sz="1600" b="1" u="sng" kern="1200" dirty="0"/>
            <a:t> 2</a:t>
          </a:r>
        </a:p>
      </dsp:txBody>
      <dsp:txXfrm>
        <a:off x="3044878" y="218037"/>
        <a:ext cx="2340900" cy="537996"/>
      </dsp:txXfrm>
    </dsp:sp>
    <dsp:sp modelId="{BCD93B74-0BEA-4F91-A988-058951CB42D8}">
      <dsp:nvSpPr>
        <dsp:cNvPr id="0" name=""/>
        <dsp:cNvSpPr/>
      </dsp:nvSpPr>
      <dsp:spPr>
        <a:xfrm>
          <a:off x="5354348" y="214605"/>
          <a:ext cx="537996" cy="5379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CDBF7-BD14-441E-8499-61CAA5083F67}">
      <dsp:nvSpPr>
        <dsp:cNvPr id="0" name=""/>
        <dsp:cNvSpPr/>
      </dsp:nvSpPr>
      <dsp:spPr>
        <a:xfrm>
          <a:off x="5408148" y="268404"/>
          <a:ext cx="430396" cy="430396"/>
        </a:xfrm>
        <a:prstGeom prst="chord">
          <a:avLst>
            <a:gd name="adj1" fmla="val 19800000"/>
            <a:gd name="adj2" fmla="val 126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2515-3283-4779-BFEB-F1A5E63BC5AA}">
      <dsp:nvSpPr>
        <dsp:cNvPr id="0" name=""/>
        <dsp:cNvSpPr/>
      </dsp:nvSpPr>
      <dsp:spPr>
        <a:xfrm>
          <a:off x="5805640" y="752601"/>
          <a:ext cx="1989146" cy="226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dirty="0">
              <a:latin typeface="Aptos"/>
            </a:rPr>
            <a:t>DATA INIZIO PROGETTO:</a:t>
          </a:r>
          <a:endParaRPr lang="it-IT" sz="1100" b="0" kern="1200" dirty="0">
            <a:latin typeface="Aptos"/>
          </a:endParaRPr>
        </a:p>
        <a:p>
          <a:pPr lvl="0" algn="l" defTabSz="488950">
            <a:lnSpc>
              <a:spcPct val="90000"/>
            </a:lnSpc>
            <a:spcBef>
              <a:spcPct val="0"/>
            </a:spcBef>
            <a:spcAft>
              <a:spcPct val="35000"/>
            </a:spcAft>
          </a:pPr>
          <a:r>
            <a:rPr lang="it-IT" sz="1100" b="0" kern="1200" dirty="0">
              <a:latin typeface="Aptos"/>
            </a:rPr>
            <a:t>15.12.2022</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FINANZIAMENTO</a:t>
          </a:r>
          <a:r>
            <a:rPr lang="it-IT" sz="1100" b="0" kern="1200" dirty="0">
              <a:latin typeface="Aptos"/>
            </a:rPr>
            <a:t>: </a:t>
          </a:r>
        </a:p>
        <a:p>
          <a:pPr lvl="0" algn="l" defTabSz="488950">
            <a:lnSpc>
              <a:spcPct val="90000"/>
            </a:lnSpc>
            <a:spcBef>
              <a:spcPct val="0"/>
            </a:spcBef>
            <a:spcAft>
              <a:spcPct val="35000"/>
            </a:spcAft>
          </a:pPr>
          <a:r>
            <a:rPr lang="it-IT" sz="1100" b="0" kern="1200" dirty="0">
              <a:latin typeface="Aptos"/>
            </a:rPr>
            <a:t>211.500 €</a:t>
          </a:r>
        </a:p>
        <a:p>
          <a:pPr lvl="0" algn="l" defTabSz="488950">
            <a:lnSpc>
              <a:spcPct val="90000"/>
            </a:lnSpc>
            <a:spcBef>
              <a:spcPct val="0"/>
            </a:spcBef>
            <a:spcAft>
              <a:spcPct val="35000"/>
            </a:spcAft>
          </a:pPr>
          <a:endParaRPr lang="it-IT" sz="1100" b="1" kern="1200">
            <a:latin typeface="Aptos"/>
          </a:endParaRPr>
        </a:p>
        <a:p>
          <a:pPr lvl="0" algn="l" defTabSz="488950" rtl="0">
            <a:lnSpc>
              <a:spcPct val="90000"/>
            </a:lnSpc>
            <a:spcBef>
              <a:spcPct val="0"/>
            </a:spcBef>
            <a:spcAft>
              <a:spcPct val="35000"/>
            </a:spcAft>
          </a:pPr>
          <a:r>
            <a:rPr lang="it-IT" sz="1100" b="1" kern="1200" dirty="0">
              <a:latin typeface="Aptos"/>
            </a:rPr>
            <a:t>TARGET ENTRO 31.03.2026:</a:t>
          </a:r>
        </a:p>
        <a:p>
          <a:pPr lvl="0" algn="l" defTabSz="488950">
            <a:lnSpc>
              <a:spcPct val="90000"/>
            </a:lnSpc>
            <a:spcBef>
              <a:spcPct val="0"/>
            </a:spcBef>
            <a:spcAft>
              <a:spcPct val="35000"/>
            </a:spcAft>
          </a:pPr>
          <a:r>
            <a:rPr lang="it-IT" sz="1100" b="0" kern="1200" dirty="0">
              <a:latin typeface="Aptos"/>
            </a:rPr>
            <a:t>50 famiglie coinvolte</a:t>
          </a:r>
        </a:p>
        <a:p>
          <a:pPr lvl="0" algn="l" defTabSz="488950">
            <a:lnSpc>
              <a:spcPct val="90000"/>
            </a:lnSpc>
            <a:spcBef>
              <a:spcPct val="0"/>
            </a:spcBef>
            <a:spcAft>
              <a:spcPct val="35000"/>
            </a:spcAft>
          </a:pPr>
          <a:endParaRPr lang="it-IT" sz="1100" b="0" kern="1200">
            <a:latin typeface="Aptos"/>
          </a:endParaRP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0" kern="1200" dirty="0">
            <a:latin typeface="Aptos" panose="020B0004020202020204" pitchFamily="34" charset="0"/>
          </a:endParaRPr>
        </a:p>
        <a:p>
          <a:pPr lvl="0" algn="l" defTabSz="488950" rtl="0">
            <a:lnSpc>
              <a:spcPct val="90000"/>
            </a:lnSpc>
            <a:spcBef>
              <a:spcPct val="0"/>
            </a:spcBef>
            <a:spcAft>
              <a:spcPct val="35000"/>
            </a:spcAft>
          </a:pPr>
          <a:r>
            <a:rPr lang="it-IT" sz="1100" b="0" kern="1200" dirty="0">
              <a:latin typeface="Aptos"/>
            </a:rPr>
            <a:t>35 famiglie</a:t>
          </a:r>
        </a:p>
        <a:p>
          <a:pPr lvl="0" algn="l" defTabSz="488950" rtl="0">
            <a:lnSpc>
              <a:spcPct val="90000"/>
            </a:lnSpc>
            <a:spcBef>
              <a:spcPct val="0"/>
            </a:spcBef>
            <a:spcAft>
              <a:spcPct val="35000"/>
            </a:spcAft>
          </a:pPr>
          <a:endParaRPr lang="it-IT" sz="1100" b="1" kern="1200">
            <a:latin typeface="Aptos" panose="020B0004020202020204" pitchFamily="34" charset="0"/>
          </a:endParaRPr>
        </a:p>
        <a:p>
          <a:pPr lvl="0" algn="l" defTabSz="488950" rtl="0">
            <a:lnSpc>
              <a:spcPct val="90000"/>
            </a:lnSpc>
            <a:spcBef>
              <a:spcPct val="0"/>
            </a:spcBef>
            <a:spcAft>
              <a:spcPct val="35000"/>
            </a:spcAft>
          </a:pPr>
          <a:r>
            <a:rPr lang="it-IT" sz="1100" b="1" kern="1200" dirty="0">
              <a:latin typeface="Aptos"/>
            </a:rPr>
            <a:t>OUTPUT REALIZZATO:</a:t>
          </a:r>
          <a:endParaRPr lang="it-IT" sz="1100" b="0" kern="1200" dirty="0">
            <a:latin typeface="Aptos"/>
          </a:endParaRPr>
        </a:p>
        <a:p>
          <a:pPr lvl="0" algn="l" defTabSz="488950" rtl="0">
            <a:lnSpc>
              <a:spcPct val="90000"/>
            </a:lnSpc>
            <a:spcBef>
              <a:spcPct val="0"/>
            </a:spcBef>
            <a:spcAft>
              <a:spcPct val="35000"/>
            </a:spcAft>
          </a:pPr>
          <a:r>
            <a:rPr lang="it-IT" sz="1100" b="0" kern="1200" dirty="0">
              <a:latin typeface="Aptos"/>
              <a:ea typeface="+mn-ea"/>
              <a:cs typeface="+mn-cs"/>
            </a:rPr>
            <a:t>66 famiglie</a:t>
          </a:r>
        </a:p>
      </dsp:txBody>
      <dsp:txXfrm>
        <a:off x="5805640" y="752601"/>
        <a:ext cx="1989146" cy="2264067"/>
      </dsp:txXfrm>
    </dsp:sp>
    <dsp:sp modelId="{35689306-59F7-4EF4-B99E-DE9A95F060D1}">
      <dsp:nvSpPr>
        <dsp:cNvPr id="0" name=""/>
        <dsp:cNvSpPr/>
      </dsp:nvSpPr>
      <dsp:spPr>
        <a:xfrm>
          <a:off x="5788992" y="228012"/>
          <a:ext cx="2416197" cy="53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dirty="0"/>
            <a:t>Pippi R-</a:t>
          </a:r>
          <a:r>
            <a:rPr lang="it-IT" sz="1600" b="1" u="sng" kern="1200" dirty="0" err="1"/>
            <a:t>evolution</a:t>
          </a:r>
          <a:r>
            <a:rPr lang="it-IT" sz="1600" b="1" u="sng" kern="1200" dirty="0"/>
            <a:t> 3</a:t>
          </a:r>
          <a:endParaRPr lang="it-IT" sz="1600" u="sng" kern="1200" dirty="0"/>
        </a:p>
      </dsp:txBody>
      <dsp:txXfrm>
        <a:off x="5788992" y="228012"/>
        <a:ext cx="2416197" cy="537996"/>
      </dsp:txXfrm>
    </dsp:sp>
    <dsp:sp modelId="{2CEEF816-1E18-4E57-B88E-1D8010C9DAB1}">
      <dsp:nvSpPr>
        <dsp:cNvPr id="0" name=""/>
        <dsp:cNvSpPr/>
      </dsp:nvSpPr>
      <dsp:spPr>
        <a:xfrm>
          <a:off x="8120394" y="0"/>
          <a:ext cx="537996" cy="5379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BC202-A5D9-4B0A-A057-0DF20CD94BA9}">
      <dsp:nvSpPr>
        <dsp:cNvPr id="0" name=""/>
        <dsp:cNvSpPr/>
      </dsp:nvSpPr>
      <dsp:spPr>
        <a:xfrm>
          <a:off x="8174194" y="53799"/>
          <a:ext cx="430396" cy="430396"/>
        </a:xfrm>
        <a:prstGeom prst="chord">
          <a:avLst>
            <a:gd name="adj1" fmla="val 162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B72CC-9651-4A59-B9F0-A9E86F233226}">
      <dsp:nvSpPr>
        <dsp:cNvPr id="0" name=""/>
        <dsp:cNvSpPr/>
      </dsp:nvSpPr>
      <dsp:spPr>
        <a:xfrm>
          <a:off x="8355821" y="1094220"/>
          <a:ext cx="2282600" cy="3122488"/>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533400">
            <a:lnSpc>
              <a:spcPct val="90000"/>
            </a:lnSpc>
            <a:spcBef>
              <a:spcPct val="0"/>
            </a:spcBef>
            <a:spcAft>
              <a:spcPct val="35000"/>
            </a:spcAft>
          </a:pPr>
          <a:r>
            <a:rPr lang="it-IT" sz="1200" b="1" u="none" kern="1200" dirty="0">
              <a:latin typeface="Aptos"/>
            </a:rPr>
            <a:t>FINANZIAMENTO </a:t>
          </a:r>
        </a:p>
        <a:p>
          <a:pPr lvl="0" algn="ctr" defTabSz="533400">
            <a:lnSpc>
              <a:spcPct val="90000"/>
            </a:lnSpc>
            <a:spcBef>
              <a:spcPct val="0"/>
            </a:spcBef>
            <a:spcAft>
              <a:spcPct val="35000"/>
            </a:spcAft>
          </a:pPr>
          <a:r>
            <a:rPr lang="it-IT" sz="1200" b="0" u="none" kern="1200" dirty="0">
              <a:latin typeface="Aptos"/>
            </a:rPr>
            <a:t>634.500 €</a:t>
          </a:r>
        </a:p>
        <a:p>
          <a:pPr lvl="0" algn="ctr" defTabSz="533400">
            <a:lnSpc>
              <a:spcPct val="90000"/>
            </a:lnSpc>
            <a:spcBef>
              <a:spcPct val="0"/>
            </a:spcBef>
            <a:spcAft>
              <a:spcPct val="35000"/>
            </a:spcAft>
          </a:pPr>
          <a:endParaRPr lang="it-IT" sz="1200" b="1" u="none" kern="1200" dirty="0">
            <a:latin typeface="Aptos" panose="020B0004020202020204" pitchFamily="34" charset="0"/>
          </a:endParaRPr>
        </a:p>
        <a:p>
          <a:pPr lvl="0" algn="ctr" defTabSz="533400">
            <a:lnSpc>
              <a:spcPct val="90000"/>
            </a:lnSpc>
            <a:spcBef>
              <a:spcPct val="0"/>
            </a:spcBef>
            <a:spcAft>
              <a:spcPct val="35000"/>
            </a:spcAft>
          </a:pPr>
          <a:endParaRPr lang="it-IT" sz="1200" b="1" u="none" kern="1200" dirty="0">
            <a:latin typeface="Aptos" panose="020B0004020202020204" pitchFamily="34" charset="0"/>
          </a:endParaRPr>
        </a:p>
        <a:p>
          <a:pPr lvl="0" algn="ctr" defTabSz="533400">
            <a:lnSpc>
              <a:spcPct val="90000"/>
            </a:lnSpc>
            <a:spcBef>
              <a:spcPct val="0"/>
            </a:spcBef>
            <a:spcAft>
              <a:spcPct val="35000"/>
            </a:spcAft>
          </a:pPr>
          <a:r>
            <a:rPr lang="it-IT" sz="1200" b="1" u="none" kern="1200" dirty="0">
              <a:latin typeface="Aptos"/>
            </a:rPr>
            <a:t>TARGET PROGRAMMATO</a:t>
          </a:r>
        </a:p>
        <a:p>
          <a:pPr lvl="0" algn="ctr" defTabSz="533400">
            <a:lnSpc>
              <a:spcPct val="90000"/>
            </a:lnSpc>
            <a:spcBef>
              <a:spcPct val="0"/>
            </a:spcBef>
            <a:spcAft>
              <a:spcPct val="35000"/>
            </a:spcAft>
          </a:pPr>
          <a:r>
            <a:rPr lang="it-IT" sz="1200" b="0" u="none" kern="1200" dirty="0">
              <a:latin typeface="Aptos"/>
            </a:rPr>
            <a:t>150 famiglie</a:t>
          </a:r>
        </a:p>
        <a:p>
          <a:pPr lvl="0" algn="ctr" defTabSz="533400">
            <a:lnSpc>
              <a:spcPct val="90000"/>
            </a:lnSpc>
            <a:spcBef>
              <a:spcPct val="0"/>
            </a:spcBef>
            <a:spcAft>
              <a:spcPct val="35000"/>
            </a:spcAft>
          </a:pPr>
          <a:endParaRPr lang="it-IT" sz="1200" b="1" u="none" kern="1200" dirty="0">
            <a:latin typeface="Aptos"/>
          </a:endParaRPr>
        </a:p>
        <a:p>
          <a:pPr lvl="0" algn="ctr" defTabSz="533400" rtl="0">
            <a:lnSpc>
              <a:spcPct val="90000"/>
            </a:lnSpc>
            <a:spcBef>
              <a:spcPct val="0"/>
            </a:spcBef>
            <a:spcAft>
              <a:spcPct val="35000"/>
            </a:spcAft>
          </a:pPr>
          <a:r>
            <a:rPr lang="it-IT" sz="1200" b="1" u="none" kern="1200" dirty="0">
              <a:latin typeface="Aptos"/>
            </a:rPr>
            <a:t>TARGET REALIZZATO:</a:t>
          </a:r>
          <a:endParaRPr lang="it-IT" sz="1200" b="0" u="none" kern="1200" dirty="0">
            <a:latin typeface="Aptos"/>
          </a:endParaRPr>
        </a:p>
        <a:p>
          <a:pPr lvl="0" algn="ctr" defTabSz="533400">
            <a:lnSpc>
              <a:spcPct val="90000"/>
            </a:lnSpc>
            <a:spcBef>
              <a:spcPct val="0"/>
            </a:spcBef>
            <a:spcAft>
              <a:spcPct val="35000"/>
            </a:spcAft>
          </a:pPr>
          <a:r>
            <a:rPr lang="it-IT" sz="1200" b="0" u="none" kern="1200" dirty="0">
              <a:latin typeface="Aptos"/>
            </a:rPr>
            <a:t>108 famiglie</a:t>
          </a:r>
        </a:p>
        <a:p>
          <a:pPr lvl="0" algn="ctr" defTabSz="533400">
            <a:lnSpc>
              <a:spcPct val="90000"/>
            </a:lnSpc>
            <a:spcBef>
              <a:spcPct val="0"/>
            </a:spcBef>
            <a:spcAft>
              <a:spcPct val="35000"/>
            </a:spcAft>
          </a:pPr>
          <a:endParaRPr lang="it-IT" sz="1200" b="0" u="none" kern="1200" dirty="0">
            <a:latin typeface="Aptos"/>
          </a:endParaRPr>
        </a:p>
        <a:p>
          <a:pPr lvl="0" algn="ctr" defTabSz="533400">
            <a:lnSpc>
              <a:spcPct val="90000"/>
            </a:lnSpc>
            <a:spcBef>
              <a:spcPct val="0"/>
            </a:spcBef>
            <a:spcAft>
              <a:spcPct val="35000"/>
            </a:spcAft>
          </a:pPr>
          <a:endParaRPr lang="it-IT" sz="1200" b="0" u="none" kern="1200" dirty="0">
            <a:latin typeface="Aptos"/>
          </a:endParaRPr>
        </a:p>
        <a:p>
          <a:pPr lvl="0" algn="ctr" defTabSz="533400">
            <a:lnSpc>
              <a:spcPct val="90000"/>
            </a:lnSpc>
            <a:spcBef>
              <a:spcPct val="0"/>
            </a:spcBef>
            <a:spcAft>
              <a:spcPct val="35000"/>
            </a:spcAft>
          </a:pPr>
          <a:r>
            <a:rPr lang="it-IT" sz="1200" b="1" u="none" kern="1200" dirty="0">
              <a:latin typeface="Aptos"/>
            </a:rPr>
            <a:t>Beneficiari raggiunti (OUTPUT):</a:t>
          </a:r>
        </a:p>
        <a:p>
          <a:pPr lvl="0" algn="ctr" defTabSz="533400">
            <a:lnSpc>
              <a:spcPct val="90000"/>
            </a:lnSpc>
            <a:spcBef>
              <a:spcPct val="0"/>
            </a:spcBef>
            <a:spcAft>
              <a:spcPct val="35000"/>
            </a:spcAft>
          </a:pPr>
          <a:r>
            <a:rPr lang="it-IT" sz="1200" b="0" u="none" kern="1200" dirty="0">
              <a:latin typeface="Aptos"/>
            </a:rPr>
            <a:t>199 famiglie</a:t>
          </a:r>
        </a:p>
        <a:p>
          <a:pPr lvl="0" algn="ctr" defTabSz="533400">
            <a:lnSpc>
              <a:spcPct val="90000"/>
            </a:lnSpc>
            <a:spcBef>
              <a:spcPct val="0"/>
            </a:spcBef>
            <a:spcAft>
              <a:spcPct val="35000"/>
            </a:spcAft>
          </a:pPr>
          <a:endParaRPr lang="it-IT" sz="1200" b="0" u="none" kern="1200" dirty="0">
            <a:latin typeface="Aptos"/>
          </a:endParaRPr>
        </a:p>
        <a:p>
          <a:pPr lvl="0" algn="ctr" defTabSz="533400">
            <a:lnSpc>
              <a:spcPct val="90000"/>
            </a:lnSpc>
            <a:spcBef>
              <a:spcPct val="0"/>
            </a:spcBef>
            <a:spcAft>
              <a:spcPct val="35000"/>
            </a:spcAft>
          </a:pPr>
          <a:endParaRPr lang="it-IT" sz="1200" b="0" u="none" kern="1200" dirty="0">
            <a:latin typeface="Aptos"/>
          </a:endParaRPr>
        </a:p>
      </dsp:txBody>
      <dsp:txXfrm>
        <a:off x="8355821" y="1094220"/>
        <a:ext cx="2282600" cy="3122488"/>
      </dsp:txXfrm>
    </dsp:sp>
    <dsp:sp modelId="{15C7F7E4-AB06-4698-8F54-060DA6C6212C}">
      <dsp:nvSpPr>
        <dsp:cNvPr id="0" name=""/>
        <dsp:cNvSpPr/>
      </dsp:nvSpPr>
      <dsp:spPr>
        <a:xfrm>
          <a:off x="8650787" y="231779"/>
          <a:ext cx="1591572" cy="53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it-IT" sz="1600" b="1" u="sng" kern="1200" dirty="0">
              <a:latin typeface="Aptos"/>
            </a:rPr>
            <a:t>Complessivo Linea 1.1.1</a:t>
          </a:r>
        </a:p>
      </dsp:txBody>
      <dsp:txXfrm>
        <a:off x="8650787" y="231779"/>
        <a:ext cx="1591572" cy="537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44DC-4A4D-4B7B-B879-8C553F13683E}">
      <dsp:nvSpPr>
        <dsp:cNvPr id="0" name=""/>
        <dsp:cNvSpPr/>
      </dsp:nvSpPr>
      <dsp:spPr>
        <a:xfrm>
          <a:off x="624348" y="164210"/>
          <a:ext cx="385344" cy="3853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0AFF7-B129-4972-975C-80FF2D6B8A9E}">
      <dsp:nvSpPr>
        <dsp:cNvPr id="0" name=""/>
        <dsp:cNvSpPr/>
      </dsp:nvSpPr>
      <dsp:spPr>
        <a:xfrm>
          <a:off x="662883" y="202745"/>
          <a:ext cx="308275" cy="308275"/>
        </a:xfrm>
        <a:prstGeom prst="chord">
          <a:avLst>
            <a:gd name="adj1" fmla="val 2332194"/>
            <a:gd name="adj2" fmla="val 8587806"/>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B863B-2C10-47CD-87B6-D19F8A30235F}">
      <dsp:nvSpPr>
        <dsp:cNvPr id="0" name=""/>
        <dsp:cNvSpPr/>
      </dsp:nvSpPr>
      <dsp:spPr>
        <a:xfrm>
          <a:off x="1005933" y="528538"/>
          <a:ext cx="1139976" cy="162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it-IT" sz="1200" b="0" kern="1200">
              <a:latin typeface="Aptos"/>
            </a:rPr>
            <a:t>30.05.2023</a:t>
          </a:r>
          <a:endParaRPr lang="it-IT" sz="1200" kern="1200">
            <a:latin typeface="Aptos"/>
          </a:endParaRPr>
        </a:p>
      </dsp:txBody>
      <dsp:txXfrm>
        <a:off x="1005933" y="528538"/>
        <a:ext cx="1139976" cy="1621656"/>
      </dsp:txXfrm>
    </dsp:sp>
    <dsp:sp modelId="{9ED989FA-4487-497E-ADCD-29A9A01D3B36}">
      <dsp:nvSpPr>
        <dsp:cNvPr id="0" name=""/>
        <dsp:cNvSpPr/>
      </dsp:nvSpPr>
      <dsp:spPr>
        <a:xfrm>
          <a:off x="963492" y="174884"/>
          <a:ext cx="1925671" cy="38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it-IT" sz="1200" b="1" kern="1200">
              <a:latin typeface="Aptos"/>
            </a:rPr>
            <a:t>DATA INIZIO ATTIVITA’</a:t>
          </a:r>
        </a:p>
      </dsp:txBody>
      <dsp:txXfrm>
        <a:off x="963492" y="174884"/>
        <a:ext cx="1925671" cy="385344"/>
      </dsp:txXfrm>
    </dsp:sp>
    <dsp:sp modelId="{5307BDC1-F4DA-4713-9CEC-65519E6FB844}">
      <dsp:nvSpPr>
        <dsp:cNvPr id="0" name=""/>
        <dsp:cNvSpPr/>
      </dsp:nvSpPr>
      <dsp:spPr>
        <a:xfrm>
          <a:off x="2703076" y="164210"/>
          <a:ext cx="385344" cy="3853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541BE-491E-4D90-9E3E-268CE83FD004}">
      <dsp:nvSpPr>
        <dsp:cNvPr id="0" name=""/>
        <dsp:cNvSpPr/>
      </dsp:nvSpPr>
      <dsp:spPr>
        <a:xfrm>
          <a:off x="2741611" y="202745"/>
          <a:ext cx="308275" cy="308275"/>
        </a:xfrm>
        <a:prstGeom prst="chord">
          <a:avLst>
            <a:gd name="adj1" fmla="val 692220"/>
            <a:gd name="adj2" fmla="val 1010778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2360D-325D-447B-BF13-EF5D85374805}">
      <dsp:nvSpPr>
        <dsp:cNvPr id="0" name=""/>
        <dsp:cNvSpPr/>
      </dsp:nvSpPr>
      <dsp:spPr>
        <a:xfrm>
          <a:off x="3100462" y="549554"/>
          <a:ext cx="1276454" cy="162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914400">
            <a:lnSpc>
              <a:spcPct val="100000"/>
            </a:lnSpc>
            <a:spcBef>
              <a:spcPct val="0"/>
            </a:spcBef>
            <a:spcAft>
              <a:spcPts val="0"/>
            </a:spcAft>
          </a:pPr>
          <a:r>
            <a:rPr lang="it-IT" sz="1200" b="0" kern="1200" dirty="0">
              <a:solidFill>
                <a:schemeClr val="tx1"/>
              </a:solidFill>
              <a:latin typeface="Aptos"/>
              <a:ea typeface="Lato Medium"/>
              <a:cs typeface="Lato Medium"/>
            </a:rPr>
            <a:t>2.459.989,36 € </a:t>
          </a:r>
          <a:endParaRPr lang="it-IT" sz="1200" b="0" kern="1200" dirty="0">
            <a:latin typeface="Aptos"/>
            <a:ea typeface="Lato Medium"/>
            <a:cs typeface="Lato Medium"/>
          </a:endParaRPr>
        </a:p>
      </dsp:txBody>
      <dsp:txXfrm>
        <a:off x="3100462" y="549554"/>
        <a:ext cx="1276454" cy="1621656"/>
      </dsp:txXfrm>
    </dsp:sp>
    <dsp:sp modelId="{83771609-AA9A-492A-8DF7-69FE0F5E473B}">
      <dsp:nvSpPr>
        <dsp:cNvPr id="0" name=""/>
        <dsp:cNvSpPr/>
      </dsp:nvSpPr>
      <dsp:spPr>
        <a:xfrm>
          <a:off x="3065938" y="155548"/>
          <a:ext cx="1569736" cy="38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200" b="1" kern="1200">
              <a:latin typeface="Aptos"/>
            </a:rPr>
            <a:t>FINANZIAMENTO</a:t>
          </a:r>
          <a:endParaRPr lang="it-IT" sz="800" b="1" kern="1200">
            <a:latin typeface="Aptos"/>
          </a:endParaRPr>
        </a:p>
      </dsp:txBody>
      <dsp:txXfrm>
        <a:off x="3065938" y="155548"/>
        <a:ext cx="1569736" cy="385344"/>
      </dsp:txXfrm>
    </dsp:sp>
    <dsp:sp modelId="{68DC2C5A-A3C4-44BA-B46B-DA158ADF7877}">
      <dsp:nvSpPr>
        <dsp:cNvPr id="0" name=""/>
        <dsp:cNvSpPr/>
      </dsp:nvSpPr>
      <dsp:spPr>
        <a:xfrm>
          <a:off x="4603837" y="328421"/>
          <a:ext cx="385344" cy="3853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0266-EF25-4D21-A453-CCE7DCAD9730}">
      <dsp:nvSpPr>
        <dsp:cNvPr id="0" name=""/>
        <dsp:cNvSpPr/>
      </dsp:nvSpPr>
      <dsp:spPr>
        <a:xfrm>
          <a:off x="4642372" y="366955"/>
          <a:ext cx="308275" cy="308275"/>
        </a:xfrm>
        <a:prstGeom prst="chord">
          <a:avLst>
            <a:gd name="adj1" fmla="val 20907780"/>
            <a:gd name="adj2" fmla="val 1149222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07668-1FB7-4437-A061-360E089080E7}">
      <dsp:nvSpPr>
        <dsp:cNvPr id="0" name=""/>
        <dsp:cNvSpPr/>
      </dsp:nvSpPr>
      <dsp:spPr>
        <a:xfrm>
          <a:off x="4979130" y="0"/>
          <a:ext cx="1546378" cy="10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200" b="1" kern="1200">
              <a:latin typeface="Aptos"/>
            </a:rPr>
            <a:t>TARGET PROGRAMMATO: </a:t>
          </a:r>
        </a:p>
        <a:p>
          <a:pPr marL="0" marR="0" lvl="0" indent="0" algn="l" defTabSz="914400" eaLnBrk="1" fontAlgn="auto" latinLnBrk="0" hangingPunct="1">
            <a:lnSpc>
              <a:spcPct val="100000"/>
            </a:lnSpc>
            <a:spcBef>
              <a:spcPct val="0"/>
            </a:spcBef>
            <a:spcAft>
              <a:spcPts val="0"/>
            </a:spcAft>
            <a:buClrTx/>
            <a:buSzTx/>
            <a:buFontTx/>
            <a:buNone/>
            <a:tabLst/>
            <a:defRPr/>
          </a:pPr>
          <a:r>
            <a:rPr lang="it-IT" sz="1200" b="0" kern="1200">
              <a:latin typeface="Aptos"/>
            </a:rPr>
            <a:t>100 anziani non autosufficienti</a:t>
          </a:r>
          <a:endParaRPr lang="it-IT" sz="800" b="0" kern="1200">
            <a:latin typeface="Aptos"/>
          </a:endParaRPr>
        </a:p>
      </dsp:txBody>
      <dsp:txXfrm>
        <a:off x="4979130" y="0"/>
        <a:ext cx="1546378" cy="1042186"/>
      </dsp:txXfrm>
    </dsp:sp>
    <dsp:sp modelId="{7822F452-9CF7-4415-A674-05CDF52D2E13}">
      <dsp:nvSpPr>
        <dsp:cNvPr id="0" name=""/>
        <dsp:cNvSpPr/>
      </dsp:nvSpPr>
      <dsp:spPr>
        <a:xfrm>
          <a:off x="6492919" y="272504"/>
          <a:ext cx="385344" cy="3853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5AC5B-360D-43C7-BD9F-4E53DE4F3EB2}">
      <dsp:nvSpPr>
        <dsp:cNvPr id="0" name=""/>
        <dsp:cNvSpPr/>
      </dsp:nvSpPr>
      <dsp:spPr>
        <a:xfrm>
          <a:off x="6531454" y="311038"/>
          <a:ext cx="308275" cy="308275"/>
        </a:xfrm>
        <a:prstGeom prst="chord">
          <a:avLst>
            <a:gd name="adj1" fmla="val 19267806"/>
            <a:gd name="adj2" fmla="val 13012194"/>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FFCC1-9EC0-4C6F-A726-CA316DD4873D}">
      <dsp:nvSpPr>
        <dsp:cNvPr id="0" name=""/>
        <dsp:cNvSpPr/>
      </dsp:nvSpPr>
      <dsp:spPr>
        <a:xfrm>
          <a:off x="6976475" y="644883"/>
          <a:ext cx="1139976" cy="161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it-IT" sz="1200" b="0" kern="1200" dirty="0">
            <a:latin typeface="Aptos"/>
          </a:endParaRPr>
        </a:p>
        <a:p>
          <a:pPr lvl="0" algn="l" defTabSz="533400">
            <a:lnSpc>
              <a:spcPct val="90000"/>
            </a:lnSpc>
            <a:spcBef>
              <a:spcPct val="0"/>
            </a:spcBef>
            <a:spcAft>
              <a:spcPct val="35000"/>
            </a:spcAft>
          </a:pPr>
          <a:r>
            <a:rPr lang="it-IT" sz="1200" b="0" kern="1200" dirty="0">
              <a:latin typeface="Aptos"/>
            </a:rPr>
            <a:t>111 beneficiari</a:t>
          </a:r>
          <a:endParaRPr lang="it-IT" sz="1400" kern="1200" dirty="0"/>
        </a:p>
      </dsp:txBody>
      <dsp:txXfrm>
        <a:off x="6976475" y="644883"/>
        <a:ext cx="1139976" cy="1612818"/>
      </dsp:txXfrm>
    </dsp:sp>
    <dsp:sp modelId="{2D2517F5-A618-48E9-990A-3EF771BE7BA2}">
      <dsp:nvSpPr>
        <dsp:cNvPr id="0" name=""/>
        <dsp:cNvSpPr/>
      </dsp:nvSpPr>
      <dsp:spPr>
        <a:xfrm>
          <a:off x="6929257" y="2"/>
          <a:ext cx="1139976" cy="80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it-IT" sz="1200" b="1" kern="1200" dirty="0">
              <a:latin typeface="Aptos"/>
            </a:rPr>
            <a:t>TARGET REALIZZATO 10.02.2026:</a:t>
          </a:r>
          <a:endParaRPr lang="it-IT" sz="1200" kern="1200" dirty="0">
            <a:latin typeface="Aptos"/>
          </a:endParaRPr>
        </a:p>
      </dsp:txBody>
      <dsp:txXfrm>
        <a:off x="6929257" y="2"/>
        <a:ext cx="1139976" cy="809681"/>
      </dsp:txXfrm>
    </dsp:sp>
    <dsp:sp modelId="{ED8DB707-7952-401F-BD18-C75DBAC0044B}">
      <dsp:nvSpPr>
        <dsp:cNvPr id="0" name=""/>
        <dsp:cNvSpPr/>
      </dsp:nvSpPr>
      <dsp:spPr>
        <a:xfrm>
          <a:off x="8257349" y="164210"/>
          <a:ext cx="385344" cy="3853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209BC-235C-4577-924A-2366F9EBBEBD}">
      <dsp:nvSpPr>
        <dsp:cNvPr id="0" name=""/>
        <dsp:cNvSpPr/>
      </dsp:nvSpPr>
      <dsp:spPr>
        <a:xfrm>
          <a:off x="8295884" y="202745"/>
          <a:ext cx="308275" cy="308275"/>
        </a:xfrm>
        <a:prstGeom prst="chord">
          <a:avLst>
            <a:gd name="adj1" fmla="val 16200000"/>
            <a:gd name="adj2" fmla="val 1620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8E990-04F5-4262-975C-8F08A4C95E29}">
      <dsp:nvSpPr>
        <dsp:cNvPr id="0" name=""/>
        <dsp:cNvSpPr/>
      </dsp:nvSpPr>
      <dsp:spPr>
        <a:xfrm>
          <a:off x="8650237" y="539889"/>
          <a:ext cx="2228323" cy="162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rtl="0">
            <a:lnSpc>
              <a:spcPct val="90000"/>
            </a:lnSpc>
            <a:spcBef>
              <a:spcPct val="0"/>
            </a:spcBef>
            <a:spcAft>
              <a:spcPct val="35000"/>
            </a:spcAft>
          </a:pPr>
          <a:r>
            <a:rPr lang="it-IT" sz="1200" kern="1200" dirty="0">
              <a:solidFill>
                <a:srgbClr val="000000"/>
              </a:solidFill>
              <a:latin typeface="Aptos"/>
              <a:ea typeface="Calibri"/>
              <a:cs typeface="Calibri"/>
            </a:rPr>
            <a:t>111 beneficiari</a:t>
          </a:r>
        </a:p>
        <a:p>
          <a:pPr lvl="0" algn="l" defTabSz="533400" rtl="0">
            <a:lnSpc>
              <a:spcPct val="90000"/>
            </a:lnSpc>
            <a:spcBef>
              <a:spcPct val="0"/>
            </a:spcBef>
            <a:spcAft>
              <a:spcPct val="35000"/>
            </a:spcAft>
          </a:pPr>
          <a:r>
            <a:rPr lang="it-IT" sz="1050" kern="1200" dirty="0">
              <a:solidFill>
                <a:srgbClr val="000000"/>
              </a:solidFill>
              <a:latin typeface="Aptos"/>
              <a:ea typeface="Calibri"/>
              <a:cs typeface="Calibri"/>
            </a:rPr>
            <a:t>   17 sul 2023</a:t>
          </a:r>
        </a:p>
        <a:p>
          <a:pPr lvl="0" algn="l" defTabSz="533400" rtl="0">
            <a:lnSpc>
              <a:spcPct val="90000"/>
            </a:lnSpc>
            <a:spcBef>
              <a:spcPct val="0"/>
            </a:spcBef>
            <a:spcAft>
              <a:spcPct val="35000"/>
            </a:spcAft>
          </a:pPr>
          <a:r>
            <a:rPr lang="it-IT" sz="1050" kern="1200" dirty="0">
              <a:solidFill>
                <a:srgbClr val="000000"/>
              </a:solidFill>
              <a:latin typeface="Aptos"/>
              <a:ea typeface="Calibri"/>
              <a:cs typeface="Calibri"/>
            </a:rPr>
            <a:t>    54 sul 2024</a:t>
          </a:r>
        </a:p>
        <a:p>
          <a:pPr lvl="0" algn="l" defTabSz="533400" rtl="0">
            <a:lnSpc>
              <a:spcPct val="90000"/>
            </a:lnSpc>
            <a:spcBef>
              <a:spcPct val="0"/>
            </a:spcBef>
            <a:spcAft>
              <a:spcPct val="35000"/>
            </a:spcAft>
          </a:pPr>
          <a:r>
            <a:rPr lang="it-IT" sz="1050" kern="1200" dirty="0">
              <a:solidFill>
                <a:srgbClr val="000000"/>
              </a:solidFill>
              <a:latin typeface="Aptos"/>
              <a:ea typeface="Calibri"/>
              <a:cs typeface="Calibri"/>
            </a:rPr>
            <a:t>    40 sul 2025</a:t>
          </a:r>
          <a:endParaRPr lang="it-IT" sz="1050" kern="1200" dirty="0">
            <a:latin typeface="Aptos"/>
            <a:ea typeface="Calibri Light" panose="020F0302020204030204"/>
            <a:cs typeface="Calibri Light" panose="020F0302020204030204"/>
          </a:endParaRPr>
        </a:p>
        <a:p>
          <a:pPr lvl="0" algn="l" defTabSz="533400" rtl="0">
            <a:lnSpc>
              <a:spcPct val="90000"/>
            </a:lnSpc>
            <a:spcBef>
              <a:spcPct val="0"/>
            </a:spcBef>
            <a:spcAft>
              <a:spcPct val="35000"/>
            </a:spcAft>
          </a:pPr>
          <a:endParaRPr lang="it-IT" sz="1200" b="0" kern="1200" dirty="0">
            <a:solidFill>
              <a:prstClr val="black">
                <a:hueOff val="0"/>
                <a:satOff val="0"/>
                <a:lumOff val="0"/>
                <a:alphaOff val="0"/>
              </a:prstClr>
            </a:solidFill>
            <a:latin typeface="Aptos"/>
            <a:ea typeface="+mn-ea"/>
            <a:cs typeface="+mn-cs"/>
          </a:endParaRPr>
        </a:p>
      </dsp:txBody>
      <dsp:txXfrm>
        <a:off x="8650237" y="539889"/>
        <a:ext cx="2228323" cy="1621656"/>
      </dsp:txXfrm>
    </dsp:sp>
    <dsp:sp modelId="{87E1E660-8F9F-4AAC-9ECC-075BEA794E03}">
      <dsp:nvSpPr>
        <dsp:cNvPr id="0" name=""/>
        <dsp:cNvSpPr/>
      </dsp:nvSpPr>
      <dsp:spPr>
        <a:xfrm>
          <a:off x="8722974" y="164210"/>
          <a:ext cx="1139976" cy="38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it-IT" sz="1200" b="1" kern="1200" dirty="0">
              <a:latin typeface="Aptos"/>
              <a:ea typeface="+mn-ea"/>
              <a:cs typeface="+mn-cs"/>
            </a:rPr>
            <a:t>PROGETTI SOTTOSCRITTI</a:t>
          </a:r>
        </a:p>
      </dsp:txBody>
      <dsp:txXfrm>
        <a:off x="8722974" y="164210"/>
        <a:ext cx="1139976" cy="385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44DC-4A4D-4B7B-B879-8C553F13683E}">
      <dsp:nvSpPr>
        <dsp:cNvPr id="0" name=""/>
        <dsp:cNvSpPr/>
      </dsp:nvSpPr>
      <dsp:spPr>
        <a:xfrm>
          <a:off x="1800088" y="139325"/>
          <a:ext cx="326946" cy="3269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0AFF7-B129-4972-975C-80FF2D6B8A9E}">
      <dsp:nvSpPr>
        <dsp:cNvPr id="0" name=""/>
        <dsp:cNvSpPr/>
      </dsp:nvSpPr>
      <dsp:spPr>
        <a:xfrm>
          <a:off x="1832783" y="172019"/>
          <a:ext cx="261557" cy="261557"/>
        </a:xfrm>
        <a:prstGeom prst="chord">
          <a:avLst>
            <a:gd name="adj1" fmla="val 2332194"/>
            <a:gd name="adj2" fmla="val 8587806"/>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B863B-2C10-47CD-87B6-D19F8A30235F}">
      <dsp:nvSpPr>
        <dsp:cNvPr id="0" name=""/>
        <dsp:cNvSpPr/>
      </dsp:nvSpPr>
      <dsp:spPr>
        <a:xfrm>
          <a:off x="2123846" y="448440"/>
          <a:ext cx="967217" cy="137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it-IT" sz="1200" b="0" kern="1200" dirty="0">
              <a:latin typeface="Aptos"/>
            </a:rPr>
            <a:t>12.06.2023</a:t>
          </a:r>
          <a:endParaRPr lang="it-IT" sz="1200" kern="1200" dirty="0">
            <a:latin typeface="Aptos"/>
          </a:endParaRPr>
        </a:p>
      </dsp:txBody>
      <dsp:txXfrm>
        <a:off x="2123846" y="448440"/>
        <a:ext cx="967217" cy="1375901"/>
      </dsp:txXfrm>
    </dsp:sp>
    <dsp:sp modelId="{9ED989FA-4487-497E-ADCD-29A9A01D3B36}">
      <dsp:nvSpPr>
        <dsp:cNvPr id="0" name=""/>
        <dsp:cNvSpPr/>
      </dsp:nvSpPr>
      <dsp:spPr>
        <a:xfrm>
          <a:off x="2087836" y="148381"/>
          <a:ext cx="1633843" cy="32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it-IT" sz="1200" b="1" kern="1200" dirty="0">
              <a:latin typeface="Aptos"/>
            </a:rPr>
            <a:t>DATA INIZIO ATTIVITA’</a:t>
          </a:r>
        </a:p>
      </dsp:txBody>
      <dsp:txXfrm>
        <a:off x="2087836" y="148381"/>
        <a:ext cx="1633843" cy="326946"/>
      </dsp:txXfrm>
    </dsp:sp>
    <dsp:sp modelId="{5307BDC1-F4DA-4713-9CEC-65519E6FB844}">
      <dsp:nvSpPr>
        <dsp:cNvPr id="0" name=""/>
        <dsp:cNvSpPr/>
      </dsp:nvSpPr>
      <dsp:spPr>
        <a:xfrm>
          <a:off x="3563794" y="139325"/>
          <a:ext cx="326946" cy="3269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541BE-491E-4D90-9E3E-268CE83FD004}">
      <dsp:nvSpPr>
        <dsp:cNvPr id="0" name=""/>
        <dsp:cNvSpPr/>
      </dsp:nvSpPr>
      <dsp:spPr>
        <a:xfrm>
          <a:off x="3596489" y="172019"/>
          <a:ext cx="261557" cy="261557"/>
        </a:xfrm>
        <a:prstGeom prst="chord">
          <a:avLst>
            <a:gd name="adj1" fmla="val 692220"/>
            <a:gd name="adj2" fmla="val 1010778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2360D-325D-447B-BF13-EF5D85374805}">
      <dsp:nvSpPr>
        <dsp:cNvPr id="0" name=""/>
        <dsp:cNvSpPr/>
      </dsp:nvSpPr>
      <dsp:spPr>
        <a:xfrm>
          <a:off x="3900957" y="466272"/>
          <a:ext cx="1083013" cy="137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914400" rtl="0">
            <a:lnSpc>
              <a:spcPct val="100000"/>
            </a:lnSpc>
            <a:spcBef>
              <a:spcPct val="0"/>
            </a:spcBef>
            <a:spcAft>
              <a:spcPts val="0"/>
            </a:spcAft>
          </a:pPr>
          <a:r>
            <a:rPr lang="it-IT" sz="1200" b="0" kern="1200" dirty="0">
              <a:solidFill>
                <a:prstClr val="black">
                  <a:hueOff val="0"/>
                  <a:satOff val="0"/>
                  <a:lumOff val="0"/>
                  <a:alphaOff val="0"/>
                </a:prstClr>
              </a:solidFill>
              <a:latin typeface="Aptos"/>
              <a:ea typeface="+mn-ea"/>
              <a:cs typeface="+mn-cs"/>
            </a:rPr>
            <a:t>329.980,08</a:t>
          </a:r>
          <a:r>
            <a:rPr lang="it-IT" sz="1200" b="0" kern="1200" dirty="0">
              <a:solidFill>
                <a:schemeClr val="tx1"/>
              </a:solidFill>
              <a:latin typeface="Aptos"/>
              <a:ea typeface="Lato Medium"/>
              <a:cs typeface="Lato Medium"/>
            </a:rPr>
            <a:t> € </a:t>
          </a:r>
          <a:endParaRPr lang="it-IT" sz="1200" b="0" kern="1200" dirty="0">
            <a:latin typeface="Aptos"/>
            <a:ea typeface="Lato Medium"/>
            <a:cs typeface="Lato Medium"/>
          </a:endParaRPr>
        </a:p>
      </dsp:txBody>
      <dsp:txXfrm>
        <a:off x="3900957" y="466272"/>
        <a:ext cx="1083013" cy="1375901"/>
      </dsp:txXfrm>
    </dsp:sp>
    <dsp:sp modelId="{83771609-AA9A-492A-8DF7-69FE0F5E473B}">
      <dsp:nvSpPr>
        <dsp:cNvPr id="0" name=""/>
        <dsp:cNvSpPr/>
      </dsp:nvSpPr>
      <dsp:spPr>
        <a:xfrm>
          <a:off x="3871665" y="131975"/>
          <a:ext cx="1331849" cy="32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200" b="1" kern="1200" dirty="0">
              <a:latin typeface="Aptos"/>
            </a:rPr>
            <a:t>FINANZIAMENTO</a:t>
          </a:r>
          <a:endParaRPr lang="it-IT" sz="800" b="1" kern="1200" dirty="0">
            <a:latin typeface="Aptos"/>
          </a:endParaRPr>
        </a:p>
      </dsp:txBody>
      <dsp:txXfrm>
        <a:off x="3871665" y="131975"/>
        <a:ext cx="1331849" cy="326946"/>
      </dsp:txXfrm>
    </dsp:sp>
    <dsp:sp modelId="{68DC2C5A-A3C4-44BA-B46B-DA158ADF7877}">
      <dsp:nvSpPr>
        <dsp:cNvPr id="0" name=""/>
        <dsp:cNvSpPr/>
      </dsp:nvSpPr>
      <dsp:spPr>
        <a:xfrm>
          <a:off x="5176502" y="278650"/>
          <a:ext cx="326946" cy="3269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0266-EF25-4D21-A453-CCE7DCAD9730}">
      <dsp:nvSpPr>
        <dsp:cNvPr id="0" name=""/>
        <dsp:cNvSpPr/>
      </dsp:nvSpPr>
      <dsp:spPr>
        <a:xfrm>
          <a:off x="5209197" y="311344"/>
          <a:ext cx="261557" cy="261557"/>
        </a:xfrm>
        <a:prstGeom prst="chord">
          <a:avLst>
            <a:gd name="adj1" fmla="val 20907780"/>
            <a:gd name="adj2" fmla="val 1149222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07668-1FB7-4437-A061-360E089080E7}">
      <dsp:nvSpPr>
        <dsp:cNvPr id="0" name=""/>
        <dsp:cNvSpPr/>
      </dsp:nvSpPr>
      <dsp:spPr>
        <a:xfrm>
          <a:off x="5494921" y="0"/>
          <a:ext cx="1312031" cy="88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t-IT" sz="1200" b="1" kern="1200" dirty="0">
              <a:latin typeface="Aptos"/>
            </a:rPr>
            <a:t>TARGET PROGRAMMATO: </a:t>
          </a:r>
        </a:p>
        <a:p>
          <a:pPr marL="0" marR="0" lvl="0" indent="0" algn="l" defTabSz="914400" eaLnBrk="1" fontAlgn="auto" latinLnBrk="0" hangingPunct="1">
            <a:lnSpc>
              <a:spcPct val="100000"/>
            </a:lnSpc>
            <a:spcBef>
              <a:spcPct val="0"/>
            </a:spcBef>
            <a:spcAft>
              <a:spcPts val="0"/>
            </a:spcAft>
            <a:buClrTx/>
            <a:buSzTx/>
            <a:buFontTx/>
            <a:buNone/>
            <a:tabLst/>
            <a:defRPr/>
          </a:pPr>
          <a:r>
            <a:rPr lang="it-IT" sz="1200" b="0" kern="1200" dirty="0">
              <a:latin typeface="Aptos"/>
            </a:rPr>
            <a:t>125 anziani non autosufficienti</a:t>
          </a:r>
          <a:endParaRPr lang="it-IT" sz="800" b="0" kern="1200" dirty="0">
            <a:latin typeface="Aptos"/>
          </a:endParaRPr>
        </a:p>
      </dsp:txBody>
      <dsp:txXfrm>
        <a:off x="5494921" y="0"/>
        <a:ext cx="1312031" cy="884247"/>
      </dsp:txXfrm>
    </dsp:sp>
    <dsp:sp modelId="{7822F452-9CF7-4415-A674-05CDF52D2E13}">
      <dsp:nvSpPr>
        <dsp:cNvPr id="0" name=""/>
        <dsp:cNvSpPr/>
      </dsp:nvSpPr>
      <dsp:spPr>
        <a:xfrm>
          <a:off x="6779302" y="141199"/>
          <a:ext cx="326946" cy="3269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5AC5B-360D-43C7-BD9F-4E53DE4F3EB2}">
      <dsp:nvSpPr>
        <dsp:cNvPr id="0" name=""/>
        <dsp:cNvSpPr/>
      </dsp:nvSpPr>
      <dsp:spPr>
        <a:xfrm>
          <a:off x="6811996" y="173894"/>
          <a:ext cx="261557" cy="261557"/>
        </a:xfrm>
        <a:prstGeom prst="chord">
          <a:avLst>
            <a:gd name="adj1" fmla="val 19267806"/>
            <a:gd name="adj2" fmla="val 13012194"/>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FFCC1-9EC0-4C6F-A726-CA316DD4873D}">
      <dsp:nvSpPr>
        <dsp:cNvPr id="0" name=""/>
        <dsp:cNvSpPr/>
      </dsp:nvSpPr>
      <dsp:spPr>
        <a:xfrm>
          <a:off x="7186453" y="471896"/>
          <a:ext cx="967217" cy="136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rtl="0">
            <a:lnSpc>
              <a:spcPct val="90000"/>
            </a:lnSpc>
            <a:spcBef>
              <a:spcPct val="0"/>
            </a:spcBef>
            <a:spcAft>
              <a:spcPct val="35000"/>
            </a:spcAft>
          </a:pPr>
          <a:endParaRPr lang="it-IT" sz="1200" b="0" kern="1200" dirty="0">
            <a:latin typeface="Aptos"/>
          </a:endParaRPr>
        </a:p>
        <a:p>
          <a:pPr lvl="0" algn="l" defTabSz="533400">
            <a:lnSpc>
              <a:spcPct val="90000"/>
            </a:lnSpc>
            <a:spcBef>
              <a:spcPct val="0"/>
            </a:spcBef>
            <a:spcAft>
              <a:spcPct val="35000"/>
            </a:spcAft>
          </a:pPr>
          <a:r>
            <a:rPr lang="it-IT" sz="1200" b="0" kern="1200" dirty="0">
              <a:latin typeface="Aptos"/>
            </a:rPr>
            <a:t>146 beneficiari</a:t>
          </a:r>
        </a:p>
      </dsp:txBody>
      <dsp:txXfrm>
        <a:off x="7186453" y="471896"/>
        <a:ext cx="967217" cy="1368402"/>
      </dsp:txXfrm>
    </dsp:sp>
    <dsp:sp modelId="{2D2517F5-A618-48E9-990A-3EF771BE7BA2}">
      <dsp:nvSpPr>
        <dsp:cNvPr id="0" name=""/>
        <dsp:cNvSpPr/>
      </dsp:nvSpPr>
      <dsp:spPr>
        <a:xfrm>
          <a:off x="7186453" y="330175"/>
          <a:ext cx="967217" cy="32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rtl="0">
            <a:lnSpc>
              <a:spcPct val="90000"/>
            </a:lnSpc>
            <a:spcBef>
              <a:spcPct val="0"/>
            </a:spcBef>
            <a:spcAft>
              <a:spcPct val="35000"/>
            </a:spcAft>
          </a:pPr>
          <a:r>
            <a:rPr lang="it-IT" sz="1200" b="1" kern="1200" dirty="0">
              <a:latin typeface="Aptos"/>
            </a:rPr>
            <a:t>TARGET REALIZZATO 10.02.2026:</a:t>
          </a:r>
          <a:endParaRPr lang="it-IT" sz="1200" b="0" kern="1200" dirty="0">
            <a:latin typeface="Aptos"/>
          </a:endParaRPr>
        </a:p>
      </dsp:txBody>
      <dsp:txXfrm>
        <a:off x="7186453" y="330175"/>
        <a:ext cx="967217" cy="326946"/>
      </dsp:txXfrm>
    </dsp:sp>
    <dsp:sp modelId="{D6554E4B-4808-42A2-A5AF-F0A2CE6856E1}">
      <dsp:nvSpPr>
        <dsp:cNvPr id="0" name=""/>
        <dsp:cNvSpPr/>
      </dsp:nvSpPr>
      <dsp:spPr>
        <a:xfrm>
          <a:off x="8384243" y="156310"/>
          <a:ext cx="326946" cy="32694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906BE-43CF-4B5D-A7D5-B3764E3245D9}">
      <dsp:nvSpPr>
        <dsp:cNvPr id="0" name=""/>
        <dsp:cNvSpPr/>
      </dsp:nvSpPr>
      <dsp:spPr>
        <a:xfrm>
          <a:off x="8416937" y="189005"/>
          <a:ext cx="261557" cy="261557"/>
        </a:xfrm>
        <a:prstGeom prst="chord">
          <a:avLst>
            <a:gd name="adj1" fmla="val 16200000"/>
            <a:gd name="adj2" fmla="val 1620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F1AFD-A022-47AC-ACBC-B2370B2B65CC}">
      <dsp:nvSpPr>
        <dsp:cNvPr id="0" name=""/>
        <dsp:cNvSpPr/>
      </dsp:nvSpPr>
      <dsp:spPr>
        <a:xfrm>
          <a:off x="8586571" y="480726"/>
          <a:ext cx="2106436" cy="137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it-IT" sz="1200" b="0" kern="1200" dirty="0">
              <a:latin typeface="Aptos"/>
            </a:rPr>
            <a:t>       152 beneficiari</a:t>
          </a:r>
        </a:p>
        <a:p>
          <a:pPr lvl="0" algn="l" defTabSz="533400">
            <a:lnSpc>
              <a:spcPct val="100000"/>
            </a:lnSpc>
            <a:spcBef>
              <a:spcPct val="0"/>
            </a:spcBef>
            <a:spcAft>
              <a:spcPct val="35000"/>
            </a:spcAft>
          </a:pPr>
          <a:r>
            <a:rPr lang="it-IT" sz="1000" b="0" kern="1200" dirty="0">
              <a:latin typeface="Aptos"/>
            </a:rPr>
            <a:t> </a:t>
          </a:r>
          <a:endParaRPr lang="it-IT" sz="400" b="0" kern="1200" dirty="0">
            <a:latin typeface="Aptos" panose="020B0004020202020204" pitchFamily="34" charset="0"/>
          </a:endParaRPr>
        </a:p>
      </dsp:txBody>
      <dsp:txXfrm>
        <a:off x="8586571" y="480726"/>
        <a:ext cx="2106436" cy="1375901"/>
      </dsp:txXfrm>
    </dsp:sp>
    <dsp:sp modelId="{4A382A80-1BC1-4C0B-B30D-CED8F0541226}">
      <dsp:nvSpPr>
        <dsp:cNvPr id="0" name=""/>
        <dsp:cNvSpPr/>
      </dsp:nvSpPr>
      <dsp:spPr>
        <a:xfrm>
          <a:off x="8778027" y="97167"/>
          <a:ext cx="1272297" cy="39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it-IT" sz="1200" b="1" kern="1200" dirty="0">
              <a:latin typeface="Aptos"/>
            </a:rPr>
            <a:t>PROGETTI SOTTOSCRITTI :</a:t>
          </a:r>
        </a:p>
      </dsp:txBody>
      <dsp:txXfrm>
        <a:off x="8778027" y="97167"/>
        <a:ext cx="1272297" cy="394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44DC-4A4D-4B7B-B879-8C553F13683E}">
      <dsp:nvSpPr>
        <dsp:cNvPr id="0" name=""/>
        <dsp:cNvSpPr/>
      </dsp:nvSpPr>
      <dsp:spPr>
        <a:xfrm>
          <a:off x="946293" y="0"/>
          <a:ext cx="491201" cy="4912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0AFF7-B129-4972-975C-80FF2D6B8A9E}">
      <dsp:nvSpPr>
        <dsp:cNvPr id="0" name=""/>
        <dsp:cNvSpPr/>
      </dsp:nvSpPr>
      <dsp:spPr>
        <a:xfrm>
          <a:off x="995413" y="49120"/>
          <a:ext cx="392961" cy="392961"/>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B863B-2C10-47CD-87B6-D19F8A30235F}">
      <dsp:nvSpPr>
        <dsp:cNvPr id="0" name=""/>
        <dsp:cNvSpPr/>
      </dsp:nvSpPr>
      <dsp:spPr>
        <a:xfrm>
          <a:off x="1330373" y="494601"/>
          <a:ext cx="4525594" cy="264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dirty="0">
              <a:latin typeface="Aptos"/>
            </a:rPr>
            <a:t>DATA INIZIO PROGETTO:</a:t>
          </a:r>
        </a:p>
        <a:p>
          <a:pPr lvl="0" algn="l" defTabSz="488950">
            <a:lnSpc>
              <a:spcPct val="90000"/>
            </a:lnSpc>
            <a:spcBef>
              <a:spcPct val="0"/>
            </a:spcBef>
            <a:spcAft>
              <a:spcPct val="35000"/>
            </a:spcAft>
          </a:pPr>
          <a:r>
            <a:rPr lang="it-IT" sz="1100" b="0" kern="1200" dirty="0">
              <a:latin typeface="Aptos"/>
            </a:rPr>
            <a:t>26.06.2023</a:t>
          </a:r>
        </a:p>
        <a:p>
          <a:pPr lvl="0" algn="l" defTabSz="488950">
            <a:lnSpc>
              <a:spcPct val="90000"/>
            </a:lnSpc>
            <a:spcBef>
              <a:spcPct val="0"/>
            </a:spcBef>
            <a:spcAft>
              <a:spcPct val="35000"/>
            </a:spcAft>
          </a:pPr>
          <a:r>
            <a:rPr lang="it-IT" sz="1100" b="1" kern="1200" dirty="0">
              <a:solidFill>
                <a:prstClr val="black">
                  <a:hueOff val="0"/>
                  <a:satOff val="0"/>
                  <a:lumOff val="0"/>
                  <a:alphaOff val="0"/>
                </a:prstClr>
              </a:solidFill>
              <a:latin typeface="Aptos"/>
              <a:ea typeface="+mn-ea"/>
              <a:cs typeface="+mn-cs"/>
            </a:rPr>
            <a:t>FINANZIAMENTO:</a:t>
          </a:r>
        </a:p>
        <a:p>
          <a:pPr lvl="0" algn="l" defTabSz="488950">
            <a:lnSpc>
              <a:spcPct val="90000"/>
            </a:lnSpc>
            <a:spcBef>
              <a:spcPct val="0"/>
            </a:spcBef>
            <a:spcAft>
              <a:spcPct val="35000"/>
            </a:spcAft>
          </a:pPr>
          <a:r>
            <a:rPr lang="it-IT" sz="1100" b="0" kern="1200" dirty="0">
              <a:solidFill>
                <a:prstClr val="black">
                  <a:hueOff val="0"/>
                  <a:satOff val="0"/>
                  <a:lumOff val="0"/>
                  <a:alphaOff val="0"/>
                </a:prstClr>
              </a:solidFill>
              <a:latin typeface="Aptos"/>
              <a:ea typeface="+mn-ea"/>
              <a:cs typeface="+mn-cs"/>
            </a:rPr>
            <a:t>191.906,00€</a:t>
          </a:r>
        </a:p>
        <a:p>
          <a:pPr lvl="0" algn="l" defTabSz="488950">
            <a:lnSpc>
              <a:spcPct val="90000"/>
            </a:lnSpc>
            <a:spcBef>
              <a:spcPct val="0"/>
            </a:spcBef>
            <a:spcAft>
              <a:spcPct val="35000"/>
            </a:spcAft>
          </a:pPr>
          <a:r>
            <a:rPr lang="it-IT" sz="1100" b="1" kern="1200" dirty="0">
              <a:latin typeface="Aptos"/>
            </a:rPr>
            <a:t>TARGET PROGRAMMATO:</a:t>
          </a:r>
        </a:p>
        <a:p>
          <a:pPr lvl="0" algn="l" defTabSz="488950" rtl="0">
            <a:lnSpc>
              <a:spcPct val="90000"/>
            </a:lnSpc>
            <a:spcBef>
              <a:spcPct val="0"/>
            </a:spcBef>
            <a:spcAft>
              <a:spcPct val="35000"/>
            </a:spcAft>
          </a:pPr>
          <a:r>
            <a:rPr lang="it-IT" sz="1100" b="0" kern="1200" dirty="0">
              <a:latin typeface="Aptos"/>
            </a:rPr>
            <a:t>1430 ore nel triennio 2023-2026</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050" b="1" kern="1200" dirty="0">
              <a:latin typeface="Aptos"/>
            </a:rPr>
            <a:t>ORE SUPERVISIONE GRUPPO: </a:t>
          </a:r>
          <a:r>
            <a:rPr lang="it-IT" sz="1050" b="0" kern="1200" dirty="0">
              <a:latin typeface="Aptos"/>
            </a:rPr>
            <a:t> 558 ORE </a:t>
          </a:r>
          <a:endParaRPr lang="it-IT" sz="1100" b="0" kern="1200" dirty="0">
            <a:latin typeface="Aptos"/>
          </a:endParaRPr>
        </a:p>
        <a:p>
          <a:pPr lvl="0" algn="l" defTabSz="466725" rtl="0">
            <a:lnSpc>
              <a:spcPct val="90000"/>
            </a:lnSpc>
            <a:spcBef>
              <a:spcPct val="0"/>
            </a:spcBef>
            <a:spcAft>
              <a:spcPct val="35000"/>
            </a:spcAft>
          </a:pPr>
          <a:r>
            <a:rPr lang="it-IT" sz="1050" b="1" kern="1200" dirty="0">
              <a:latin typeface="Aptos"/>
            </a:rPr>
            <a:t>ORE SUPERVISIONE INDIVIDUALE: </a:t>
          </a:r>
          <a:r>
            <a:rPr lang="it-IT" sz="1050" b="0" kern="1200" dirty="0">
              <a:latin typeface="Aptos"/>
            </a:rPr>
            <a:t>130 ORE</a:t>
          </a:r>
        </a:p>
        <a:p>
          <a:pPr lvl="0" algn="l" defTabSz="466725" rtl="0">
            <a:lnSpc>
              <a:spcPct val="90000"/>
            </a:lnSpc>
            <a:spcBef>
              <a:spcPct val="0"/>
            </a:spcBef>
            <a:spcAft>
              <a:spcPct val="35000"/>
            </a:spcAft>
          </a:pPr>
          <a:r>
            <a:rPr lang="it-IT" sz="1050" b="1" kern="1200" dirty="0">
              <a:latin typeface="Aptos"/>
            </a:rPr>
            <a:t>ORE EQUIPE MULTISCIPLINARE: </a:t>
          </a:r>
          <a:r>
            <a:rPr lang="it-IT" sz="1050" b="0" kern="1200" dirty="0">
              <a:latin typeface="Aptos"/>
            </a:rPr>
            <a:t>474 ORE</a:t>
          </a:r>
        </a:p>
        <a:p>
          <a:pPr lvl="0" algn="l" defTabSz="466725">
            <a:lnSpc>
              <a:spcPct val="90000"/>
            </a:lnSpc>
            <a:spcBef>
              <a:spcPct val="0"/>
            </a:spcBef>
            <a:spcAft>
              <a:spcPct val="35000"/>
            </a:spcAft>
          </a:pPr>
          <a:endParaRPr lang="it-IT" sz="1050" b="1" kern="1200" dirty="0">
            <a:latin typeface="Aptos" panose="020B0004020202020204" pitchFamily="34" charset="0"/>
          </a:endParaRPr>
        </a:p>
        <a:p>
          <a:pPr lvl="0" algn="l" defTabSz="466725">
            <a:lnSpc>
              <a:spcPct val="90000"/>
            </a:lnSpc>
            <a:spcBef>
              <a:spcPct val="0"/>
            </a:spcBef>
            <a:spcAft>
              <a:spcPct val="35000"/>
            </a:spcAft>
          </a:pPr>
          <a:r>
            <a:rPr lang="it-IT" sz="1050" b="1" kern="1200" dirty="0">
              <a:latin typeface="Aptos" panose="020B0004020202020204" pitchFamily="34" charset="0"/>
            </a:rPr>
            <a:t>TARGET REALIZZATO: </a:t>
          </a:r>
          <a:r>
            <a:rPr lang="it-IT" sz="1050" b="0" kern="1200" dirty="0">
              <a:latin typeface="Aptos" panose="020B0004020202020204" pitchFamily="34" charset="0"/>
            </a:rPr>
            <a:t>1162</a:t>
          </a:r>
          <a:r>
            <a:rPr lang="it-IT" sz="1050" b="1" kern="1200" dirty="0">
              <a:latin typeface="Aptos" panose="020B0004020202020204" pitchFamily="34" charset="0"/>
            </a:rPr>
            <a:t> </a:t>
          </a:r>
          <a:r>
            <a:rPr lang="it-IT" sz="1050" b="0" kern="1200" dirty="0">
              <a:latin typeface="Aptos" panose="020B0004020202020204" pitchFamily="34" charset="0"/>
            </a:rPr>
            <a:t>nel triennio 23-26</a:t>
          </a:r>
        </a:p>
        <a:p>
          <a:pPr lvl="0" algn="l" defTabSz="466725">
            <a:lnSpc>
              <a:spcPct val="90000"/>
            </a:lnSpc>
            <a:spcBef>
              <a:spcPct val="0"/>
            </a:spcBef>
            <a:spcAft>
              <a:spcPct val="35000"/>
            </a:spcAft>
          </a:pPr>
          <a:endParaRPr lang="it-IT" sz="1200" b="0" kern="1200" dirty="0">
            <a:latin typeface="Aptos" panose="020B0004020202020204" pitchFamily="34" charset="0"/>
          </a:endParaRPr>
        </a:p>
        <a:p>
          <a:pPr lvl="0" algn="l" defTabSz="466725">
            <a:lnSpc>
              <a:spcPct val="90000"/>
            </a:lnSpc>
            <a:spcBef>
              <a:spcPct val="0"/>
            </a:spcBef>
            <a:spcAft>
              <a:spcPct val="35000"/>
            </a:spcAft>
          </a:pPr>
          <a:endParaRPr lang="it-IT" sz="1100" b="1" kern="1200" dirty="0"/>
        </a:p>
      </dsp:txBody>
      <dsp:txXfrm>
        <a:off x="1330373" y="494601"/>
        <a:ext cx="4525594" cy="2644967"/>
      </dsp:txXfrm>
    </dsp:sp>
    <dsp:sp modelId="{9ED989FA-4487-497E-ADCD-29A9A01D3B36}">
      <dsp:nvSpPr>
        <dsp:cNvPr id="0" name=""/>
        <dsp:cNvSpPr/>
      </dsp:nvSpPr>
      <dsp:spPr>
        <a:xfrm>
          <a:off x="1378603" y="13606"/>
          <a:ext cx="2454669" cy="4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latin typeface="Aptos"/>
            </a:rPr>
            <a:t>Take Care 1</a:t>
          </a:r>
        </a:p>
      </dsp:txBody>
      <dsp:txXfrm>
        <a:off x="1378603" y="13606"/>
        <a:ext cx="2454669" cy="491201"/>
      </dsp:txXfrm>
    </dsp:sp>
    <dsp:sp modelId="{5307BDC1-F4DA-4713-9CEC-65519E6FB844}">
      <dsp:nvSpPr>
        <dsp:cNvPr id="0" name=""/>
        <dsp:cNvSpPr/>
      </dsp:nvSpPr>
      <dsp:spPr>
        <a:xfrm>
          <a:off x="4184421" y="0"/>
          <a:ext cx="491201" cy="4912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541BE-491E-4D90-9E3E-268CE83FD004}">
      <dsp:nvSpPr>
        <dsp:cNvPr id="0" name=""/>
        <dsp:cNvSpPr/>
      </dsp:nvSpPr>
      <dsp:spPr>
        <a:xfrm>
          <a:off x="4225556" y="57203"/>
          <a:ext cx="392961" cy="392961"/>
        </a:xfrm>
        <a:prstGeom prst="chord">
          <a:avLst>
            <a:gd name="adj1" fmla="val 16200000"/>
            <a:gd name="adj2" fmla="val 1620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2360D-325D-447B-BF13-EF5D85374805}">
      <dsp:nvSpPr>
        <dsp:cNvPr id="0" name=""/>
        <dsp:cNvSpPr/>
      </dsp:nvSpPr>
      <dsp:spPr>
        <a:xfrm>
          <a:off x="4635129" y="450582"/>
          <a:ext cx="4602232" cy="186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l" defTabSz="914400">
            <a:lnSpc>
              <a:spcPct val="100000"/>
            </a:lnSpc>
            <a:spcBef>
              <a:spcPct val="0"/>
            </a:spcBef>
            <a:spcAft>
              <a:spcPts val="0"/>
            </a:spcAft>
          </a:pPr>
          <a:r>
            <a:rPr lang="it-IT" sz="1100" b="1" kern="1200" dirty="0">
              <a:latin typeface="Aptos"/>
            </a:rPr>
            <a:t>DATA INIZIO PROGETTO:</a:t>
          </a:r>
        </a:p>
        <a:p>
          <a:pPr marL="0" lvl="0" indent="0" algn="just" defTabSz="914400">
            <a:lnSpc>
              <a:spcPct val="100000"/>
            </a:lnSpc>
            <a:spcBef>
              <a:spcPct val="0"/>
            </a:spcBef>
            <a:spcAft>
              <a:spcPts val="0"/>
            </a:spcAft>
          </a:pPr>
          <a:r>
            <a:rPr lang="it-IT" sz="1100" b="0" kern="1200" dirty="0">
              <a:latin typeface="Aptos"/>
            </a:rPr>
            <a:t>26.06.2023</a:t>
          </a:r>
        </a:p>
        <a:p>
          <a:pPr marL="0" lvl="0" indent="0" algn="l" defTabSz="914400">
            <a:lnSpc>
              <a:spcPct val="100000"/>
            </a:lnSpc>
            <a:spcBef>
              <a:spcPct val="0"/>
            </a:spcBef>
            <a:spcAft>
              <a:spcPts val="0"/>
            </a:spcAft>
          </a:pPr>
          <a:r>
            <a:rPr lang="it-IT" sz="1100" b="1" kern="1200" dirty="0">
              <a:solidFill>
                <a:prstClr val="black">
                  <a:hueOff val="0"/>
                  <a:satOff val="0"/>
                  <a:lumOff val="0"/>
                  <a:alphaOff val="0"/>
                </a:prstClr>
              </a:solidFill>
              <a:latin typeface="Aptos"/>
              <a:ea typeface="+mn-ea"/>
              <a:cs typeface="+mn-cs"/>
            </a:rPr>
            <a:t>FINANZIAMENTO:</a:t>
          </a:r>
        </a:p>
        <a:p>
          <a:pPr marL="0" lvl="0" indent="0" algn="l" defTabSz="914400">
            <a:lnSpc>
              <a:spcPct val="100000"/>
            </a:lnSpc>
            <a:spcBef>
              <a:spcPct val="0"/>
            </a:spcBef>
            <a:spcAft>
              <a:spcPts val="0"/>
            </a:spcAft>
          </a:pPr>
          <a:r>
            <a:rPr lang="it-IT" sz="1100" b="0" kern="1200" dirty="0">
              <a:solidFill>
                <a:prstClr val="black">
                  <a:hueOff val="0"/>
                  <a:satOff val="0"/>
                  <a:lumOff val="0"/>
                  <a:alphaOff val="0"/>
                </a:prstClr>
              </a:solidFill>
              <a:latin typeface="Aptos"/>
              <a:ea typeface="+mn-ea"/>
              <a:cs typeface="+mn-cs"/>
            </a:rPr>
            <a:t>185.061,80€</a:t>
          </a:r>
        </a:p>
        <a:p>
          <a:pPr marL="0" lvl="0" indent="0" algn="l" defTabSz="914400">
            <a:lnSpc>
              <a:spcPct val="100000"/>
            </a:lnSpc>
            <a:spcBef>
              <a:spcPct val="0"/>
            </a:spcBef>
            <a:spcAft>
              <a:spcPts val="0"/>
            </a:spcAft>
          </a:pPr>
          <a:endParaRPr lang="it-IT" sz="1100" b="0" kern="1200" dirty="0">
            <a:latin typeface="Aptos" panose="020B0004020202020204" pitchFamily="34" charset="0"/>
          </a:endParaRPr>
        </a:p>
        <a:p>
          <a:pPr marL="0" lvl="0" indent="0" algn="l" defTabSz="914400">
            <a:lnSpc>
              <a:spcPct val="100000"/>
            </a:lnSpc>
            <a:spcBef>
              <a:spcPct val="0"/>
            </a:spcBef>
            <a:spcAft>
              <a:spcPts val="0"/>
            </a:spcAft>
          </a:pPr>
          <a:r>
            <a:rPr lang="it-IT" sz="1100" b="1" kern="1200" dirty="0">
              <a:latin typeface="Aptos"/>
            </a:rPr>
            <a:t>TARGET PROGRAMMATO:</a:t>
          </a:r>
        </a:p>
        <a:p>
          <a:pPr marL="0" lvl="0" indent="0" algn="l" defTabSz="914400" rtl="0">
            <a:lnSpc>
              <a:spcPct val="100000"/>
            </a:lnSpc>
            <a:spcBef>
              <a:spcPct val="0"/>
            </a:spcBef>
            <a:spcAft>
              <a:spcPts val="0"/>
            </a:spcAft>
          </a:pPr>
          <a:r>
            <a:rPr lang="it-IT" sz="1100" b="0" kern="1200" dirty="0">
              <a:latin typeface="Aptos"/>
            </a:rPr>
            <a:t>1379 ore nel triennio 2023-2026</a:t>
          </a:r>
        </a:p>
        <a:p>
          <a:pPr marL="0" lvl="0" indent="0" algn="l" defTabSz="914400">
            <a:lnSpc>
              <a:spcPct val="100000"/>
            </a:lnSpc>
            <a:spcBef>
              <a:spcPct val="0"/>
            </a:spcBef>
            <a:spcAft>
              <a:spcPts val="0"/>
            </a:spcAft>
          </a:pPr>
          <a:endParaRPr lang="it-IT" sz="1100" b="0" kern="1200" dirty="0">
            <a:latin typeface="Aptos" panose="020B0004020202020204" pitchFamily="34" charset="0"/>
          </a:endParaRPr>
        </a:p>
        <a:p>
          <a:pPr marL="0" lvl="0" indent="0" algn="l" defTabSz="914400">
            <a:lnSpc>
              <a:spcPct val="100000"/>
            </a:lnSpc>
            <a:spcBef>
              <a:spcPct val="0"/>
            </a:spcBef>
            <a:spcAft>
              <a:spcPts val="0"/>
            </a:spcAft>
          </a:pPr>
          <a:endParaRPr lang="it-IT" sz="1100" b="1" kern="1200" dirty="0">
            <a:latin typeface="Aptos" panose="020B0004020202020204" pitchFamily="34" charset="0"/>
          </a:endParaRPr>
        </a:p>
        <a:p>
          <a:pPr marL="0" lvl="0" indent="0" algn="l" defTabSz="914400">
            <a:lnSpc>
              <a:spcPct val="100000"/>
            </a:lnSpc>
            <a:spcBef>
              <a:spcPct val="0"/>
            </a:spcBef>
            <a:spcAft>
              <a:spcPts val="0"/>
            </a:spcAft>
          </a:pPr>
          <a:endParaRPr lang="it-IT" sz="1000" b="0" kern="1200">
            <a:latin typeface="Aptos" panose="020B0004020202020204" pitchFamily="34" charset="0"/>
          </a:endParaRPr>
        </a:p>
        <a:p>
          <a:pPr marL="0" lvl="0" indent="0" algn="l" defTabSz="914400">
            <a:lnSpc>
              <a:spcPct val="100000"/>
            </a:lnSpc>
            <a:spcBef>
              <a:spcPct val="0"/>
            </a:spcBef>
            <a:spcAft>
              <a:spcPts val="0"/>
            </a:spcAft>
          </a:pPr>
          <a:endParaRPr lang="it-IT" sz="1000" b="0" kern="1200">
            <a:latin typeface="Aptos" panose="020B0004020202020204" pitchFamily="34" charset="0"/>
          </a:endParaRPr>
        </a:p>
        <a:p>
          <a:pPr marL="0" lvl="0" indent="0" algn="just" defTabSz="914400" rtl="0">
            <a:lnSpc>
              <a:spcPct val="100000"/>
            </a:lnSpc>
            <a:spcBef>
              <a:spcPct val="0"/>
            </a:spcBef>
            <a:spcAft>
              <a:spcPts val="0"/>
            </a:spcAft>
          </a:pPr>
          <a:endParaRPr lang="it-IT" sz="1100" b="1" kern="1200" dirty="0">
            <a:latin typeface="Aptos"/>
          </a:endParaRPr>
        </a:p>
        <a:p>
          <a:pPr marL="0" lvl="0" indent="0" algn="just" defTabSz="914400" rtl="0">
            <a:lnSpc>
              <a:spcPct val="100000"/>
            </a:lnSpc>
            <a:spcBef>
              <a:spcPct val="0"/>
            </a:spcBef>
            <a:spcAft>
              <a:spcPts val="0"/>
            </a:spcAft>
          </a:pPr>
          <a:r>
            <a:rPr lang="it-IT" sz="1100" b="1" kern="1200" dirty="0">
              <a:latin typeface="Aptos"/>
            </a:rPr>
            <a:t>ORE SUPERVISIONE GRUPPO:</a:t>
          </a:r>
          <a:r>
            <a:rPr lang="it-IT" sz="1100" b="0" kern="1200" dirty="0">
              <a:latin typeface="Aptos"/>
            </a:rPr>
            <a:t> 654 ORE</a:t>
          </a:r>
        </a:p>
        <a:p>
          <a:pPr marL="0" lvl="0" indent="0" algn="just" defTabSz="914400">
            <a:lnSpc>
              <a:spcPct val="100000"/>
            </a:lnSpc>
            <a:spcBef>
              <a:spcPct val="0"/>
            </a:spcBef>
            <a:spcAft>
              <a:spcPts val="0"/>
            </a:spcAft>
          </a:pPr>
          <a:r>
            <a:rPr lang="it-IT" sz="1100" b="1" kern="1200" dirty="0">
              <a:latin typeface="Aptos"/>
            </a:rPr>
            <a:t>ORE SUPERVISIONE INDIVIDUALE: </a:t>
          </a:r>
          <a:r>
            <a:rPr lang="it-IT" sz="1100" b="0" kern="1200" dirty="0">
              <a:latin typeface="Aptos"/>
            </a:rPr>
            <a:t>163 ORE</a:t>
          </a:r>
        </a:p>
        <a:p>
          <a:pPr marL="0" lvl="0" indent="0" algn="just" defTabSz="914400" rtl="0">
            <a:lnSpc>
              <a:spcPct val="100000"/>
            </a:lnSpc>
            <a:spcBef>
              <a:spcPct val="0"/>
            </a:spcBef>
            <a:spcAft>
              <a:spcPts val="0"/>
            </a:spcAft>
          </a:pPr>
          <a:r>
            <a:rPr lang="it-IT" sz="1100" b="1" kern="1200" dirty="0">
              <a:latin typeface="Aptos"/>
            </a:rPr>
            <a:t>ORE EQUIPE MULTISCIPLINARE: </a:t>
          </a:r>
          <a:r>
            <a:rPr lang="it-IT" sz="1100" b="0" kern="1200" dirty="0">
              <a:latin typeface="Aptos"/>
            </a:rPr>
            <a:t>195 ORE</a:t>
          </a:r>
        </a:p>
        <a:p>
          <a:pPr marL="0" lvl="0" indent="0" algn="just" defTabSz="914400" rtl="0">
            <a:lnSpc>
              <a:spcPct val="100000"/>
            </a:lnSpc>
            <a:spcBef>
              <a:spcPct val="0"/>
            </a:spcBef>
            <a:spcAft>
              <a:spcPts val="0"/>
            </a:spcAft>
          </a:pPr>
          <a:endParaRPr lang="it-IT" sz="1100" b="0" kern="1200" dirty="0">
            <a:latin typeface="Aptos"/>
          </a:endParaRPr>
        </a:p>
        <a:p>
          <a:pPr marL="0" lvl="0" indent="0" algn="just" defTabSz="914400" rtl="0">
            <a:lnSpc>
              <a:spcPct val="100000"/>
            </a:lnSpc>
            <a:spcBef>
              <a:spcPct val="0"/>
            </a:spcBef>
            <a:spcAft>
              <a:spcPts val="0"/>
            </a:spcAft>
          </a:pPr>
          <a:r>
            <a:rPr lang="it-IT" sz="1100" b="1" kern="1200" dirty="0">
              <a:latin typeface="Aptos"/>
            </a:rPr>
            <a:t>TARGET REALIZZATO</a:t>
          </a:r>
          <a:r>
            <a:rPr lang="it-IT" sz="1100" b="0" kern="1200" dirty="0">
              <a:latin typeface="Aptos"/>
            </a:rPr>
            <a:t>: 1012 nel triennio 23-26</a:t>
          </a:r>
        </a:p>
        <a:p>
          <a:pPr marL="0" lvl="0" indent="0" algn="l" defTabSz="914400">
            <a:lnSpc>
              <a:spcPct val="100000"/>
            </a:lnSpc>
            <a:spcBef>
              <a:spcPct val="0"/>
            </a:spcBef>
            <a:spcAft>
              <a:spcPts val="0"/>
            </a:spcAft>
          </a:pPr>
          <a:r>
            <a:rPr lang="it-IT" sz="200" b="0" kern="1200">
              <a:solidFill>
                <a:schemeClr val="tx1"/>
              </a:solidFill>
              <a:latin typeface="Aptos"/>
              <a:ea typeface="Lato Medium"/>
              <a:cs typeface="Lato Medium"/>
            </a:rPr>
            <a:t>€ </a:t>
          </a:r>
          <a:endParaRPr lang="it-IT" sz="200" b="0" kern="1200">
            <a:latin typeface="Aptos"/>
            <a:ea typeface="Lato Medium"/>
            <a:cs typeface="Lato Medium"/>
          </a:endParaRPr>
        </a:p>
      </dsp:txBody>
      <dsp:txXfrm>
        <a:off x="4635129" y="450582"/>
        <a:ext cx="4602232" cy="1866606"/>
      </dsp:txXfrm>
    </dsp:sp>
    <dsp:sp modelId="{83771609-AA9A-492A-8DF7-69FE0F5E473B}">
      <dsp:nvSpPr>
        <dsp:cNvPr id="0" name=""/>
        <dsp:cNvSpPr/>
      </dsp:nvSpPr>
      <dsp:spPr>
        <a:xfrm>
          <a:off x="4683848" y="0"/>
          <a:ext cx="2000956" cy="4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914400">
            <a:lnSpc>
              <a:spcPct val="100000"/>
            </a:lnSpc>
            <a:spcBef>
              <a:spcPct val="0"/>
            </a:spcBef>
            <a:spcAft>
              <a:spcPts val="0"/>
            </a:spcAft>
          </a:pPr>
          <a:r>
            <a:rPr lang="it-IT" sz="1600" b="1" u="sng" kern="1200">
              <a:latin typeface="Aptos"/>
            </a:rPr>
            <a:t>Take Care 2</a:t>
          </a:r>
          <a:endParaRPr lang="it-IT" sz="1600" b="1" kern="1200">
            <a:latin typeface="Aptos"/>
          </a:endParaRPr>
        </a:p>
      </dsp:txBody>
      <dsp:txXfrm>
        <a:off x="4683848" y="0"/>
        <a:ext cx="2000956" cy="491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BFC59-F3C2-4599-B47D-D22930E09C55}">
      <dsp:nvSpPr>
        <dsp:cNvPr id="0" name=""/>
        <dsp:cNvSpPr/>
      </dsp:nvSpPr>
      <dsp:spPr>
        <a:xfrm>
          <a:off x="5037" y="131571"/>
          <a:ext cx="540931" cy="5409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71333-7105-41DC-BAE2-1662BBC282F4}">
      <dsp:nvSpPr>
        <dsp:cNvPr id="0" name=""/>
        <dsp:cNvSpPr/>
      </dsp:nvSpPr>
      <dsp:spPr>
        <a:xfrm>
          <a:off x="59131" y="185664"/>
          <a:ext cx="432744" cy="432744"/>
        </a:xfrm>
        <a:prstGeom prst="chord">
          <a:avLst>
            <a:gd name="adj1" fmla="val 1800000"/>
            <a:gd name="adj2" fmla="val 90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9D1CD-14F6-4871-B871-3FE5B91F5E53}">
      <dsp:nvSpPr>
        <dsp:cNvPr id="0" name=""/>
        <dsp:cNvSpPr/>
      </dsp:nvSpPr>
      <dsp:spPr>
        <a:xfrm>
          <a:off x="480946" y="672502"/>
          <a:ext cx="1955686" cy="227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66725">
            <a:lnSpc>
              <a:spcPct val="90000"/>
            </a:lnSpc>
            <a:spcBef>
              <a:spcPct val="0"/>
            </a:spcBef>
            <a:spcAft>
              <a:spcPct val="35000"/>
            </a:spcAft>
          </a:pPr>
          <a:r>
            <a:rPr lang="it-IT" sz="1050" b="1" kern="1200">
              <a:latin typeface="Aptos"/>
            </a:rPr>
            <a:t>DATA INIZIO PROGETTO:</a:t>
          </a:r>
        </a:p>
        <a:p>
          <a:pPr lvl="0" algn="l" defTabSz="466725">
            <a:lnSpc>
              <a:spcPct val="90000"/>
            </a:lnSpc>
            <a:spcBef>
              <a:spcPct val="0"/>
            </a:spcBef>
            <a:spcAft>
              <a:spcPct val="35000"/>
            </a:spcAft>
          </a:pPr>
          <a:r>
            <a:rPr lang="it-IT" sz="1050" b="0" kern="1200">
              <a:latin typeface="Aptos"/>
            </a:rPr>
            <a:t>15.11.2022</a:t>
          </a:r>
          <a:endParaRPr lang="it-IT" sz="1050" b="0" kern="1200">
            <a:latin typeface="Aptos" panose="020B0004020202020204" pitchFamily="34" charset="0"/>
          </a:endParaRPr>
        </a:p>
        <a:p>
          <a:pPr lvl="0" algn="l" defTabSz="466725">
            <a:lnSpc>
              <a:spcPct val="90000"/>
            </a:lnSpc>
            <a:spcBef>
              <a:spcPct val="0"/>
            </a:spcBef>
            <a:spcAft>
              <a:spcPct val="35000"/>
            </a:spcAft>
          </a:pPr>
          <a:r>
            <a:rPr lang="it-IT" sz="1050" b="1" kern="1200">
              <a:latin typeface="Aptos"/>
            </a:rPr>
            <a:t>FINANZIAMENTO</a:t>
          </a:r>
          <a:r>
            <a:rPr lang="it-IT" sz="1050" b="0" kern="1200">
              <a:latin typeface="Aptos"/>
            </a:rPr>
            <a:t>: </a:t>
          </a:r>
        </a:p>
        <a:p>
          <a:pPr lvl="0" algn="l" defTabSz="466725">
            <a:lnSpc>
              <a:spcPct val="90000"/>
            </a:lnSpc>
            <a:spcBef>
              <a:spcPct val="0"/>
            </a:spcBef>
            <a:spcAft>
              <a:spcPct val="35000"/>
            </a:spcAft>
          </a:pPr>
          <a:r>
            <a:rPr lang="it-IT" sz="1050" b="0" kern="1200">
              <a:latin typeface="Aptos"/>
            </a:rPr>
            <a:t>715.000 €</a:t>
          </a:r>
        </a:p>
        <a:p>
          <a:pPr lvl="0" algn="l" defTabSz="466725">
            <a:lnSpc>
              <a:spcPct val="90000"/>
            </a:lnSpc>
            <a:spcBef>
              <a:spcPct val="0"/>
            </a:spcBef>
            <a:spcAft>
              <a:spcPct val="35000"/>
            </a:spcAft>
          </a:pPr>
          <a:endParaRPr lang="it-IT" sz="1050" b="1" kern="1200">
            <a:latin typeface="Aptos" panose="020B0004020202020204" pitchFamily="34" charset="0"/>
          </a:endParaRPr>
        </a:p>
        <a:p>
          <a:pPr lvl="0" algn="l" defTabSz="466725">
            <a:lnSpc>
              <a:spcPct val="90000"/>
            </a:lnSpc>
            <a:spcBef>
              <a:spcPct val="0"/>
            </a:spcBef>
            <a:spcAft>
              <a:spcPct val="35000"/>
            </a:spcAft>
          </a:pPr>
          <a:r>
            <a:rPr lang="it-IT" sz="1050" b="1" kern="1200">
              <a:latin typeface="Aptos"/>
            </a:rPr>
            <a:t>TARGET ENTRO 31.03.2026:</a:t>
          </a:r>
        </a:p>
        <a:p>
          <a:pPr lvl="0" algn="l" defTabSz="466725">
            <a:lnSpc>
              <a:spcPct val="90000"/>
            </a:lnSpc>
            <a:spcBef>
              <a:spcPct val="0"/>
            </a:spcBef>
            <a:spcAft>
              <a:spcPct val="35000"/>
            </a:spcAft>
          </a:pPr>
          <a:r>
            <a:rPr lang="it-IT" sz="1050" b="0" kern="1200" dirty="0">
              <a:latin typeface="Aptos"/>
            </a:rPr>
            <a:t>12 persone </a:t>
          </a:r>
        </a:p>
        <a:p>
          <a:pPr lvl="0" algn="l" defTabSz="466725">
            <a:lnSpc>
              <a:spcPct val="90000"/>
            </a:lnSpc>
            <a:spcBef>
              <a:spcPct val="0"/>
            </a:spcBef>
            <a:spcAft>
              <a:spcPct val="35000"/>
            </a:spcAft>
          </a:pPr>
          <a:endParaRPr lang="it-IT" sz="1050" b="0" kern="1200" dirty="0">
            <a:latin typeface="Calibri Light" panose="020F0302020204030204"/>
            <a:cs typeface="Calibri Light" panose="020F0302020204030204"/>
          </a:endParaRPr>
        </a:p>
        <a:p>
          <a:pPr lvl="0" algn="l" defTabSz="466725">
            <a:lnSpc>
              <a:spcPct val="90000"/>
            </a:lnSpc>
            <a:spcBef>
              <a:spcPct val="0"/>
            </a:spcBef>
            <a:spcAft>
              <a:spcPct val="35000"/>
            </a:spcAft>
          </a:pPr>
          <a:endParaRPr lang="it-IT" sz="1050" b="0" kern="1200" dirty="0">
            <a:latin typeface="Aptos" panose="020B0004020202020204" pitchFamily="34" charset="0"/>
          </a:endParaRPr>
        </a:p>
        <a:p>
          <a:pPr lvl="0" algn="l" defTabSz="466725" rtl="0">
            <a:lnSpc>
              <a:spcPct val="90000"/>
            </a:lnSpc>
            <a:spcBef>
              <a:spcPct val="0"/>
            </a:spcBef>
            <a:spcAft>
              <a:spcPct val="35000"/>
            </a:spcAft>
          </a:pPr>
          <a:r>
            <a:rPr lang="it-IT" sz="1050" b="1" kern="1200" dirty="0">
              <a:latin typeface="Aptos"/>
            </a:rPr>
            <a:t>TARGET REALIZZATO: 12</a:t>
          </a:r>
          <a:endParaRPr lang="it-IT" sz="1050" b="0" kern="1200" dirty="0">
            <a:solidFill>
              <a:schemeClr val="tx1"/>
            </a:solidFill>
            <a:latin typeface="Aptos"/>
          </a:endParaRPr>
        </a:p>
        <a:p>
          <a:pPr lvl="0" algn="l" defTabSz="466725" rtl="0">
            <a:lnSpc>
              <a:spcPct val="90000"/>
            </a:lnSpc>
            <a:spcBef>
              <a:spcPct val="0"/>
            </a:spcBef>
            <a:spcAft>
              <a:spcPct val="35000"/>
            </a:spcAft>
          </a:pPr>
          <a:r>
            <a:rPr lang="it-IT" sz="1100" b="0" kern="1200" dirty="0">
              <a:solidFill>
                <a:schemeClr val="tx1"/>
              </a:solidFill>
              <a:latin typeface="Aptos"/>
            </a:rPr>
            <a:t>12 beneficiari raggiunti (output)</a:t>
          </a:r>
          <a:endParaRPr lang="it-IT" sz="1050" b="0" kern="1200" dirty="0">
            <a:solidFill>
              <a:schemeClr val="tx1"/>
            </a:solidFill>
            <a:latin typeface="Aptos"/>
          </a:endParaRPr>
        </a:p>
        <a:p>
          <a:pPr lvl="0" algn="l" defTabSz="466725">
            <a:lnSpc>
              <a:spcPct val="90000"/>
            </a:lnSpc>
            <a:spcBef>
              <a:spcPct val="0"/>
            </a:spcBef>
            <a:spcAft>
              <a:spcPct val="35000"/>
            </a:spcAft>
          </a:pPr>
          <a:r>
            <a:rPr lang="it-IT" sz="1050" b="0" kern="1200">
              <a:solidFill>
                <a:schemeClr val="tx1"/>
              </a:solidFill>
              <a:latin typeface="Aptos"/>
            </a:rPr>
            <a:t>(1 rinuncia)</a:t>
          </a:r>
        </a:p>
        <a:p>
          <a:pPr lvl="0" algn="l" defTabSz="466725">
            <a:lnSpc>
              <a:spcPct val="90000"/>
            </a:lnSpc>
            <a:spcBef>
              <a:spcPct val="0"/>
            </a:spcBef>
            <a:spcAft>
              <a:spcPct val="35000"/>
            </a:spcAft>
          </a:pPr>
          <a:endParaRPr lang="it-IT" sz="1050" b="0" kern="1200">
            <a:latin typeface="Aptos" panose="020B0004020202020204" pitchFamily="34" charset="0"/>
          </a:endParaRPr>
        </a:p>
        <a:p>
          <a:pPr lvl="0" algn="l" defTabSz="466725">
            <a:lnSpc>
              <a:spcPct val="90000"/>
            </a:lnSpc>
            <a:spcBef>
              <a:spcPct val="0"/>
            </a:spcBef>
            <a:spcAft>
              <a:spcPct val="35000"/>
            </a:spcAft>
          </a:pPr>
          <a:endParaRPr lang="it-IT" sz="1050" b="0" kern="1200">
            <a:latin typeface="Aptos" panose="020B0004020202020204" pitchFamily="34" charset="0"/>
          </a:endParaRPr>
        </a:p>
        <a:p>
          <a:pPr lvl="0" algn="l" defTabSz="466725">
            <a:lnSpc>
              <a:spcPct val="90000"/>
            </a:lnSpc>
            <a:spcBef>
              <a:spcPct val="0"/>
            </a:spcBef>
            <a:spcAft>
              <a:spcPct val="35000"/>
            </a:spcAft>
          </a:pPr>
          <a:endParaRPr lang="it-IT" sz="1050" b="0" kern="1200">
            <a:latin typeface="Aptos" panose="020B0004020202020204" pitchFamily="34" charset="0"/>
          </a:endParaRPr>
        </a:p>
        <a:p>
          <a:pPr lvl="0" algn="l" defTabSz="466725">
            <a:lnSpc>
              <a:spcPct val="90000"/>
            </a:lnSpc>
            <a:spcBef>
              <a:spcPct val="0"/>
            </a:spcBef>
            <a:spcAft>
              <a:spcPct val="35000"/>
            </a:spcAft>
          </a:pPr>
          <a:endParaRPr lang="it-IT" sz="1050" b="0" kern="1200">
            <a:latin typeface="Aptos" panose="020B0004020202020204" pitchFamily="34" charset="0"/>
          </a:endParaRPr>
        </a:p>
        <a:p>
          <a:pPr lvl="0" algn="l" defTabSz="466725">
            <a:lnSpc>
              <a:spcPct val="90000"/>
            </a:lnSpc>
            <a:spcBef>
              <a:spcPct val="0"/>
            </a:spcBef>
            <a:spcAft>
              <a:spcPct val="35000"/>
            </a:spcAft>
          </a:pPr>
          <a:endParaRPr lang="it-IT" sz="1050" b="0" kern="1200">
            <a:latin typeface="Aptos" panose="020B0004020202020204" pitchFamily="34" charset="0"/>
          </a:endParaRPr>
        </a:p>
        <a:p>
          <a:pPr lvl="0" algn="l" defTabSz="466725">
            <a:lnSpc>
              <a:spcPct val="90000"/>
            </a:lnSpc>
            <a:spcBef>
              <a:spcPct val="0"/>
            </a:spcBef>
            <a:spcAft>
              <a:spcPct val="35000"/>
            </a:spcAft>
          </a:pPr>
          <a:endParaRPr lang="it-IT" sz="1000" b="1" kern="1200">
            <a:latin typeface="Aptos" panose="020B0004020202020204" pitchFamily="34" charset="0"/>
          </a:endParaRPr>
        </a:p>
      </dsp:txBody>
      <dsp:txXfrm>
        <a:off x="480946" y="672502"/>
        <a:ext cx="1955686" cy="2276418"/>
      </dsp:txXfrm>
    </dsp:sp>
    <dsp:sp modelId="{D98F8847-5BFB-47A9-B0D5-94FCF486231D}">
      <dsp:nvSpPr>
        <dsp:cNvPr id="0" name=""/>
        <dsp:cNvSpPr/>
      </dsp:nvSpPr>
      <dsp:spPr>
        <a:xfrm>
          <a:off x="389444" y="131571"/>
          <a:ext cx="2138691" cy="54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t>Progetto 1</a:t>
          </a:r>
        </a:p>
      </dsp:txBody>
      <dsp:txXfrm>
        <a:off x="389444" y="131571"/>
        <a:ext cx="2138691" cy="540931"/>
      </dsp:txXfrm>
    </dsp:sp>
    <dsp:sp modelId="{79B4C923-C894-486F-9840-9746F1A31EF5}">
      <dsp:nvSpPr>
        <dsp:cNvPr id="0" name=""/>
        <dsp:cNvSpPr/>
      </dsp:nvSpPr>
      <dsp:spPr>
        <a:xfrm>
          <a:off x="2640830" y="131571"/>
          <a:ext cx="540931" cy="5409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A76D-ED20-4F8C-935E-F8ED5D076189}">
      <dsp:nvSpPr>
        <dsp:cNvPr id="0" name=""/>
        <dsp:cNvSpPr/>
      </dsp:nvSpPr>
      <dsp:spPr>
        <a:xfrm>
          <a:off x="2694923" y="185664"/>
          <a:ext cx="432744" cy="432744"/>
        </a:xfrm>
        <a:prstGeom prst="chord">
          <a:avLst>
            <a:gd name="adj1" fmla="val 0"/>
            <a:gd name="adj2" fmla="val 108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EED37-3C2A-48BF-AF3C-582FD1063035}">
      <dsp:nvSpPr>
        <dsp:cNvPr id="0" name=""/>
        <dsp:cNvSpPr/>
      </dsp:nvSpPr>
      <dsp:spPr>
        <a:xfrm>
          <a:off x="3075060" y="672502"/>
          <a:ext cx="2039044" cy="227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66725">
            <a:lnSpc>
              <a:spcPct val="90000"/>
            </a:lnSpc>
            <a:spcBef>
              <a:spcPct val="0"/>
            </a:spcBef>
            <a:spcAft>
              <a:spcPct val="35000"/>
            </a:spcAft>
          </a:pPr>
          <a:r>
            <a:rPr lang="it-IT" sz="1050" b="1" kern="1200">
              <a:latin typeface="Aptos"/>
            </a:rPr>
            <a:t>DATA INIZIO PROGETTO:</a:t>
          </a:r>
          <a:endParaRPr lang="it-IT" sz="1050" b="0" kern="1200">
            <a:latin typeface="Aptos"/>
          </a:endParaRPr>
        </a:p>
        <a:p>
          <a:pPr lvl="0" algn="l" defTabSz="466725">
            <a:lnSpc>
              <a:spcPct val="90000"/>
            </a:lnSpc>
            <a:spcBef>
              <a:spcPct val="0"/>
            </a:spcBef>
            <a:spcAft>
              <a:spcPct val="35000"/>
            </a:spcAft>
          </a:pPr>
          <a:r>
            <a:rPr lang="it-IT" sz="1050" b="0" kern="1200">
              <a:latin typeface="Aptos"/>
            </a:rPr>
            <a:t>01.12.2022</a:t>
          </a:r>
          <a:endParaRPr lang="it-IT" sz="1050" b="0" kern="1200">
            <a:latin typeface="Aptos" panose="020B0004020202020204" pitchFamily="34" charset="0"/>
          </a:endParaRPr>
        </a:p>
        <a:p>
          <a:pPr lvl="0" algn="l" defTabSz="466725">
            <a:lnSpc>
              <a:spcPct val="90000"/>
            </a:lnSpc>
            <a:spcBef>
              <a:spcPct val="0"/>
            </a:spcBef>
            <a:spcAft>
              <a:spcPct val="35000"/>
            </a:spcAft>
          </a:pPr>
          <a:r>
            <a:rPr lang="it-IT" sz="1050" b="1" kern="1200">
              <a:latin typeface="Aptos"/>
            </a:rPr>
            <a:t>FINANZIAMENTO</a:t>
          </a:r>
          <a:r>
            <a:rPr lang="it-IT" sz="1050" b="0" kern="1200">
              <a:latin typeface="Aptos"/>
            </a:rPr>
            <a:t>: </a:t>
          </a:r>
        </a:p>
        <a:p>
          <a:pPr lvl="0" algn="l" defTabSz="466725">
            <a:lnSpc>
              <a:spcPct val="90000"/>
            </a:lnSpc>
            <a:spcBef>
              <a:spcPct val="0"/>
            </a:spcBef>
            <a:spcAft>
              <a:spcPct val="35000"/>
            </a:spcAft>
          </a:pPr>
          <a:r>
            <a:rPr lang="it-IT" sz="1050" b="0" kern="1200">
              <a:latin typeface="Aptos"/>
            </a:rPr>
            <a:t>715.000 €</a:t>
          </a:r>
        </a:p>
        <a:p>
          <a:pPr lvl="0" algn="l" defTabSz="466725">
            <a:lnSpc>
              <a:spcPct val="90000"/>
            </a:lnSpc>
            <a:spcBef>
              <a:spcPct val="0"/>
            </a:spcBef>
            <a:spcAft>
              <a:spcPct val="35000"/>
            </a:spcAft>
          </a:pPr>
          <a:endParaRPr lang="it-IT" sz="1050" b="1" kern="1200">
            <a:latin typeface="Aptos" panose="020B0004020202020204" pitchFamily="34" charset="0"/>
          </a:endParaRPr>
        </a:p>
        <a:p>
          <a:pPr lvl="0" algn="l" defTabSz="466725">
            <a:lnSpc>
              <a:spcPct val="90000"/>
            </a:lnSpc>
            <a:spcBef>
              <a:spcPct val="0"/>
            </a:spcBef>
            <a:spcAft>
              <a:spcPct val="35000"/>
            </a:spcAft>
          </a:pPr>
          <a:r>
            <a:rPr lang="it-IT" sz="1050" b="1" kern="1200">
              <a:latin typeface="Aptos"/>
            </a:rPr>
            <a:t>TARGET ENTRO 31.03.2026:</a:t>
          </a:r>
          <a:endParaRPr lang="it-IT" sz="1050" b="0" kern="1200">
            <a:latin typeface="Aptos"/>
          </a:endParaRPr>
        </a:p>
        <a:p>
          <a:pPr lvl="0" algn="l" defTabSz="466725">
            <a:lnSpc>
              <a:spcPct val="90000"/>
            </a:lnSpc>
            <a:spcBef>
              <a:spcPct val="0"/>
            </a:spcBef>
            <a:spcAft>
              <a:spcPct val="35000"/>
            </a:spcAft>
          </a:pPr>
          <a:r>
            <a:rPr lang="it-IT" sz="1050" b="0" kern="1200" dirty="0">
              <a:latin typeface="Aptos"/>
            </a:rPr>
            <a:t>12 persone</a:t>
          </a:r>
        </a:p>
        <a:p>
          <a:pPr lvl="0" algn="l" defTabSz="466725">
            <a:lnSpc>
              <a:spcPct val="90000"/>
            </a:lnSpc>
            <a:spcBef>
              <a:spcPct val="0"/>
            </a:spcBef>
            <a:spcAft>
              <a:spcPct val="35000"/>
            </a:spcAft>
          </a:pPr>
          <a:endParaRPr lang="it-IT" sz="1050" b="0" kern="1200" dirty="0">
            <a:latin typeface="Aptos" panose="020B0004020202020204" pitchFamily="34" charset="0"/>
          </a:endParaRPr>
        </a:p>
        <a:p>
          <a:pPr lvl="0" algn="l" defTabSz="466725">
            <a:lnSpc>
              <a:spcPct val="90000"/>
            </a:lnSpc>
            <a:spcBef>
              <a:spcPct val="0"/>
            </a:spcBef>
            <a:spcAft>
              <a:spcPct val="35000"/>
            </a:spcAft>
          </a:pPr>
          <a:endParaRPr lang="it-IT" sz="1050" b="1" kern="1200" dirty="0">
            <a:latin typeface="Aptos" panose="020B0004020202020204" pitchFamily="34" charset="0"/>
          </a:endParaRPr>
        </a:p>
        <a:p>
          <a:pPr lvl="0" algn="l" defTabSz="466725" rtl="0">
            <a:lnSpc>
              <a:spcPct val="90000"/>
            </a:lnSpc>
            <a:spcBef>
              <a:spcPct val="0"/>
            </a:spcBef>
            <a:spcAft>
              <a:spcPct val="35000"/>
            </a:spcAft>
          </a:pPr>
          <a:r>
            <a:rPr lang="it-IT" sz="1050" b="1" kern="1200" dirty="0">
              <a:latin typeface="Aptos"/>
            </a:rPr>
            <a:t>TARGET REALIZZATO: 12</a:t>
          </a:r>
        </a:p>
        <a:p>
          <a:pPr lvl="0" algn="l" defTabSz="488950">
            <a:lnSpc>
              <a:spcPct val="90000"/>
            </a:lnSpc>
            <a:spcBef>
              <a:spcPct val="0"/>
            </a:spcBef>
            <a:spcAft>
              <a:spcPct val="35000"/>
            </a:spcAft>
          </a:pPr>
          <a:r>
            <a:rPr lang="it-IT" sz="1100" b="0" kern="1200">
              <a:solidFill>
                <a:schemeClr val="tx1"/>
              </a:solidFill>
              <a:latin typeface="Aptos"/>
            </a:rPr>
            <a:t>12 beneficiari raggiunti (output)</a:t>
          </a:r>
        </a:p>
        <a:p>
          <a:pPr lvl="0" algn="l" defTabSz="488950">
            <a:lnSpc>
              <a:spcPct val="90000"/>
            </a:lnSpc>
            <a:spcBef>
              <a:spcPct val="0"/>
            </a:spcBef>
            <a:spcAft>
              <a:spcPct val="35000"/>
            </a:spcAft>
          </a:pPr>
          <a:r>
            <a:rPr lang="it-IT" sz="1050" b="0" kern="1200">
              <a:latin typeface="Aptos"/>
            </a:rPr>
            <a:t>(2 rinunce)</a:t>
          </a:r>
        </a:p>
      </dsp:txBody>
      <dsp:txXfrm>
        <a:off x="3075060" y="672502"/>
        <a:ext cx="2039044" cy="2276418"/>
      </dsp:txXfrm>
    </dsp:sp>
    <dsp:sp modelId="{C1482EDE-975F-4832-BE46-4664255942B2}">
      <dsp:nvSpPr>
        <dsp:cNvPr id="0" name=""/>
        <dsp:cNvSpPr/>
      </dsp:nvSpPr>
      <dsp:spPr>
        <a:xfrm>
          <a:off x="2917747" y="131571"/>
          <a:ext cx="2353670" cy="54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t>Progetto 2</a:t>
          </a:r>
        </a:p>
      </dsp:txBody>
      <dsp:txXfrm>
        <a:off x="2917747" y="131571"/>
        <a:ext cx="2353670" cy="540931"/>
      </dsp:txXfrm>
    </dsp:sp>
    <dsp:sp modelId="{BCD93B74-0BEA-4F91-A988-058951CB42D8}">
      <dsp:nvSpPr>
        <dsp:cNvPr id="0" name=""/>
        <dsp:cNvSpPr/>
      </dsp:nvSpPr>
      <dsp:spPr>
        <a:xfrm>
          <a:off x="5384111" y="131571"/>
          <a:ext cx="540931" cy="5409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CDBF7-BD14-441E-8499-61CAA5083F67}">
      <dsp:nvSpPr>
        <dsp:cNvPr id="0" name=""/>
        <dsp:cNvSpPr/>
      </dsp:nvSpPr>
      <dsp:spPr>
        <a:xfrm>
          <a:off x="5438204" y="185664"/>
          <a:ext cx="432744" cy="432744"/>
        </a:xfrm>
        <a:prstGeom prst="chord">
          <a:avLst>
            <a:gd name="adj1" fmla="val 19800000"/>
            <a:gd name="adj2" fmla="val 126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2515-3283-4779-BFEB-F1A5E63BC5AA}">
      <dsp:nvSpPr>
        <dsp:cNvPr id="0" name=""/>
        <dsp:cNvSpPr/>
      </dsp:nvSpPr>
      <dsp:spPr>
        <a:xfrm>
          <a:off x="5828727" y="672502"/>
          <a:ext cx="1999997" cy="227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66725">
            <a:lnSpc>
              <a:spcPct val="90000"/>
            </a:lnSpc>
            <a:spcBef>
              <a:spcPct val="0"/>
            </a:spcBef>
            <a:spcAft>
              <a:spcPct val="35000"/>
            </a:spcAft>
          </a:pPr>
          <a:r>
            <a:rPr lang="it-IT" sz="1050" b="1" kern="1200">
              <a:latin typeface="Aptos"/>
            </a:rPr>
            <a:t>DATA INIZIO PROGETTO:</a:t>
          </a:r>
          <a:endParaRPr lang="it-IT" sz="1050" b="0" kern="1200">
            <a:latin typeface="Aptos"/>
          </a:endParaRPr>
        </a:p>
        <a:p>
          <a:pPr lvl="0" algn="l" defTabSz="466725">
            <a:lnSpc>
              <a:spcPct val="90000"/>
            </a:lnSpc>
            <a:spcBef>
              <a:spcPct val="0"/>
            </a:spcBef>
            <a:spcAft>
              <a:spcPct val="35000"/>
            </a:spcAft>
          </a:pPr>
          <a:r>
            <a:rPr lang="it-IT" sz="1050" b="0" kern="1200">
              <a:latin typeface="Aptos"/>
            </a:rPr>
            <a:t>05.12.2022</a:t>
          </a:r>
          <a:endParaRPr lang="it-IT" sz="1050" b="0" kern="1200">
            <a:latin typeface="Aptos" panose="020B0004020202020204" pitchFamily="34" charset="0"/>
          </a:endParaRPr>
        </a:p>
        <a:p>
          <a:pPr lvl="0" algn="l" defTabSz="466725">
            <a:lnSpc>
              <a:spcPct val="90000"/>
            </a:lnSpc>
            <a:spcBef>
              <a:spcPct val="0"/>
            </a:spcBef>
            <a:spcAft>
              <a:spcPct val="35000"/>
            </a:spcAft>
          </a:pPr>
          <a:r>
            <a:rPr lang="it-IT" sz="1050" b="1" kern="1200">
              <a:latin typeface="Aptos"/>
            </a:rPr>
            <a:t>FINANZIAMENTO</a:t>
          </a:r>
          <a:r>
            <a:rPr lang="it-IT" sz="1050" b="0" kern="1200">
              <a:latin typeface="Aptos"/>
            </a:rPr>
            <a:t>: </a:t>
          </a:r>
        </a:p>
        <a:p>
          <a:pPr lvl="0" algn="l" defTabSz="466725">
            <a:lnSpc>
              <a:spcPct val="90000"/>
            </a:lnSpc>
            <a:spcBef>
              <a:spcPct val="0"/>
            </a:spcBef>
            <a:spcAft>
              <a:spcPct val="35000"/>
            </a:spcAft>
          </a:pPr>
          <a:r>
            <a:rPr lang="it-IT" sz="1050" b="0" kern="1200">
              <a:latin typeface="Aptos"/>
            </a:rPr>
            <a:t>715.000 €</a:t>
          </a:r>
        </a:p>
        <a:p>
          <a:pPr lvl="0" algn="l" defTabSz="466725">
            <a:lnSpc>
              <a:spcPct val="90000"/>
            </a:lnSpc>
            <a:spcBef>
              <a:spcPct val="0"/>
            </a:spcBef>
            <a:spcAft>
              <a:spcPct val="35000"/>
            </a:spcAft>
          </a:pPr>
          <a:endParaRPr lang="it-IT" sz="1050" b="1" kern="1200">
            <a:latin typeface="Aptos" panose="020B0004020202020204" pitchFamily="34" charset="0"/>
          </a:endParaRPr>
        </a:p>
        <a:p>
          <a:pPr lvl="0" algn="l" defTabSz="466725">
            <a:lnSpc>
              <a:spcPct val="90000"/>
            </a:lnSpc>
            <a:spcBef>
              <a:spcPct val="0"/>
            </a:spcBef>
            <a:spcAft>
              <a:spcPct val="35000"/>
            </a:spcAft>
          </a:pPr>
          <a:r>
            <a:rPr lang="it-IT" sz="1050" b="1" kern="1200">
              <a:latin typeface="Aptos"/>
            </a:rPr>
            <a:t>TARGET ENTRO 31.03.2026:</a:t>
          </a:r>
        </a:p>
        <a:p>
          <a:pPr lvl="0" algn="l" defTabSz="466725">
            <a:lnSpc>
              <a:spcPct val="90000"/>
            </a:lnSpc>
            <a:spcBef>
              <a:spcPct val="0"/>
            </a:spcBef>
            <a:spcAft>
              <a:spcPct val="35000"/>
            </a:spcAft>
          </a:pPr>
          <a:r>
            <a:rPr lang="it-IT" sz="1050" b="0" kern="1200" dirty="0">
              <a:latin typeface="Aptos"/>
            </a:rPr>
            <a:t>12 persone </a:t>
          </a:r>
        </a:p>
        <a:p>
          <a:pPr lvl="0" algn="l" defTabSz="466725">
            <a:lnSpc>
              <a:spcPct val="90000"/>
            </a:lnSpc>
            <a:spcBef>
              <a:spcPct val="0"/>
            </a:spcBef>
            <a:spcAft>
              <a:spcPct val="35000"/>
            </a:spcAft>
          </a:pPr>
          <a:endParaRPr lang="it-IT" sz="1050" b="0" kern="1200" dirty="0">
            <a:latin typeface="Aptos" panose="020B0004020202020204" pitchFamily="34" charset="0"/>
          </a:endParaRPr>
        </a:p>
        <a:p>
          <a:pPr lvl="0" algn="l" defTabSz="466725">
            <a:lnSpc>
              <a:spcPct val="90000"/>
            </a:lnSpc>
            <a:spcBef>
              <a:spcPct val="0"/>
            </a:spcBef>
            <a:spcAft>
              <a:spcPct val="35000"/>
            </a:spcAft>
          </a:pPr>
          <a:endParaRPr lang="it-IT" sz="1050" b="0" kern="1200" dirty="0">
            <a:latin typeface="Aptos" panose="020B0004020202020204" pitchFamily="34" charset="0"/>
          </a:endParaRPr>
        </a:p>
        <a:p>
          <a:pPr lvl="0" algn="l" defTabSz="466725" rtl="0">
            <a:lnSpc>
              <a:spcPct val="90000"/>
            </a:lnSpc>
            <a:spcBef>
              <a:spcPct val="0"/>
            </a:spcBef>
            <a:spcAft>
              <a:spcPct val="35000"/>
            </a:spcAft>
          </a:pPr>
          <a:r>
            <a:rPr lang="it-IT" sz="1050" b="1" kern="1200" dirty="0">
              <a:latin typeface="Aptos"/>
            </a:rPr>
            <a:t>TARGET REALIZZATO: 12</a:t>
          </a:r>
          <a:endParaRPr lang="it-IT" sz="1050" b="0" kern="1200" dirty="0">
            <a:latin typeface="Aptos"/>
          </a:endParaRPr>
        </a:p>
        <a:p>
          <a:pPr lvl="0" algn="l" defTabSz="488950">
            <a:lnSpc>
              <a:spcPct val="90000"/>
            </a:lnSpc>
            <a:spcBef>
              <a:spcPct val="0"/>
            </a:spcBef>
            <a:spcAft>
              <a:spcPct val="35000"/>
            </a:spcAft>
          </a:pPr>
          <a:r>
            <a:rPr lang="it-IT" sz="1100" b="0" kern="1200">
              <a:solidFill>
                <a:schemeClr val="tx1"/>
              </a:solidFill>
              <a:latin typeface="Aptos"/>
            </a:rPr>
            <a:t>12 beneficiari raggiunti (output)</a:t>
          </a:r>
          <a:endParaRPr lang="it-IT" sz="1100" b="0" kern="1200">
            <a:latin typeface="Aptos"/>
          </a:endParaRPr>
        </a:p>
        <a:p>
          <a:pPr lvl="0" algn="l" defTabSz="466725" rtl="0">
            <a:lnSpc>
              <a:spcPct val="90000"/>
            </a:lnSpc>
            <a:spcBef>
              <a:spcPct val="0"/>
            </a:spcBef>
            <a:spcAft>
              <a:spcPct val="35000"/>
            </a:spcAft>
          </a:pPr>
          <a:r>
            <a:rPr lang="it-IT" sz="1050" b="0" kern="1200">
              <a:solidFill>
                <a:prstClr val="black">
                  <a:hueOff val="0"/>
                  <a:satOff val="0"/>
                  <a:lumOff val="0"/>
                  <a:alphaOff val="0"/>
                </a:prstClr>
              </a:solidFill>
              <a:latin typeface="Aptos"/>
              <a:ea typeface="+mn-ea"/>
              <a:cs typeface="+mn-cs"/>
            </a:rPr>
            <a:t>(2 rinunce)</a:t>
          </a:r>
        </a:p>
        <a:p>
          <a:pPr lvl="0" algn="l" defTabSz="1600200">
            <a:lnSpc>
              <a:spcPct val="90000"/>
            </a:lnSpc>
            <a:spcBef>
              <a:spcPct val="0"/>
            </a:spcBef>
            <a:spcAft>
              <a:spcPct val="35000"/>
            </a:spcAft>
          </a:pPr>
          <a:endParaRPr lang="it-IT" sz="3600" kern="1200">
            <a:latin typeface="Aptos"/>
          </a:endParaRPr>
        </a:p>
      </dsp:txBody>
      <dsp:txXfrm>
        <a:off x="5828727" y="672502"/>
        <a:ext cx="1999997" cy="2276418"/>
      </dsp:txXfrm>
    </dsp:sp>
    <dsp:sp modelId="{35689306-59F7-4EF4-B99E-DE9A95F060D1}">
      <dsp:nvSpPr>
        <dsp:cNvPr id="0" name=""/>
        <dsp:cNvSpPr/>
      </dsp:nvSpPr>
      <dsp:spPr>
        <a:xfrm>
          <a:off x="5623174" y="131571"/>
          <a:ext cx="2429378" cy="54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t>Progetto 3</a:t>
          </a:r>
          <a:endParaRPr lang="it-IT" sz="1600" u="sng" kern="1200"/>
        </a:p>
      </dsp:txBody>
      <dsp:txXfrm>
        <a:off x="5623174" y="131571"/>
        <a:ext cx="2429378" cy="540931"/>
      </dsp:txXfrm>
    </dsp:sp>
    <dsp:sp modelId="{2CEEF816-1E18-4E57-B88E-1D8010C9DAB1}">
      <dsp:nvSpPr>
        <dsp:cNvPr id="0" name=""/>
        <dsp:cNvSpPr/>
      </dsp:nvSpPr>
      <dsp:spPr>
        <a:xfrm>
          <a:off x="8165246" y="0"/>
          <a:ext cx="540931" cy="5409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BC202-A5D9-4B0A-A057-0DF20CD94BA9}">
      <dsp:nvSpPr>
        <dsp:cNvPr id="0" name=""/>
        <dsp:cNvSpPr/>
      </dsp:nvSpPr>
      <dsp:spPr>
        <a:xfrm>
          <a:off x="8219339" y="54093"/>
          <a:ext cx="432744" cy="432744"/>
        </a:xfrm>
        <a:prstGeom prst="chord">
          <a:avLst>
            <a:gd name="adj1" fmla="val 162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B72CC-9651-4A59-B9F0-A9E86F233226}">
      <dsp:nvSpPr>
        <dsp:cNvPr id="0" name=""/>
        <dsp:cNvSpPr/>
      </dsp:nvSpPr>
      <dsp:spPr>
        <a:xfrm>
          <a:off x="8347996" y="690138"/>
          <a:ext cx="2295052" cy="280270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533400">
            <a:lnSpc>
              <a:spcPct val="90000"/>
            </a:lnSpc>
            <a:spcBef>
              <a:spcPct val="0"/>
            </a:spcBef>
            <a:spcAft>
              <a:spcPct val="35000"/>
            </a:spcAft>
          </a:pPr>
          <a:r>
            <a:rPr lang="it-IT" sz="1200" b="1" u="none" kern="1200" dirty="0">
              <a:latin typeface="Aptos"/>
            </a:rPr>
            <a:t>FINANZIAMENTO </a:t>
          </a:r>
        </a:p>
        <a:p>
          <a:pPr lvl="0" algn="ctr" defTabSz="533400">
            <a:lnSpc>
              <a:spcPct val="90000"/>
            </a:lnSpc>
            <a:spcBef>
              <a:spcPct val="0"/>
            </a:spcBef>
            <a:spcAft>
              <a:spcPct val="35000"/>
            </a:spcAft>
          </a:pPr>
          <a:r>
            <a:rPr lang="it-IT" sz="1200" b="0" u="none" kern="1200" dirty="0">
              <a:latin typeface="Aptos"/>
            </a:rPr>
            <a:t>2.145.000,00 €</a:t>
          </a:r>
          <a:endParaRPr lang="it-IT" sz="1200" b="1" u="none" kern="1200" dirty="0">
            <a:latin typeface="Aptos" panose="020B0004020202020204" pitchFamily="34" charset="0"/>
          </a:endParaRPr>
        </a:p>
        <a:p>
          <a:pPr lvl="0" algn="ctr" defTabSz="533400">
            <a:lnSpc>
              <a:spcPct val="90000"/>
            </a:lnSpc>
            <a:spcBef>
              <a:spcPct val="0"/>
            </a:spcBef>
            <a:spcAft>
              <a:spcPct val="35000"/>
            </a:spcAft>
          </a:pPr>
          <a:endParaRPr lang="it-IT" sz="1100" b="1" u="none" kern="1200" dirty="0">
            <a:latin typeface="Aptos" panose="020B0004020202020204" pitchFamily="34" charset="0"/>
          </a:endParaRPr>
        </a:p>
        <a:p>
          <a:pPr lvl="0" algn="ctr" defTabSz="533400">
            <a:lnSpc>
              <a:spcPct val="90000"/>
            </a:lnSpc>
            <a:spcBef>
              <a:spcPct val="0"/>
            </a:spcBef>
            <a:spcAft>
              <a:spcPct val="35000"/>
            </a:spcAft>
          </a:pPr>
          <a:r>
            <a:rPr lang="it-IT" sz="1200" b="1" u="none" kern="1200" dirty="0">
              <a:latin typeface="Aptos"/>
            </a:rPr>
            <a:t>TARGET PROGRAMMATO</a:t>
          </a:r>
        </a:p>
        <a:p>
          <a:pPr lvl="0" algn="ctr" defTabSz="533400">
            <a:lnSpc>
              <a:spcPct val="90000"/>
            </a:lnSpc>
            <a:spcBef>
              <a:spcPct val="0"/>
            </a:spcBef>
            <a:spcAft>
              <a:spcPct val="35000"/>
            </a:spcAft>
          </a:pPr>
          <a:r>
            <a:rPr lang="it-IT" sz="1200" b="1" u="none" kern="1200" dirty="0">
              <a:latin typeface="Aptos"/>
            </a:rPr>
            <a:t>36 beneficiari </a:t>
          </a:r>
        </a:p>
        <a:p>
          <a:pPr lvl="0" algn="ctr" defTabSz="533400">
            <a:lnSpc>
              <a:spcPct val="90000"/>
            </a:lnSpc>
            <a:spcBef>
              <a:spcPct val="0"/>
            </a:spcBef>
            <a:spcAft>
              <a:spcPct val="35000"/>
            </a:spcAft>
          </a:pPr>
          <a:endParaRPr lang="it-IT" sz="1200" b="1" u="none" kern="1200" dirty="0">
            <a:latin typeface="Aptos"/>
          </a:endParaRPr>
        </a:p>
        <a:p>
          <a:pPr lvl="0" algn="ctr" defTabSz="533400">
            <a:lnSpc>
              <a:spcPct val="90000"/>
            </a:lnSpc>
            <a:spcBef>
              <a:spcPct val="0"/>
            </a:spcBef>
            <a:spcAft>
              <a:spcPct val="35000"/>
            </a:spcAft>
          </a:pPr>
          <a:r>
            <a:rPr lang="it-IT" sz="1200" b="1" u="none" kern="1200" dirty="0">
              <a:latin typeface="Aptos"/>
            </a:rPr>
            <a:t>TARGET RAGGIUNTO</a:t>
          </a:r>
        </a:p>
        <a:p>
          <a:pPr lvl="0" algn="ctr" defTabSz="533400">
            <a:lnSpc>
              <a:spcPct val="90000"/>
            </a:lnSpc>
            <a:spcBef>
              <a:spcPct val="0"/>
            </a:spcBef>
            <a:spcAft>
              <a:spcPct val="35000"/>
            </a:spcAft>
          </a:pPr>
          <a:r>
            <a:rPr lang="it-IT" sz="1200" b="1" u="none" kern="1200" dirty="0">
              <a:solidFill>
                <a:schemeClr val="tx1"/>
              </a:solidFill>
              <a:latin typeface="Aptos"/>
            </a:rPr>
            <a:t>36 beneficiari</a:t>
          </a:r>
        </a:p>
        <a:p>
          <a:pPr lvl="0" algn="ctr" defTabSz="533400">
            <a:lnSpc>
              <a:spcPct val="90000"/>
            </a:lnSpc>
            <a:spcBef>
              <a:spcPct val="0"/>
            </a:spcBef>
            <a:spcAft>
              <a:spcPct val="35000"/>
            </a:spcAft>
          </a:pPr>
          <a:endParaRPr lang="it-IT" sz="1100" b="0" u="none" kern="1200" dirty="0">
            <a:latin typeface="Aptos" panose="020B0004020202020204" pitchFamily="34" charset="0"/>
          </a:endParaRPr>
        </a:p>
        <a:p>
          <a:pPr lvl="0" algn="ctr" defTabSz="533400">
            <a:lnSpc>
              <a:spcPct val="90000"/>
            </a:lnSpc>
            <a:spcBef>
              <a:spcPct val="0"/>
            </a:spcBef>
            <a:spcAft>
              <a:spcPct val="35000"/>
            </a:spcAft>
          </a:pPr>
          <a:r>
            <a:rPr lang="it-IT" sz="1100" b="1" u="none" kern="1200" dirty="0">
              <a:latin typeface="Aptos"/>
            </a:rPr>
            <a:t>BENEFICIARI RAGGIUNTI:</a:t>
          </a:r>
          <a:endParaRPr lang="it-IT" sz="1100" b="0" u="none" kern="1200" dirty="0">
            <a:latin typeface="Aptos"/>
          </a:endParaRPr>
        </a:p>
        <a:p>
          <a:pPr lvl="0" algn="ctr" defTabSz="533400">
            <a:lnSpc>
              <a:spcPct val="90000"/>
            </a:lnSpc>
            <a:spcBef>
              <a:spcPct val="0"/>
            </a:spcBef>
            <a:spcAft>
              <a:spcPct val="35000"/>
            </a:spcAft>
          </a:pPr>
          <a:r>
            <a:rPr lang="it-IT" sz="1100" b="0" u="none" kern="1200" dirty="0">
              <a:latin typeface="Aptos"/>
            </a:rPr>
            <a:t>36  Persone con disabilità</a:t>
          </a:r>
        </a:p>
        <a:p>
          <a:pPr lvl="0" algn="ctr" defTabSz="533400" rtl="0">
            <a:lnSpc>
              <a:spcPct val="90000"/>
            </a:lnSpc>
            <a:spcBef>
              <a:spcPct val="0"/>
            </a:spcBef>
            <a:spcAft>
              <a:spcPct val="35000"/>
            </a:spcAft>
          </a:pPr>
          <a:r>
            <a:rPr lang="it-IT" sz="1100" b="0" i="0" u="none" kern="1200" dirty="0">
              <a:latin typeface="Aptos"/>
            </a:rPr>
            <a:t>(5 rinunce)</a:t>
          </a:r>
        </a:p>
      </dsp:txBody>
      <dsp:txXfrm>
        <a:off x="8347996" y="690138"/>
        <a:ext cx="2295052" cy="2802703"/>
      </dsp:txXfrm>
    </dsp:sp>
    <dsp:sp modelId="{15C7F7E4-AB06-4698-8F54-060DA6C6212C}">
      <dsp:nvSpPr>
        <dsp:cNvPr id="0" name=""/>
        <dsp:cNvSpPr/>
      </dsp:nvSpPr>
      <dsp:spPr>
        <a:xfrm>
          <a:off x="8698532" y="137959"/>
          <a:ext cx="1600254" cy="54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622300">
            <a:lnSpc>
              <a:spcPct val="90000"/>
            </a:lnSpc>
            <a:spcBef>
              <a:spcPct val="0"/>
            </a:spcBef>
            <a:spcAft>
              <a:spcPct val="35000"/>
            </a:spcAft>
          </a:pPr>
          <a:r>
            <a:rPr lang="it-IT" sz="1400" b="1" u="sng" kern="1200">
              <a:latin typeface="Aptos"/>
            </a:rPr>
            <a:t>Complessivo Linea 1.2</a:t>
          </a:r>
        </a:p>
      </dsp:txBody>
      <dsp:txXfrm>
        <a:off x="8698532" y="137959"/>
        <a:ext cx="1600254" cy="540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BFC59-F3C2-4599-B47D-D22930E09C55}">
      <dsp:nvSpPr>
        <dsp:cNvPr id="0" name=""/>
        <dsp:cNvSpPr/>
      </dsp:nvSpPr>
      <dsp:spPr>
        <a:xfrm>
          <a:off x="4525" y="143659"/>
          <a:ext cx="590629" cy="5906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71333-7105-41DC-BAE2-1662BBC282F4}">
      <dsp:nvSpPr>
        <dsp:cNvPr id="0" name=""/>
        <dsp:cNvSpPr/>
      </dsp:nvSpPr>
      <dsp:spPr>
        <a:xfrm>
          <a:off x="63588" y="202722"/>
          <a:ext cx="472503" cy="472503"/>
        </a:xfrm>
        <a:prstGeom prst="chord">
          <a:avLst>
            <a:gd name="adj1" fmla="val 1800000"/>
            <a:gd name="adj2" fmla="val 90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9D1CD-14F6-4871-B871-3FE5B91F5E53}">
      <dsp:nvSpPr>
        <dsp:cNvPr id="0" name=""/>
        <dsp:cNvSpPr/>
      </dsp:nvSpPr>
      <dsp:spPr>
        <a:xfrm>
          <a:off x="524158" y="734288"/>
          <a:ext cx="2135366" cy="24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a:latin typeface="Aptos"/>
            </a:rPr>
            <a:t>DATA INIZIO PROGETTO:</a:t>
          </a:r>
        </a:p>
        <a:p>
          <a:pPr lvl="0" algn="l" defTabSz="488950">
            <a:lnSpc>
              <a:spcPct val="90000"/>
            </a:lnSpc>
            <a:spcBef>
              <a:spcPct val="0"/>
            </a:spcBef>
            <a:spcAft>
              <a:spcPct val="35000"/>
            </a:spcAft>
          </a:pPr>
          <a:r>
            <a:rPr lang="it-IT" sz="1100" b="0" kern="1200">
              <a:latin typeface="Aptos"/>
            </a:rPr>
            <a:t>03.11.2022</a:t>
          </a:r>
          <a:endParaRPr lang="it-IT" sz="1100" b="1" kern="1200">
            <a:latin typeface="Aptos"/>
          </a:endParaRPr>
        </a:p>
        <a:p>
          <a:pPr lvl="0" algn="l" defTabSz="488950">
            <a:lnSpc>
              <a:spcPct val="90000"/>
            </a:lnSpc>
            <a:spcBef>
              <a:spcPct val="0"/>
            </a:spcBef>
            <a:spcAft>
              <a:spcPct val="35000"/>
            </a:spcAft>
          </a:pPr>
          <a:r>
            <a:rPr lang="it-IT" sz="1100" b="1" kern="1200">
              <a:latin typeface="Aptos"/>
            </a:rPr>
            <a:t>FINANZIAMENTO</a:t>
          </a:r>
          <a:r>
            <a:rPr lang="it-IT" sz="1100" b="0" kern="1200">
              <a:latin typeface="Aptos"/>
            </a:rPr>
            <a:t>: </a:t>
          </a:r>
        </a:p>
        <a:p>
          <a:pPr lvl="0" algn="l" defTabSz="488950">
            <a:lnSpc>
              <a:spcPct val="90000"/>
            </a:lnSpc>
            <a:spcBef>
              <a:spcPct val="0"/>
            </a:spcBef>
            <a:spcAft>
              <a:spcPct val="35000"/>
            </a:spcAft>
          </a:pPr>
          <a:r>
            <a:rPr lang="it-IT" sz="1100" b="0" kern="1200">
              <a:latin typeface="Aptos"/>
            </a:rPr>
            <a:t>210.000 € SERVIZI</a:t>
          </a:r>
        </a:p>
        <a:p>
          <a:pPr lvl="0" algn="l" defTabSz="488950">
            <a:lnSpc>
              <a:spcPct val="90000"/>
            </a:lnSpc>
            <a:spcBef>
              <a:spcPct val="0"/>
            </a:spcBef>
            <a:spcAft>
              <a:spcPct val="35000"/>
            </a:spcAft>
          </a:pPr>
          <a:endParaRPr lang="it-IT" sz="1100" b="1" kern="1200">
            <a:latin typeface="Aptos" panose="020B0004020202020204" pitchFamily="34" charset="0"/>
          </a:endParaRPr>
        </a:p>
        <a:p>
          <a:pPr lvl="0" algn="l" defTabSz="488950">
            <a:lnSpc>
              <a:spcPct val="90000"/>
            </a:lnSpc>
            <a:spcBef>
              <a:spcPct val="0"/>
            </a:spcBef>
            <a:spcAft>
              <a:spcPct val="35000"/>
            </a:spcAft>
          </a:pPr>
          <a:r>
            <a:rPr lang="it-IT" sz="1100" b="1" kern="1200">
              <a:latin typeface="Aptos"/>
            </a:rPr>
            <a:t>TARGET ENTRO 31.03.2026:</a:t>
          </a:r>
        </a:p>
        <a:p>
          <a:pPr lvl="0" algn="l" defTabSz="488950">
            <a:lnSpc>
              <a:spcPct val="90000"/>
            </a:lnSpc>
            <a:spcBef>
              <a:spcPct val="0"/>
            </a:spcBef>
            <a:spcAft>
              <a:spcPct val="35000"/>
            </a:spcAft>
          </a:pPr>
          <a:r>
            <a:rPr lang="it-IT" sz="1100" b="0" kern="1200">
              <a:latin typeface="Aptos"/>
            </a:rPr>
            <a:t>60 membri di nuclei familiari</a:t>
          </a: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rtl="0">
            <a:lnSpc>
              <a:spcPct val="90000"/>
            </a:lnSpc>
            <a:spcBef>
              <a:spcPct val="0"/>
            </a:spcBef>
            <a:spcAft>
              <a:spcPct val="35000"/>
            </a:spcAft>
          </a:pPr>
          <a:endParaRPr lang="it-IT" sz="1100" b="1" kern="1200" dirty="0">
            <a:latin typeface="Aptos"/>
          </a:endParaRPr>
        </a:p>
        <a:p>
          <a:pPr lvl="0" algn="l" defTabSz="488950" rtl="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0" kern="1200" dirty="0">
            <a:solidFill>
              <a:schemeClr val="tx1"/>
            </a:solidFill>
            <a:latin typeface="Aptos"/>
          </a:endParaRPr>
        </a:p>
        <a:p>
          <a:pPr lvl="0" algn="l" defTabSz="488950" rtl="0">
            <a:lnSpc>
              <a:spcPct val="90000"/>
            </a:lnSpc>
            <a:spcBef>
              <a:spcPct val="0"/>
            </a:spcBef>
            <a:spcAft>
              <a:spcPct val="35000"/>
            </a:spcAft>
          </a:pPr>
          <a:r>
            <a:rPr lang="it-IT" sz="1100" b="0" kern="1200" dirty="0">
              <a:solidFill>
                <a:schemeClr val="tx1"/>
              </a:solidFill>
              <a:latin typeface="Aptos"/>
            </a:rPr>
            <a:t>58 beneficiari </a:t>
          </a:r>
        </a:p>
        <a:p>
          <a:pPr lvl="0" algn="l" defTabSz="488950">
            <a:lnSpc>
              <a:spcPct val="90000"/>
            </a:lnSpc>
            <a:spcBef>
              <a:spcPct val="0"/>
            </a:spcBef>
            <a:spcAft>
              <a:spcPct val="35000"/>
            </a:spcAft>
          </a:pPr>
          <a:r>
            <a:rPr lang="it-IT" sz="1100" b="0" kern="1200" dirty="0">
              <a:solidFill>
                <a:schemeClr val="tx1"/>
              </a:solidFill>
              <a:latin typeface="Aptos"/>
            </a:rPr>
            <a:t>(23 sotto i 6 mesi)</a:t>
          </a:r>
          <a:endParaRPr lang="it-IT" sz="1100" kern="1200" dirty="0"/>
        </a:p>
        <a:p>
          <a:pPr lvl="0" algn="l" defTabSz="488950">
            <a:lnSpc>
              <a:spcPct val="90000"/>
            </a:lnSpc>
            <a:spcBef>
              <a:spcPct val="0"/>
            </a:spcBef>
            <a:spcAft>
              <a:spcPct val="35000"/>
            </a:spcAft>
          </a:pPr>
          <a:r>
            <a:rPr lang="it-IT" sz="1100" b="1" kern="1200" dirty="0">
              <a:solidFill>
                <a:schemeClr val="tx1"/>
              </a:solidFill>
              <a:latin typeface="Aptos"/>
            </a:rPr>
            <a:t>PROGETTI SOTTOSCRITTI: 74</a:t>
          </a:r>
        </a:p>
        <a:p>
          <a:pPr lvl="0" algn="l" defTabSz="488950">
            <a:lnSpc>
              <a:spcPct val="90000"/>
            </a:lnSpc>
            <a:spcBef>
              <a:spcPct val="0"/>
            </a:spcBef>
            <a:spcAft>
              <a:spcPct val="35000"/>
            </a:spcAft>
          </a:pPr>
          <a:r>
            <a:rPr lang="it-IT" sz="1100" b="1" kern="1200" dirty="0">
              <a:solidFill>
                <a:srgbClr val="FF0000"/>
              </a:solidFill>
              <a:latin typeface="Aptos"/>
            </a:rPr>
            <a:t>Progetti in corso: 16</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1" kern="1200" dirty="0">
            <a:solidFill>
              <a:srgbClr val="FF0000"/>
            </a:solidFill>
            <a:latin typeface="Aptos"/>
          </a:endParaRPr>
        </a:p>
      </dsp:txBody>
      <dsp:txXfrm>
        <a:off x="524158" y="734288"/>
        <a:ext cx="2135366" cy="2485565"/>
      </dsp:txXfrm>
    </dsp:sp>
    <dsp:sp modelId="{D98F8847-5BFB-47A9-B0D5-94FCF486231D}">
      <dsp:nvSpPr>
        <dsp:cNvPr id="0" name=""/>
        <dsp:cNvSpPr/>
      </dsp:nvSpPr>
      <dsp:spPr>
        <a:xfrm>
          <a:off x="604113" y="103313"/>
          <a:ext cx="2335185" cy="5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latin typeface="Aptos"/>
            </a:rPr>
            <a:t>Aldini A</a:t>
          </a:r>
        </a:p>
      </dsp:txBody>
      <dsp:txXfrm>
        <a:off x="604113" y="103313"/>
        <a:ext cx="2335185" cy="590629"/>
      </dsp:txXfrm>
    </dsp:sp>
    <dsp:sp modelId="{79B4C923-C894-486F-9840-9746F1A31EF5}">
      <dsp:nvSpPr>
        <dsp:cNvPr id="0" name=""/>
        <dsp:cNvSpPr/>
      </dsp:nvSpPr>
      <dsp:spPr>
        <a:xfrm>
          <a:off x="2882482" y="143659"/>
          <a:ext cx="590629" cy="5906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A76D-ED20-4F8C-935E-F8ED5D076189}">
      <dsp:nvSpPr>
        <dsp:cNvPr id="0" name=""/>
        <dsp:cNvSpPr/>
      </dsp:nvSpPr>
      <dsp:spPr>
        <a:xfrm>
          <a:off x="2941545" y="202722"/>
          <a:ext cx="472503" cy="472503"/>
        </a:xfrm>
        <a:prstGeom prst="chord">
          <a:avLst>
            <a:gd name="adj1" fmla="val 0"/>
            <a:gd name="adj2" fmla="val 108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EED37-3C2A-48BF-AF3C-582FD1063035}">
      <dsp:nvSpPr>
        <dsp:cNvPr id="0" name=""/>
        <dsp:cNvSpPr/>
      </dsp:nvSpPr>
      <dsp:spPr>
        <a:xfrm>
          <a:off x="3413909" y="734288"/>
          <a:ext cx="2111778" cy="24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a:latin typeface="Aptos"/>
            </a:rPr>
            <a:t>DATA INIZIO PROGETTO:</a:t>
          </a: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0" kern="1200">
              <a:latin typeface="Aptos"/>
            </a:rPr>
            <a:t>03.11.2022</a:t>
          </a: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1" kern="1200">
              <a:latin typeface="Aptos"/>
            </a:rPr>
            <a:t>FINANZIAMENTO</a:t>
          </a:r>
          <a:r>
            <a:rPr lang="it-IT" sz="1100" b="0" kern="1200">
              <a:latin typeface="Aptos"/>
            </a:rPr>
            <a:t>: </a:t>
          </a:r>
        </a:p>
        <a:p>
          <a:pPr lvl="0" algn="l" defTabSz="488950">
            <a:lnSpc>
              <a:spcPct val="90000"/>
            </a:lnSpc>
            <a:spcBef>
              <a:spcPct val="0"/>
            </a:spcBef>
            <a:spcAft>
              <a:spcPct val="35000"/>
            </a:spcAft>
          </a:pPr>
          <a:r>
            <a:rPr lang="it-IT" sz="1100" b="0" kern="1200">
              <a:latin typeface="Aptos"/>
            </a:rPr>
            <a:t>210.000 € SERVIZI</a:t>
          </a:r>
        </a:p>
        <a:p>
          <a:pPr lvl="0" algn="l" defTabSz="488950">
            <a:lnSpc>
              <a:spcPct val="90000"/>
            </a:lnSpc>
            <a:spcBef>
              <a:spcPct val="0"/>
            </a:spcBef>
            <a:spcAft>
              <a:spcPct val="35000"/>
            </a:spcAft>
          </a:pPr>
          <a:endParaRPr lang="it-IT" sz="1100" b="1" kern="1200">
            <a:latin typeface="Aptos" panose="020B0004020202020204" pitchFamily="34" charset="0"/>
          </a:endParaRPr>
        </a:p>
        <a:p>
          <a:pPr lvl="0" algn="l" defTabSz="488950">
            <a:lnSpc>
              <a:spcPct val="90000"/>
            </a:lnSpc>
            <a:spcBef>
              <a:spcPct val="0"/>
            </a:spcBef>
            <a:spcAft>
              <a:spcPct val="35000"/>
            </a:spcAft>
          </a:pPr>
          <a:r>
            <a:rPr lang="it-IT" sz="1100" b="1" kern="1200">
              <a:latin typeface="Aptos"/>
            </a:rPr>
            <a:t>TARGET ENTRO 31.03.2026:</a:t>
          </a: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0" kern="1200">
              <a:latin typeface="Aptos"/>
            </a:rPr>
            <a:t>60 individui senza dimora</a:t>
          </a: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endParaRPr lang="it-IT" sz="1100" b="1" kern="1200" dirty="0">
            <a:latin typeface="Aptos" panose="020B0004020202020204" pitchFamily="34" charset="0"/>
          </a:endParaRPr>
        </a:p>
        <a:p>
          <a:pPr lvl="0" algn="l" defTabSz="488950">
            <a:lnSpc>
              <a:spcPct val="90000"/>
            </a:lnSpc>
            <a:spcBef>
              <a:spcPct val="0"/>
            </a:spcBef>
            <a:spcAft>
              <a:spcPct val="35000"/>
            </a:spcAft>
          </a:pPr>
          <a:endParaRPr lang="it-IT" sz="1100" b="1" kern="1200" dirty="0">
            <a:latin typeface="Aptos"/>
          </a:endParaRPr>
        </a:p>
        <a:p>
          <a:pPr lvl="0" algn="l" defTabSz="48895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1" kern="1200" dirty="0">
            <a:latin typeface="Aptos" panose="020B0004020202020204" pitchFamily="34" charset="0"/>
          </a:endParaRPr>
        </a:p>
        <a:p>
          <a:pPr lvl="0" algn="l" defTabSz="488950" rtl="0">
            <a:lnSpc>
              <a:spcPct val="90000"/>
            </a:lnSpc>
            <a:spcBef>
              <a:spcPct val="0"/>
            </a:spcBef>
            <a:spcAft>
              <a:spcPct val="35000"/>
            </a:spcAft>
          </a:pPr>
          <a:r>
            <a:rPr lang="it-IT" sz="1100" b="0" kern="1200" dirty="0">
              <a:latin typeface="Aptos"/>
            </a:rPr>
            <a:t>37 beneficiari </a:t>
          </a:r>
          <a:endParaRPr lang="it-IT" sz="1100" b="0" kern="1200" dirty="0">
            <a:solidFill>
              <a:schemeClr val="tx1"/>
            </a:solidFill>
            <a:latin typeface="Calibri Light" panose="020F0302020204030204"/>
            <a:ea typeface="Calibri Light" panose="020F0302020204030204"/>
            <a:cs typeface="Calibri Light" panose="020F0302020204030204"/>
          </a:endParaRPr>
        </a:p>
        <a:p>
          <a:pPr lvl="0" algn="l" defTabSz="488950">
            <a:lnSpc>
              <a:spcPct val="90000"/>
            </a:lnSpc>
            <a:spcBef>
              <a:spcPct val="0"/>
            </a:spcBef>
            <a:spcAft>
              <a:spcPct val="35000"/>
            </a:spcAft>
          </a:pPr>
          <a:r>
            <a:rPr lang="it-IT" sz="1100" b="0" kern="1200" dirty="0">
              <a:latin typeface="Aptos"/>
            </a:rPr>
            <a:t>(10 sotto i 6 mesi)</a:t>
          </a:r>
          <a:endParaRPr lang="it-IT" sz="1100" kern="1200" dirty="0"/>
        </a:p>
        <a:p>
          <a:pPr lvl="0" algn="l" defTabSz="488950">
            <a:lnSpc>
              <a:spcPct val="90000"/>
            </a:lnSpc>
            <a:spcBef>
              <a:spcPct val="0"/>
            </a:spcBef>
            <a:spcAft>
              <a:spcPct val="35000"/>
            </a:spcAft>
          </a:pPr>
          <a:r>
            <a:rPr lang="it-IT" sz="1100" b="1" kern="1200" dirty="0">
              <a:latin typeface="Aptos"/>
            </a:rPr>
            <a:t>PROGETTI SOTTOSCRITTI: 68</a:t>
          </a:r>
        </a:p>
        <a:p>
          <a:pPr lvl="0" algn="l" defTabSz="488950">
            <a:lnSpc>
              <a:spcPct val="90000"/>
            </a:lnSpc>
            <a:spcBef>
              <a:spcPct val="0"/>
            </a:spcBef>
            <a:spcAft>
              <a:spcPct val="35000"/>
            </a:spcAft>
          </a:pPr>
          <a:r>
            <a:rPr lang="it-IT" sz="1100" b="1" kern="1200" dirty="0">
              <a:solidFill>
                <a:srgbClr val="FF0000"/>
              </a:solidFill>
              <a:latin typeface="Aptos"/>
            </a:rPr>
            <a:t>Progetti in corso: 31</a:t>
          </a:r>
        </a:p>
        <a:p>
          <a:pPr lvl="0" algn="l" defTabSz="488950">
            <a:lnSpc>
              <a:spcPct val="90000"/>
            </a:lnSpc>
            <a:spcBef>
              <a:spcPct val="0"/>
            </a:spcBef>
            <a:spcAft>
              <a:spcPct val="35000"/>
            </a:spcAft>
          </a:pPr>
          <a:r>
            <a:rPr lang="it-IT" sz="1050" b="1" kern="1200" dirty="0">
              <a:solidFill>
                <a:srgbClr val="FF0000"/>
              </a:solidFill>
              <a:latin typeface="Aptos"/>
            </a:rPr>
            <a:t>IN ATTESA DI VALUTAZIONE SU PRESENZA IN STAZIONI DI POSTA</a:t>
          </a:r>
        </a:p>
      </dsp:txBody>
      <dsp:txXfrm>
        <a:off x="3413909" y="734288"/>
        <a:ext cx="2111778" cy="2485565"/>
      </dsp:txXfrm>
    </dsp:sp>
    <dsp:sp modelId="{C1482EDE-975F-4832-BE46-4664255942B2}">
      <dsp:nvSpPr>
        <dsp:cNvPr id="0" name=""/>
        <dsp:cNvSpPr/>
      </dsp:nvSpPr>
      <dsp:spPr>
        <a:xfrm>
          <a:off x="3412878" y="103313"/>
          <a:ext cx="2569914" cy="5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latin typeface="Aptos"/>
            </a:rPr>
            <a:t>Aldini B</a:t>
          </a:r>
        </a:p>
      </dsp:txBody>
      <dsp:txXfrm>
        <a:off x="3412878" y="103313"/>
        <a:ext cx="2569914" cy="590629"/>
      </dsp:txXfrm>
    </dsp:sp>
    <dsp:sp modelId="{BCD93B74-0BEA-4F91-A988-058951CB42D8}">
      <dsp:nvSpPr>
        <dsp:cNvPr id="0" name=""/>
        <dsp:cNvSpPr/>
      </dsp:nvSpPr>
      <dsp:spPr>
        <a:xfrm>
          <a:off x="5877804" y="143659"/>
          <a:ext cx="590629" cy="5906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CDBF7-BD14-441E-8499-61CAA5083F67}">
      <dsp:nvSpPr>
        <dsp:cNvPr id="0" name=""/>
        <dsp:cNvSpPr/>
      </dsp:nvSpPr>
      <dsp:spPr>
        <a:xfrm>
          <a:off x="5936867" y="202722"/>
          <a:ext cx="472503" cy="472503"/>
        </a:xfrm>
        <a:prstGeom prst="chord">
          <a:avLst>
            <a:gd name="adj1" fmla="val 19800000"/>
            <a:gd name="adj2" fmla="val 126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2515-3283-4779-BFEB-F1A5E63BC5AA}">
      <dsp:nvSpPr>
        <dsp:cNvPr id="0" name=""/>
        <dsp:cNvSpPr/>
      </dsp:nvSpPr>
      <dsp:spPr>
        <a:xfrm>
          <a:off x="6373246" y="734288"/>
          <a:ext cx="2183748" cy="24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a:latin typeface="Aptos"/>
            </a:rPr>
            <a:t>DATA INIZIO PROGETTO:</a:t>
          </a: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0" kern="1200">
              <a:latin typeface="Aptos"/>
            </a:rPr>
            <a:t>03.11.2022</a:t>
          </a: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1" kern="1200">
              <a:latin typeface="Aptos"/>
            </a:rPr>
            <a:t>FINANZIAMENTO</a:t>
          </a:r>
          <a:r>
            <a:rPr lang="it-IT" sz="1100" b="0" kern="1200">
              <a:latin typeface="Aptos"/>
            </a:rPr>
            <a:t>: </a:t>
          </a:r>
        </a:p>
        <a:p>
          <a:pPr lvl="0" algn="l" defTabSz="488950">
            <a:lnSpc>
              <a:spcPct val="90000"/>
            </a:lnSpc>
            <a:spcBef>
              <a:spcPct val="0"/>
            </a:spcBef>
            <a:spcAft>
              <a:spcPct val="35000"/>
            </a:spcAft>
          </a:pPr>
          <a:r>
            <a:rPr lang="it-IT" sz="1100" b="0" kern="1200">
              <a:latin typeface="Aptos"/>
            </a:rPr>
            <a:t>210.000 € SERVIZI</a:t>
          </a:r>
        </a:p>
        <a:p>
          <a:pPr lvl="0" algn="l" defTabSz="488950">
            <a:lnSpc>
              <a:spcPct val="90000"/>
            </a:lnSpc>
            <a:spcBef>
              <a:spcPct val="0"/>
            </a:spcBef>
            <a:spcAft>
              <a:spcPct val="35000"/>
            </a:spcAft>
          </a:pPr>
          <a:endParaRPr lang="it-IT" sz="1100" b="1" kern="1200">
            <a:latin typeface="Aptos" panose="020B0004020202020204" pitchFamily="34" charset="0"/>
          </a:endParaRPr>
        </a:p>
        <a:p>
          <a:pPr lvl="0" algn="l" defTabSz="488950">
            <a:lnSpc>
              <a:spcPct val="90000"/>
            </a:lnSpc>
            <a:spcBef>
              <a:spcPct val="0"/>
            </a:spcBef>
            <a:spcAft>
              <a:spcPct val="35000"/>
            </a:spcAft>
          </a:pPr>
          <a:r>
            <a:rPr lang="it-IT" sz="1100" b="1" kern="1200">
              <a:latin typeface="Aptos"/>
            </a:rPr>
            <a:t>TARGET ENTRO 31.03.2026:</a:t>
          </a:r>
        </a:p>
        <a:p>
          <a:pPr lvl="0" algn="l" defTabSz="488950">
            <a:lnSpc>
              <a:spcPct val="90000"/>
            </a:lnSpc>
            <a:spcBef>
              <a:spcPct val="0"/>
            </a:spcBef>
            <a:spcAft>
              <a:spcPct val="35000"/>
            </a:spcAft>
          </a:pPr>
          <a:r>
            <a:rPr lang="it-IT" sz="1100" b="0" kern="1200" dirty="0">
              <a:latin typeface="Aptos"/>
            </a:rPr>
            <a:t>45 membri di nuclei familiari</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1" kern="1200" dirty="0">
            <a:latin typeface="Aptos"/>
          </a:endParaRPr>
        </a:p>
        <a:p>
          <a:pPr lvl="0" algn="l" defTabSz="48895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0" kern="1200" dirty="0">
            <a:latin typeface="Aptos" panose="020B0004020202020204" pitchFamily="34" charset="0"/>
          </a:endParaRPr>
        </a:p>
        <a:p>
          <a:pPr lvl="0" algn="l" defTabSz="488950" rtl="0">
            <a:lnSpc>
              <a:spcPct val="90000"/>
            </a:lnSpc>
            <a:spcBef>
              <a:spcPct val="0"/>
            </a:spcBef>
            <a:spcAft>
              <a:spcPct val="35000"/>
            </a:spcAft>
          </a:pPr>
          <a:r>
            <a:rPr lang="it-IT" sz="1100" b="0" kern="1200" dirty="0">
              <a:latin typeface="Aptos"/>
            </a:rPr>
            <a:t>58 beneficiari </a:t>
          </a:r>
          <a:endParaRPr lang="it-IT" sz="1100" b="0" kern="1200" dirty="0">
            <a:solidFill>
              <a:schemeClr val="tx1"/>
            </a:solidFill>
            <a:latin typeface="Aptos"/>
          </a:endParaRPr>
        </a:p>
        <a:p>
          <a:pPr lvl="0" algn="l" defTabSz="488950" rtl="0">
            <a:lnSpc>
              <a:spcPct val="90000"/>
            </a:lnSpc>
            <a:spcBef>
              <a:spcPct val="0"/>
            </a:spcBef>
            <a:spcAft>
              <a:spcPct val="35000"/>
            </a:spcAft>
          </a:pPr>
          <a:r>
            <a:rPr lang="it-IT" sz="1100" b="0" kern="1200" dirty="0">
              <a:latin typeface="Aptos"/>
            </a:rPr>
            <a:t>(33 sotto i 6 mesi)</a:t>
          </a:r>
          <a:endParaRPr lang="it-IT" sz="1100" kern="1200" dirty="0"/>
        </a:p>
        <a:p>
          <a:pPr lvl="0" algn="l" defTabSz="488950">
            <a:lnSpc>
              <a:spcPct val="90000"/>
            </a:lnSpc>
            <a:spcBef>
              <a:spcPct val="0"/>
            </a:spcBef>
            <a:spcAft>
              <a:spcPct val="35000"/>
            </a:spcAft>
          </a:pPr>
          <a:r>
            <a:rPr lang="it-IT" sz="1100" b="1" kern="1200" dirty="0">
              <a:latin typeface="Aptos"/>
            </a:rPr>
            <a:t>PROGETTI SOTTOSCRITTI: 71</a:t>
          </a:r>
        </a:p>
        <a:p>
          <a:pPr lvl="0" algn="l" defTabSz="488950">
            <a:lnSpc>
              <a:spcPct val="90000"/>
            </a:lnSpc>
            <a:spcBef>
              <a:spcPct val="0"/>
            </a:spcBef>
            <a:spcAft>
              <a:spcPct val="35000"/>
            </a:spcAft>
          </a:pPr>
          <a:r>
            <a:rPr lang="it-IT" sz="1100" b="1" kern="1200" dirty="0">
              <a:solidFill>
                <a:srgbClr val="FF0000"/>
              </a:solidFill>
              <a:latin typeface="Aptos"/>
            </a:rPr>
            <a:t>Progetti in corso: 13</a:t>
          </a:r>
        </a:p>
        <a:p>
          <a:pPr lvl="0" algn="l" defTabSz="488950">
            <a:lnSpc>
              <a:spcPct val="90000"/>
            </a:lnSpc>
            <a:spcBef>
              <a:spcPct val="0"/>
            </a:spcBef>
            <a:spcAft>
              <a:spcPct val="35000"/>
            </a:spcAft>
          </a:pPr>
          <a:endParaRPr lang="it-IT" sz="1100" b="1" kern="1200" dirty="0">
            <a:solidFill>
              <a:srgbClr val="FF0000"/>
            </a:solidFill>
            <a:latin typeface="Aptos"/>
          </a:endParaRPr>
        </a:p>
      </dsp:txBody>
      <dsp:txXfrm>
        <a:off x="6373246" y="734288"/>
        <a:ext cx="2183748" cy="2485565"/>
      </dsp:txXfrm>
    </dsp:sp>
    <dsp:sp modelId="{35689306-59F7-4EF4-B99E-DE9A95F060D1}">
      <dsp:nvSpPr>
        <dsp:cNvPr id="0" name=""/>
        <dsp:cNvSpPr/>
      </dsp:nvSpPr>
      <dsp:spPr>
        <a:xfrm>
          <a:off x="6449550" y="68555"/>
          <a:ext cx="1874864" cy="5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a:latin typeface="Aptos"/>
            </a:rPr>
            <a:t>Mosso C</a:t>
          </a:r>
          <a:endParaRPr lang="it-IT" sz="1600" u="sng" kern="1200">
            <a:latin typeface="Aptos" panose="020B0004020202020204" pitchFamily="34" charset="0"/>
          </a:endParaRPr>
        </a:p>
      </dsp:txBody>
      <dsp:txXfrm>
        <a:off x="6449550" y="68555"/>
        <a:ext cx="1874864" cy="590629"/>
      </dsp:txXfrm>
    </dsp:sp>
    <dsp:sp modelId="{2CEEF816-1E18-4E57-B88E-1D8010C9DAB1}">
      <dsp:nvSpPr>
        <dsp:cNvPr id="0" name=""/>
        <dsp:cNvSpPr/>
      </dsp:nvSpPr>
      <dsp:spPr>
        <a:xfrm>
          <a:off x="8680680" y="123471"/>
          <a:ext cx="590629" cy="5906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BC202-A5D9-4B0A-A057-0DF20CD94BA9}">
      <dsp:nvSpPr>
        <dsp:cNvPr id="0" name=""/>
        <dsp:cNvSpPr/>
      </dsp:nvSpPr>
      <dsp:spPr>
        <a:xfrm>
          <a:off x="8735434" y="176229"/>
          <a:ext cx="472503" cy="472503"/>
        </a:xfrm>
        <a:prstGeom prst="chord">
          <a:avLst>
            <a:gd name="adj1" fmla="val 162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B72CC-9651-4A59-B9F0-A9E86F233226}">
      <dsp:nvSpPr>
        <dsp:cNvPr id="0" name=""/>
        <dsp:cNvSpPr/>
      </dsp:nvSpPr>
      <dsp:spPr>
        <a:xfrm>
          <a:off x="8763581" y="770397"/>
          <a:ext cx="2505912" cy="3060203"/>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algn="ctr" defTabSz="533400">
            <a:lnSpc>
              <a:spcPct val="90000"/>
            </a:lnSpc>
            <a:spcBef>
              <a:spcPct val="0"/>
            </a:spcBef>
            <a:spcAft>
              <a:spcPct val="35000"/>
            </a:spcAft>
            <a:buNone/>
          </a:pPr>
          <a:r>
            <a:rPr lang="it-IT" sz="1200" b="1" u="none" kern="1200" dirty="0">
              <a:latin typeface="Aptos"/>
            </a:rPr>
            <a:t>FINANZIAMENTO </a:t>
          </a:r>
        </a:p>
        <a:p>
          <a:pPr marL="0" lvl="0" algn="ctr" defTabSz="533400">
            <a:lnSpc>
              <a:spcPct val="90000"/>
            </a:lnSpc>
            <a:spcBef>
              <a:spcPct val="0"/>
            </a:spcBef>
            <a:spcAft>
              <a:spcPct val="35000"/>
            </a:spcAft>
            <a:buNone/>
          </a:pPr>
          <a:r>
            <a:rPr lang="it-IT" sz="1200" b="1" u="none" kern="1200" dirty="0">
              <a:latin typeface="Aptos"/>
            </a:rPr>
            <a:t>2.130.000,00 € di cui</a:t>
          </a:r>
        </a:p>
        <a:p>
          <a:pPr marL="0" lvl="0" algn="ctr" defTabSz="533400">
            <a:lnSpc>
              <a:spcPct val="90000"/>
            </a:lnSpc>
            <a:spcBef>
              <a:spcPct val="0"/>
            </a:spcBef>
            <a:spcAft>
              <a:spcPct val="35000"/>
            </a:spcAft>
            <a:buNone/>
          </a:pPr>
          <a:r>
            <a:rPr lang="it-IT" sz="1050" b="0" u="none" kern="1200" dirty="0">
              <a:latin typeface="Aptos"/>
            </a:rPr>
            <a:t>per lavori 1.500.000,00 €</a:t>
          </a:r>
        </a:p>
        <a:p>
          <a:pPr marL="0" lvl="0" algn="ctr" defTabSz="533400">
            <a:lnSpc>
              <a:spcPct val="90000"/>
            </a:lnSpc>
            <a:spcBef>
              <a:spcPct val="0"/>
            </a:spcBef>
            <a:spcAft>
              <a:spcPct val="35000"/>
            </a:spcAft>
            <a:buNone/>
          </a:pPr>
          <a:r>
            <a:rPr lang="it-IT" sz="1050" b="0" u="none" kern="1200" dirty="0">
              <a:latin typeface="Aptos"/>
            </a:rPr>
            <a:t>per servizi 630.000,00€</a:t>
          </a:r>
        </a:p>
        <a:p>
          <a:pPr marL="0" lvl="0" algn="ctr" defTabSz="533400">
            <a:lnSpc>
              <a:spcPct val="90000"/>
            </a:lnSpc>
            <a:spcBef>
              <a:spcPct val="0"/>
            </a:spcBef>
            <a:spcAft>
              <a:spcPct val="35000"/>
            </a:spcAft>
            <a:buNone/>
          </a:pPr>
          <a:endParaRPr lang="it-IT" sz="1050" b="1" u="none" kern="1200" dirty="0">
            <a:latin typeface="Aptos" panose="020B0004020202020204" pitchFamily="34" charset="0"/>
          </a:endParaRPr>
        </a:p>
        <a:p>
          <a:pPr marL="0" lvl="0" algn="ctr" defTabSz="533400">
            <a:lnSpc>
              <a:spcPct val="90000"/>
            </a:lnSpc>
            <a:spcBef>
              <a:spcPct val="0"/>
            </a:spcBef>
            <a:spcAft>
              <a:spcPct val="35000"/>
            </a:spcAft>
            <a:buNone/>
          </a:pPr>
          <a:r>
            <a:rPr lang="it-IT" sz="1200" b="1" u="none" kern="1200" dirty="0">
              <a:latin typeface="Aptos"/>
            </a:rPr>
            <a:t>TARGET PROGRAMMATO</a:t>
          </a:r>
        </a:p>
        <a:p>
          <a:pPr marL="0" lvl="0" algn="ctr" defTabSz="533400">
            <a:lnSpc>
              <a:spcPct val="90000"/>
            </a:lnSpc>
            <a:spcBef>
              <a:spcPct val="0"/>
            </a:spcBef>
            <a:spcAft>
              <a:spcPct val="35000"/>
            </a:spcAft>
            <a:buNone/>
          </a:pPr>
          <a:r>
            <a:rPr lang="it-IT" sz="1200" b="1" u="none" kern="1200" dirty="0">
              <a:latin typeface="Aptos"/>
            </a:rPr>
            <a:t>165 beneficiari</a:t>
          </a:r>
        </a:p>
        <a:p>
          <a:pPr marL="0" lvl="0" algn="ctr" defTabSz="533400" rtl="0">
            <a:lnSpc>
              <a:spcPct val="90000"/>
            </a:lnSpc>
            <a:spcBef>
              <a:spcPct val="0"/>
            </a:spcBef>
            <a:spcAft>
              <a:spcPct val="35000"/>
            </a:spcAft>
            <a:buNone/>
          </a:pPr>
          <a:endParaRPr lang="it-IT" sz="1200" b="1" u="none" kern="1200" dirty="0">
            <a:latin typeface="Aptos"/>
          </a:endParaRPr>
        </a:p>
        <a:p>
          <a:pPr marL="0" lvl="0" algn="ctr" defTabSz="533400" rtl="0">
            <a:lnSpc>
              <a:spcPct val="90000"/>
            </a:lnSpc>
            <a:spcBef>
              <a:spcPct val="0"/>
            </a:spcBef>
            <a:spcAft>
              <a:spcPct val="35000"/>
            </a:spcAft>
            <a:buNone/>
          </a:pPr>
          <a:endParaRPr lang="it-IT" sz="1200" b="1" u="none" kern="1200" dirty="0">
            <a:latin typeface="Aptos"/>
          </a:endParaRPr>
        </a:p>
        <a:p>
          <a:pPr marL="0" lvl="0" algn="ctr" defTabSz="533400" rtl="0">
            <a:lnSpc>
              <a:spcPct val="90000"/>
            </a:lnSpc>
            <a:spcBef>
              <a:spcPct val="0"/>
            </a:spcBef>
            <a:spcAft>
              <a:spcPct val="35000"/>
            </a:spcAft>
            <a:buNone/>
          </a:pPr>
          <a:r>
            <a:rPr lang="it-IT" sz="1200" b="1" u="none" kern="1200" dirty="0">
              <a:latin typeface="Aptos"/>
            </a:rPr>
            <a:t>TARGET REALIZZATO:</a:t>
          </a:r>
          <a:endParaRPr lang="it-IT" sz="1200" b="0" u="none" kern="1200" dirty="0">
            <a:latin typeface="Aptos"/>
          </a:endParaRPr>
        </a:p>
        <a:p>
          <a:pPr marL="0" lvl="0" algn="ctr" defTabSz="533400" rtl="0">
            <a:lnSpc>
              <a:spcPct val="90000"/>
            </a:lnSpc>
            <a:spcBef>
              <a:spcPct val="0"/>
            </a:spcBef>
            <a:spcAft>
              <a:spcPct val="35000"/>
            </a:spcAft>
            <a:buNone/>
          </a:pPr>
          <a:r>
            <a:rPr lang="it-IT" sz="1200" b="1" i="0" u="sng" kern="1200" dirty="0">
              <a:solidFill>
                <a:prstClr val="black">
                  <a:hueOff val="0"/>
                  <a:satOff val="0"/>
                  <a:lumOff val="0"/>
                  <a:alphaOff val="0"/>
                </a:prstClr>
              </a:solidFill>
              <a:effectLst>
                <a:outerShdw blurRad="38100" dist="38100" dir="2700000" algn="tl">
                  <a:srgbClr val="000000">
                    <a:alpha val="43137"/>
                  </a:srgbClr>
                </a:outerShdw>
              </a:effectLst>
              <a:latin typeface="Aptos"/>
              <a:ea typeface="+mn-ea"/>
              <a:cs typeface="+mn-cs"/>
            </a:rPr>
            <a:t>153 beneficiari</a:t>
          </a:r>
        </a:p>
        <a:p>
          <a:pPr marL="0" lvl="0" algn="ctr" defTabSz="533400" rtl="0">
            <a:lnSpc>
              <a:spcPct val="90000"/>
            </a:lnSpc>
            <a:spcBef>
              <a:spcPct val="0"/>
            </a:spcBef>
            <a:spcAft>
              <a:spcPct val="35000"/>
            </a:spcAft>
            <a:buNone/>
          </a:pPr>
          <a:r>
            <a:rPr lang="it-IT" sz="1100" b="0" u="none" kern="1200" dirty="0">
              <a:latin typeface="Aptos"/>
            </a:rPr>
            <a:t> (66 sotto i 6 mesi di permanenza)</a:t>
          </a:r>
        </a:p>
        <a:p>
          <a:pPr marL="0" lvl="0" algn="ctr" defTabSz="533400">
            <a:lnSpc>
              <a:spcPct val="90000"/>
            </a:lnSpc>
            <a:spcBef>
              <a:spcPct val="0"/>
            </a:spcBef>
            <a:spcAft>
              <a:spcPct val="35000"/>
            </a:spcAft>
            <a:buNone/>
          </a:pPr>
          <a:r>
            <a:rPr lang="it-IT" sz="1100" b="1" i="0" u="sng" kern="1200" dirty="0">
              <a:effectLst>
                <a:outerShdw blurRad="38100" dist="38100" dir="2700000" algn="tl">
                  <a:srgbClr val="000000">
                    <a:alpha val="43137"/>
                  </a:srgbClr>
                </a:outerShdw>
              </a:effectLst>
              <a:latin typeface="Aptos"/>
            </a:rPr>
            <a:t>PROGETTI SOTTOSCRITTI: 213</a:t>
          </a:r>
        </a:p>
        <a:p>
          <a:pPr marL="0" lvl="0" algn="ctr" defTabSz="533400">
            <a:lnSpc>
              <a:spcPct val="90000"/>
            </a:lnSpc>
            <a:spcBef>
              <a:spcPct val="0"/>
            </a:spcBef>
            <a:spcAft>
              <a:spcPct val="35000"/>
            </a:spcAft>
            <a:buNone/>
          </a:pPr>
          <a:r>
            <a:rPr lang="it-IT" sz="1050" b="1" u="none" kern="1200" dirty="0">
              <a:solidFill>
                <a:srgbClr val="FF0000"/>
              </a:solidFill>
              <a:latin typeface="Aptos"/>
            </a:rPr>
            <a:t>Progetti in corso: 60</a:t>
          </a:r>
        </a:p>
      </dsp:txBody>
      <dsp:txXfrm>
        <a:off x="8763581" y="770397"/>
        <a:ext cx="2505912" cy="3060203"/>
      </dsp:txXfrm>
    </dsp:sp>
    <dsp:sp modelId="{15C7F7E4-AB06-4698-8F54-060DA6C6212C}">
      <dsp:nvSpPr>
        <dsp:cNvPr id="0" name=""/>
        <dsp:cNvSpPr/>
      </dsp:nvSpPr>
      <dsp:spPr>
        <a:xfrm>
          <a:off x="9281981" y="74177"/>
          <a:ext cx="1747278" cy="59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it-IT" sz="1600" b="1" u="sng" kern="1200">
              <a:latin typeface="Aptos"/>
            </a:rPr>
            <a:t>Complessivo Linea 1.3.1</a:t>
          </a:r>
        </a:p>
      </dsp:txBody>
      <dsp:txXfrm>
        <a:off x="9281981" y="74177"/>
        <a:ext cx="1747278" cy="5906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4C923-C894-486F-9840-9746F1A31EF5}">
      <dsp:nvSpPr>
        <dsp:cNvPr id="0" name=""/>
        <dsp:cNvSpPr/>
      </dsp:nvSpPr>
      <dsp:spPr>
        <a:xfrm>
          <a:off x="917261" y="0"/>
          <a:ext cx="705601" cy="705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A76D-ED20-4F8C-935E-F8ED5D076189}">
      <dsp:nvSpPr>
        <dsp:cNvPr id="0" name=""/>
        <dsp:cNvSpPr/>
      </dsp:nvSpPr>
      <dsp:spPr>
        <a:xfrm>
          <a:off x="987821" y="70560"/>
          <a:ext cx="564481" cy="564481"/>
        </a:xfrm>
        <a:prstGeom prst="chord">
          <a:avLst>
            <a:gd name="adj1" fmla="val 1168272"/>
            <a:gd name="adj2" fmla="val 9631728"/>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EED37-3C2A-48BF-AF3C-582FD1063035}">
      <dsp:nvSpPr>
        <dsp:cNvPr id="0" name=""/>
        <dsp:cNvSpPr/>
      </dsp:nvSpPr>
      <dsp:spPr>
        <a:xfrm>
          <a:off x="1552136" y="705601"/>
          <a:ext cx="2522859" cy="2969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dirty="0">
              <a:latin typeface="Aptos"/>
            </a:rPr>
            <a:t>DATA INIZIO PROGETTO:</a:t>
          </a: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0" kern="1200" dirty="0">
              <a:latin typeface="Aptos"/>
            </a:rPr>
            <a:t>03.11.2022</a:t>
          </a: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FINANZIAMENTO</a:t>
          </a:r>
          <a:r>
            <a:rPr lang="it-IT" sz="1100" b="0" kern="1200" dirty="0">
              <a:latin typeface="Aptos"/>
            </a:rPr>
            <a:t>: </a:t>
          </a:r>
        </a:p>
        <a:p>
          <a:pPr lvl="0" algn="l" defTabSz="488950">
            <a:lnSpc>
              <a:spcPct val="90000"/>
            </a:lnSpc>
            <a:spcBef>
              <a:spcPct val="0"/>
            </a:spcBef>
            <a:spcAft>
              <a:spcPct val="35000"/>
            </a:spcAft>
          </a:pPr>
          <a:r>
            <a:rPr lang="it-IT" sz="1100" b="0" kern="1200" dirty="0">
              <a:latin typeface="Aptos"/>
            </a:rPr>
            <a:t>180.000,00 € SERVIZI</a:t>
          </a:r>
        </a:p>
        <a:p>
          <a:pPr lvl="0" algn="l" defTabSz="488950">
            <a:lnSpc>
              <a:spcPct val="90000"/>
            </a:lnSpc>
            <a:spcBef>
              <a:spcPct val="0"/>
            </a:spcBef>
            <a:spcAft>
              <a:spcPct val="35000"/>
            </a:spcAft>
          </a:pPr>
          <a:endParaRPr lang="it-IT" sz="1100" b="1" kern="120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ENTRO 31.03.2026:</a:t>
          </a: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0" kern="1200" dirty="0">
              <a:latin typeface="Aptos"/>
            </a:rPr>
            <a:t>1000 individui senza dimora</a:t>
          </a: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endParaRPr lang="it-IT" sz="1100" b="1"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REALIZZATO</a:t>
          </a:r>
          <a:r>
            <a:rPr lang="it-IT" sz="1100" b="0" kern="1200" dirty="0">
              <a:latin typeface="Aptos"/>
            </a:rPr>
            <a:t>:</a:t>
          </a:r>
          <a:endParaRPr lang="it-IT" sz="1100" b="1" kern="1200" dirty="0">
            <a:latin typeface="Aptos"/>
          </a:endParaRPr>
        </a:p>
        <a:p>
          <a:pPr lvl="0" algn="l" defTabSz="488950">
            <a:lnSpc>
              <a:spcPct val="90000"/>
            </a:lnSpc>
            <a:spcBef>
              <a:spcPct val="0"/>
            </a:spcBef>
            <a:spcAft>
              <a:spcPct val="35000"/>
            </a:spcAft>
          </a:pPr>
          <a:r>
            <a:rPr lang="it-IT" sz="1100" b="0" kern="1200" dirty="0">
              <a:latin typeface="Aptos"/>
            </a:rPr>
            <a:t>934 beneficiari</a:t>
          </a:r>
        </a:p>
      </dsp:txBody>
      <dsp:txXfrm>
        <a:off x="1552136" y="705601"/>
        <a:ext cx="2522859" cy="2969408"/>
      </dsp:txXfrm>
    </dsp:sp>
    <dsp:sp modelId="{C1482EDE-975F-4832-BE46-4664255942B2}">
      <dsp:nvSpPr>
        <dsp:cNvPr id="0" name=""/>
        <dsp:cNvSpPr/>
      </dsp:nvSpPr>
      <dsp:spPr>
        <a:xfrm>
          <a:off x="1550905" y="0"/>
          <a:ext cx="3070177" cy="705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dirty="0">
              <a:latin typeface="Aptos"/>
            </a:rPr>
            <a:t>Shelter Aldini </a:t>
          </a:r>
        </a:p>
      </dsp:txBody>
      <dsp:txXfrm>
        <a:off x="1550905" y="0"/>
        <a:ext cx="3070177" cy="705601"/>
      </dsp:txXfrm>
    </dsp:sp>
    <dsp:sp modelId="{BCD93B74-0BEA-4F91-A988-058951CB42D8}">
      <dsp:nvSpPr>
        <dsp:cNvPr id="0" name=""/>
        <dsp:cNvSpPr/>
      </dsp:nvSpPr>
      <dsp:spPr>
        <a:xfrm>
          <a:off x="4495655" y="0"/>
          <a:ext cx="705601" cy="705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CDBF7-BD14-441E-8499-61CAA5083F67}">
      <dsp:nvSpPr>
        <dsp:cNvPr id="0" name=""/>
        <dsp:cNvSpPr/>
      </dsp:nvSpPr>
      <dsp:spPr>
        <a:xfrm>
          <a:off x="4566215" y="70560"/>
          <a:ext cx="564481" cy="564481"/>
        </a:xfrm>
        <a:prstGeom prst="chord">
          <a:avLst>
            <a:gd name="adj1" fmla="val 20431728"/>
            <a:gd name="adj2" fmla="val 11968272"/>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2515-3283-4779-BFEB-F1A5E63BC5AA}">
      <dsp:nvSpPr>
        <dsp:cNvPr id="0" name=""/>
        <dsp:cNvSpPr/>
      </dsp:nvSpPr>
      <dsp:spPr>
        <a:xfrm>
          <a:off x="5087540" y="705601"/>
          <a:ext cx="2608839" cy="2969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l" defTabSz="488950">
            <a:lnSpc>
              <a:spcPct val="90000"/>
            </a:lnSpc>
            <a:spcBef>
              <a:spcPct val="0"/>
            </a:spcBef>
            <a:spcAft>
              <a:spcPct val="35000"/>
            </a:spcAft>
          </a:pPr>
          <a:r>
            <a:rPr lang="it-IT" sz="1100" b="1" kern="1200" dirty="0">
              <a:latin typeface="Aptos"/>
            </a:rPr>
            <a:t>DATA INIZIO PROGETTO:</a:t>
          </a:r>
          <a:endParaRPr lang="it-IT" sz="1100" b="0" kern="1200" dirty="0">
            <a:latin typeface="Aptos"/>
          </a:endParaRPr>
        </a:p>
        <a:p>
          <a:pPr lvl="0" algn="l" defTabSz="488950">
            <a:lnSpc>
              <a:spcPct val="90000"/>
            </a:lnSpc>
            <a:spcBef>
              <a:spcPct val="0"/>
            </a:spcBef>
            <a:spcAft>
              <a:spcPct val="35000"/>
            </a:spcAft>
          </a:pPr>
          <a:r>
            <a:rPr lang="it-IT" sz="1100" b="0" kern="1200" dirty="0">
              <a:latin typeface="Aptos"/>
            </a:rPr>
            <a:t>21..2022</a:t>
          </a:r>
        </a:p>
        <a:p>
          <a:pPr lvl="0" algn="l" defTabSz="488950">
            <a:lnSpc>
              <a:spcPct val="90000"/>
            </a:lnSpc>
            <a:spcBef>
              <a:spcPct val="0"/>
            </a:spcBef>
            <a:spcAft>
              <a:spcPct val="35000"/>
            </a:spcAft>
          </a:pPr>
          <a:endParaRPr lang="it-IT" sz="1100" b="0" kern="120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FINANZIAMENTO</a:t>
          </a:r>
          <a:r>
            <a:rPr lang="it-IT" sz="1100" b="0" kern="1200" dirty="0">
              <a:latin typeface="Aptos"/>
            </a:rPr>
            <a:t>: </a:t>
          </a:r>
        </a:p>
        <a:p>
          <a:pPr lvl="0" algn="l" defTabSz="488950">
            <a:lnSpc>
              <a:spcPct val="90000"/>
            </a:lnSpc>
            <a:spcBef>
              <a:spcPct val="0"/>
            </a:spcBef>
            <a:spcAft>
              <a:spcPct val="35000"/>
            </a:spcAft>
          </a:pPr>
          <a:r>
            <a:rPr lang="it-IT" sz="1100" b="0" kern="1200" dirty="0">
              <a:latin typeface="Aptos"/>
            </a:rPr>
            <a:t>180.000,00€ SERVIZI</a:t>
          </a:r>
        </a:p>
        <a:p>
          <a:pPr lvl="0" algn="l" defTabSz="488950">
            <a:lnSpc>
              <a:spcPct val="90000"/>
            </a:lnSpc>
            <a:spcBef>
              <a:spcPct val="0"/>
            </a:spcBef>
            <a:spcAft>
              <a:spcPct val="35000"/>
            </a:spcAft>
          </a:pPr>
          <a:endParaRPr lang="it-IT" sz="1100" b="1" kern="120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ENTRO 31.03.2026:</a:t>
          </a:r>
        </a:p>
        <a:p>
          <a:pPr lvl="0" algn="l" defTabSz="488950">
            <a:lnSpc>
              <a:spcPct val="90000"/>
            </a:lnSpc>
            <a:spcBef>
              <a:spcPct val="0"/>
            </a:spcBef>
            <a:spcAft>
              <a:spcPct val="35000"/>
            </a:spcAft>
          </a:pPr>
          <a:r>
            <a:rPr lang="it-IT" sz="1100" b="0" kern="1200" dirty="0">
              <a:latin typeface="Aptos"/>
            </a:rPr>
            <a:t>800 membri di nuclei familiari</a:t>
          </a: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endParaRPr lang="it-IT" sz="1100" b="0" kern="1200" dirty="0">
            <a:latin typeface="Aptos" panose="020B0004020202020204" pitchFamily="34" charset="0"/>
          </a:endParaRPr>
        </a:p>
        <a:p>
          <a:pPr lvl="0" algn="l" defTabSz="488950">
            <a:lnSpc>
              <a:spcPct val="90000"/>
            </a:lnSpc>
            <a:spcBef>
              <a:spcPct val="0"/>
            </a:spcBef>
            <a:spcAft>
              <a:spcPct val="35000"/>
            </a:spcAft>
          </a:pPr>
          <a:r>
            <a:rPr lang="it-IT" sz="1100" b="1" kern="1200" dirty="0">
              <a:latin typeface="Aptos"/>
            </a:rPr>
            <a:t>TARGET REALIZZATO</a:t>
          </a:r>
          <a:r>
            <a:rPr lang="it-IT" sz="1100" b="0" kern="1200" dirty="0">
              <a:latin typeface="Aptos"/>
            </a:rPr>
            <a:t>:</a:t>
          </a:r>
        </a:p>
        <a:p>
          <a:pPr lvl="0" algn="l" defTabSz="488950">
            <a:lnSpc>
              <a:spcPct val="90000"/>
            </a:lnSpc>
            <a:spcBef>
              <a:spcPct val="0"/>
            </a:spcBef>
            <a:spcAft>
              <a:spcPct val="35000"/>
            </a:spcAft>
          </a:pPr>
          <a:r>
            <a:rPr lang="it-IT" sz="1100" b="0" kern="1200" dirty="0">
              <a:latin typeface="Aptos"/>
            </a:rPr>
            <a:t>801 beneficiari</a:t>
          </a:r>
        </a:p>
      </dsp:txBody>
      <dsp:txXfrm>
        <a:off x="5087540" y="705601"/>
        <a:ext cx="2608839" cy="2969408"/>
      </dsp:txXfrm>
    </dsp:sp>
    <dsp:sp modelId="{35689306-59F7-4EF4-B99E-DE9A95F060D1}">
      <dsp:nvSpPr>
        <dsp:cNvPr id="0" name=""/>
        <dsp:cNvSpPr/>
      </dsp:nvSpPr>
      <dsp:spPr>
        <a:xfrm>
          <a:off x="5178697" y="0"/>
          <a:ext cx="2239828" cy="705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it-IT" sz="1600" b="1" u="sng" kern="1200" dirty="0">
              <a:latin typeface="Aptos"/>
            </a:rPr>
            <a:t>Shelter Barabino</a:t>
          </a:r>
          <a:endParaRPr lang="it-IT" sz="1600" u="sng" kern="1200" dirty="0">
            <a:latin typeface="Aptos"/>
          </a:endParaRPr>
        </a:p>
      </dsp:txBody>
      <dsp:txXfrm>
        <a:off x="5178697" y="0"/>
        <a:ext cx="2239828" cy="705601"/>
      </dsp:txXfrm>
    </dsp:sp>
    <dsp:sp modelId="{2CEEF816-1E18-4E57-B88E-1D8010C9DAB1}">
      <dsp:nvSpPr>
        <dsp:cNvPr id="0" name=""/>
        <dsp:cNvSpPr/>
      </dsp:nvSpPr>
      <dsp:spPr>
        <a:xfrm>
          <a:off x="7843380" y="90076"/>
          <a:ext cx="705601" cy="705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BC202-A5D9-4B0A-A057-0DF20CD94BA9}">
      <dsp:nvSpPr>
        <dsp:cNvPr id="0" name=""/>
        <dsp:cNvSpPr/>
      </dsp:nvSpPr>
      <dsp:spPr>
        <a:xfrm>
          <a:off x="7913940" y="160637"/>
          <a:ext cx="564481" cy="564481"/>
        </a:xfrm>
        <a:prstGeom prst="chord">
          <a:avLst>
            <a:gd name="adj1" fmla="val 162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B72CC-9651-4A59-B9F0-A9E86F233226}">
      <dsp:nvSpPr>
        <dsp:cNvPr id="0" name=""/>
        <dsp:cNvSpPr/>
      </dsp:nvSpPr>
      <dsp:spPr>
        <a:xfrm>
          <a:off x="8193408" y="909288"/>
          <a:ext cx="2873460" cy="2609100"/>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533400">
            <a:lnSpc>
              <a:spcPct val="90000"/>
            </a:lnSpc>
            <a:spcBef>
              <a:spcPct val="0"/>
            </a:spcBef>
            <a:spcAft>
              <a:spcPct val="35000"/>
            </a:spcAft>
          </a:pPr>
          <a:r>
            <a:rPr lang="it-IT" sz="1200" b="1" u="none" kern="1200" dirty="0">
              <a:latin typeface="Aptos"/>
            </a:rPr>
            <a:t>FINANZIAMENTO </a:t>
          </a:r>
        </a:p>
        <a:p>
          <a:pPr lvl="0" algn="ctr" defTabSz="533400">
            <a:lnSpc>
              <a:spcPct val="90000"/>
            </a:lnSpc>
            <a:spcBef>
              <a:spcPct val="0"/>
            </a:spcBef>
            <a:spcAft>
              <a:spcPct val="35000"/>
            </a:spcAft>
          </a:pPr>
          <a:r>
            <a:rPr lang="it-IT" sz="1200" b="1" u="none" kern="1200" dirty="0">
              <a:latin typeface="Aptos"/>
            </a:rPr>
            <a:t>2.180.000,00 € di cui</a:t>
          </a:r>
        </a:p>
        <a:p>
          <a:pPr lvl="0" algn="ctr" defTabSz="533400">
            <a:lnSpc>
              <a:spcPct val="90000"/>
            </a:lnSpc>
            <a:spcBef>
              <a:spcPct val="0"/>
            </a:spcBef>
            <a:spcAft>
              <a:spcPct val="35000"/>
            </a:spcAft>
          </a:pPr>
          <a:r>
            <a:rPr lang="it-IT" sz="1050" b="0" u="none" kern="1200" dirty="0">
              <a:latin typeface="Aptos"/>
            </a:rPr>
            <a:t>per lavori 1.820.000,00 €</a:t>
          </a:r>
        </a:p>
        <a:p>
          <a:pPr lvl="0" algn="ctr" defTabSz="533400">
            <a:lnSpc>
              <a:spcPct val="90000"/>
            </a:lnSpc>
            <a:spcBef>
              <a:spcPct val="0"/>
            </a:spcBef>
            <a:spcAft>
              <a:spcPct val="35000"/>
            </a:spcAft>
          </a:pPr>
          <a:r>
            <a:rPr lang="it-IT" sz="1050" b="0" u="none" kern="1200" dirty="0">
              <a:latin typeface="Aptos"/>
            </a:rPr>
            <a:t>per servizi 360.00,00€</a:t>
          </a:r>
        </a:p>
        <a:p>
          <a:pPr lvl="0" algn="ctr" defTabSz="533400">
            <a:lnSpc>
              <a:spcPct val="90000"/>
            </a:lnSpc>
            <a:spcBef>
              <a:spcPct val="0"/>
            </a:spcBef>
            <a:spcAft>
              <a:spcPct val="35000"/>
            </a:spcAft>
          </a:pPr>
          <a:endParaRPr lang="it-IT" sz="1050" b="1" u="none" kern="1200" dirty="0">
            <a:latin typeface="Aptos" panose="020B0004020202020204" pitchFamily="34" charset="0"/>
          </a:endParaRPr>
        </a:p>
        <a:p>
          <a:pPr lvl="0" algn="ctr" defTabSz="533400">
            <a:lnSpc>
              <a:spcPct val="90000"/>
            </a:lnSpc>
            <a:spcBef>
              <a:spcPct val="0"/>
            </a:spcBef>
            <a:spcAft>
              <a:spcPct val="35000"/>
            </a:spcAft>
          </a:pPr>
          <a:r>
            <a:rPr lang="it-IT" sz="1200" b="1" u="none" kern="1200" dirty="0">
              <a:latin typeface="Aptos"/>
            </a:rPr>
            <a:t>TARGET PROGRAMMATO</a:t>
          </a:r>
        </a:p>
        <a:p>
          <a:pPr lvl="0" algn="ctr" defTabSz="533400">
            <a:lnSpc>
              <a:spcPct val="90000"/>
            </a:lnSpc>
            <a:spcBef>
              <a:spcPct val="0"/>
            </a:spcBef>
            <a:spcAft>
              <a:spcPct val="35000"/>
            </a:spcAft>
          </a:pPr>
          <a:r>
            <a:rPr lang="it-IT" sz="1200" b="0" u="none" kern="1200" dirty="0">
              <a:latin typeface="Aptos"/>
            </a:rPr>
            <a:t>1800 beneficiari</a:t>
          </a:r>
        </a:p>
        <a:p>
          <a:pPr lvl="0" algn="ctr" defTabSz="533400">
            <a:lnSpc>
              <a:spcPct val="90000"/>
            </a:lnSpc>
            <a:spcBef>
              <a:spcPct val="0"/>
            </a:spcBef>
            <a:spcAft>
              <a:spcPct val="35000"/>
            </a:spcAft>
          </a:pPr>
          <a:endParaRPr lang="it-IT" sz="1200" b="0" u="none" kern="1200" dirty="0">
            <a:latin typeface="Aptos" panose="020B0004020202020204" pitchFamily="34" charset="0"/>
          </a:endParaRPr>
        </a:p>
        <a:p>
          <a:pPr lvl="0" algn="ctr" defTabSz="533400">
            <a:lnSpc>
              <a:spcPct val="90000"/>
            </a:lnSpc>
            <a:spcBef>
              <a:spcPct val="0"/>
            </a:spcBef>
            <a:spcAft>
              <a:spcPct val="35000"/>
            </a:spcAft>
          </a:pPr>
          <a:endParaRPr lang="it-IT" sz="1200" b="0" u="none" kern="1200" dirty="0">
            <a:latin typeface="Aptos" panose="020B0004020202020204" pitchFamily="34" charset="0"/>
          </a:endParaRPr>
        </a:p>
        <a:p>
          <a:pPr lvl="0" algn="ctr" defTabSz="533400">
            <a:lnSpc>
              <a:spcPct val="90000"/>
            </a:lnSpc>
            <a:spcBef>
              <a:spcPct val="0"/>
            </a:spcBef>
            <a:spcAft>
              <a:spcPct val="35000"/>
            </a:spcAft>
          </a:pPr>
          <a:r>
            <a:rPr lang="it-IT" sz="1200" b="1" u="none" kern="1200" dirty="0">
              <a:latin typeface="Aptos"/>
            </a:rPr>
            <a:t>TARGET REALIZZATO:</a:t>
          </a:r>
          <a:endParaRPr lang="it-IT" sz="1200" b="0" u="none" kern="1200" dirty="0">
            <a:latin typeface="Aptos"/>
          </a:endParaRPr>
        </a:p>
        <a:p>
          <a:pPr lvl="0" algn="ctr" defTabSz="533400">
            <a:lnSpc>
              <a:spcPct val="90000"/>
            </a:lnSpc>
            <a:spcBef>
              <a:spcPct val="0"/>
            </a:spcBef>
            <a:spcAft>
              <a:spcPct val="35000"/>
            </a:spcAft>
          </a:pPr>
          <a:r>
            <a:rPr lang="it-IT" sz="1200" b="0" u="none" kern="1200" dirty="0">
              <a:latin typeface="Aptos"/>
            </a:rPr>
            <a:t>1735 beneficiari</a:t>
          </a:r>
        </a:p>
      </dsp:txBody>
      <dsp:txXfrm>
        <a:off x="8193408" y="909288"/>
        <a:ext cx="2873460" cy="2609100"/>
      </dsp:txXfrm>
    </dsp:sp>
    <dsp:sp modelId="{15C7F7E4-AB06-4698-8F54-060DA6C6212C}">
      <dsp:nvSpPr>
        <dsp:cNvPr id="0" name=""/>
        <dsp:cNvSpPr/>
      </dsp:nvSpPr>
      <dsp:spPr>
        <a:xfrm>
          <a:off x="8485081" y="0"/>
          <a:ext cx="2592578" cy="705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it-IT" sz="1600" b="1" u="sng" kern="1200" dirty="0">
              <a:latin typeface="Aptos"/>
            </a:rPr>
            <a:t>Complessivo Linea 1.3.2</a:t>
          </a:r>
        </a:p>
      </dsp:txBody>
      <dsp:txXfrm>
        <a:off x="8485081" y="0"/>
        <a:ext cx="2592578" cy="705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0.90643</cdr:y>
    </cdr:from>
    <cdr:to>
      <cdr:x>0.89438</cdr:x>
      <cdr:y>0.9764</cdr:y>
    </cdr:to>
    <cdr:sp macro="" textlink="">
      <cdr:nvSpPr>
        <cdr:cNvPr id="3" name="CasellaDiTesto 2">
          <a:extLst xmlns:a="http://schemas.openxmlformats.org/drawingml/2006/main">
            <a:ext uri="{FF2B5EF4-FFF2-40B4-BE49-F238E27FC236}">
              <a16:creationId xmlns:a16="http://schemas.microsoft.com/office/drawing/2014/main" id="{D71B344A-374C-0F28-51A3-B624F086087C}"/>
            </a:ext>
          </a:extLst>
        </cdr:cNvPr>
        <cdr:cNvSpPr txBox="1"/>
      </cdr:nvSpPr>
      <cdr:spPr>
        <a:xfrm xmlns:a="http://schemas.openxmlformats.org/drawingml/2006/main">
          <a:off x="0" y="2292857"/>
          <a:ext cx="5702710" cy="1769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100" dirty="0">
              <a:solidFill>
                <a:srgbClr val="294378"/>
              </a:solidFill>
            </a:rPr>
            <a:t>*Gli impegni totali ed il realizzato fanno riferimento alla sola voce «Servizi»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it-IT"/>
              <a:t>PROGETTI PNRR Avviso 1/2022</a:t>
            </a:r>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DFA8C53-4E4D-4902-AB6C-501EA2EA10E4}" type="datetimeFigureOut">
              <a:rPr lang="it-IT" smtClean="0"/>
              <a:t>06/03/2026</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FBCF2F-C02E-46E7-BAC6-5BD423276ED5}" type="slidenum">
              <a:rPr lang="it-IT" smtClean="0"/>
              <a:t>‹N›</a:t>
            </a:fld>
            <a:endParaRPr lang="it-IT"/>
          </a:p>
        </p:txBody>
      </p:sp>
    </p:spTree>
    <p:extLst>
      <p:ext uri="{BB962C8B-B14F-4D97-AF65-F5344CB8AC3E}">
        <p14:creationId xmlns:p14="http://schemas.microsoft.com/office/powerpoint/2010/main" val="57564161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3T08:10:13.551"/>
    </inkml:context>
    <inkml:brush xml:id="br0">
      <inkml:brushProperty name="width" value="0.1" units="cm"/>
      <inkml:brushProperty name="height" value="0.1" units="cm"/>
      <inkml:brushProperty name="color" value="#FFFFFF"/>
    </inkml:brush>
  </inkml:definitions>
  <inkml:trace contextRef="#ctx0" brushRef="#br0">0 0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3T08:10:26.775"/>
    </inkml:context>
    <inkml:brush xml:id="br0">
      <inkml:brushProperty name="width" value="0.1" units="cm"/>
      <inkml:brushProperty name="height" value="0.1" units="cm"/>
      <inkml:brushProperty name="color" value="#FFFFFF"/>
    </inkml:brush>
  </inkml:definitions>
  <inkml:trace contextRef="#ctx0" brushRef="#br0">0 0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3T08:10:52.282"/>
    </inkml:context>
    <inkml:brush xml:id="br0">
      <inkml:brushProperty name="width" value="0.1" units="cm"/>
      <inkml:brushProperty name="height" value="0.1" units="cm"/>
      <inkml:brushProperty name="color" value="#FFFFFF"/>
    </inkml:brush>
  </inkml:definitions>
  <inkml:trace contextRef="#ctx0" brushRef="#br0">0 0 16383 0 0,'0'0'0'0'0,"0"0"0"0"0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it-IT"/>
              <a:t>PROGETTI PNRR Avviso 1/2022</a:t>
            </a:r>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5D781D-64D1-4BC6-B44E-97DD4E8D56B9}" type="datetimeFigureOut">
              <a:rPr lang="it-IT" smtClean="0"/>
              <a:t>06/03/2026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96351A-7C4F-4112-BEB8-5344624DB8DB}" type="slidenum">
              <a:rPr lang="it-IT" smtClean="0"/>
              <a:t>‹N›</a:t>
            </a:fld>
            <a:endParaRPr lang="it-IT"/>
          </a:p>
        </p:txBody>
      </p:sp>
    </p:spTree>
    <p:extLst>
      <p:ext uri="{BB962C8B-B14F-4D97-AF65-F5344CB8AC3E}">
        <p14:creationId xmlns:p14="http://schemas.microsoft.com/office/powerpoint/2010/main" val="55525912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4">
            <a:extLst>
              <a:ext uri="{FF2B5EF4-FFF2-40B4-BE49-F238E27FC236}">
                <a16:creationId xmlns:a16="http://schemas.microsoft.com/office/drawing/2014/main" id="{3D9865A8-8776-8DAF-9C8A-80D11D609DCE}"/>
              </a:ext>
            </a:extLst>
          </p:cNvPr>
          <p:cNvSpPr>
            <a:spLocks noGrp="1" noChangeArrowheads="1"/>
          </p:cNvSpPr>
          <p:nvPr>
            <p:ph type="sldNum" sz="quarter"/>
          </p:nvPr>
        </p:nvSpPr>
        <p:spPr>
          <a:noFill/>
        </p:spPr>
        <p:txBody>
          <a:bodyPr/>
          <a:lstStyle>
            <a:lvl1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fld id="{1C423DC7-EC31-4209-95C0-9E7F048F4C15}" type="slidenum">
              <a:rPr lang="it-IT" altLang="it-IT" sz="1400"/>
              <a:pPr eaLnBrk="1" hangingPunct="1">
                <a:spcBef>
                  <a:spcPct val="0"/>
                </a:spcBef>
                <a:buClrTx/>
                <a:buFontTx/>
                <a:buNone/>
              </a:pPr>
              <a:t>1</a:t>
            </a:fld>
            <a:endParaRPr lang="it-IT" altLang="it-IT" sz="1400"/>
          </a:p>
        </p:txBody>
      </p:sp>
      <p:sp>
        <p:nvSpPr>
          <p:cNvPr id="10243" name="Text Box 1">
            <a:extLst>
              <a:ext uri="{FF2B5EF4-FFF2-40B4-BE49-F238E27FC236}">
                <a16:creationId xmlns:a16="http://schemas.microsoft.com/office/drawing/2014/main" id="{36CC5E01-181D-5A8C-A587-894094842432}"/>
              </a:ext>
            </a:extLst>
          </p:cNvPr>
          <p:cNvSpPr txBox="1">
            <a:spLocks noChangeArrowheads="1"/>
          </p:cNvSpPr>
          <p:nvPr/>
        </p:nvSpPr>
        <p:spPr bwMode="auto">
          <a:xfrm>
            <a:off x="3815826" y="10238570"/>
            <a:ext cx="2915761" cy="52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SzTx/>
              <a:buFontTx/>
              <a:buNone/>
            </a:pPr>
            <a:fld id="{A3B77B94-5608-4A37-B9C1-EAA4B6FCA1DC}" type="slidenum">
              <a:rPr lang="it-IT" altLang="it-IT" sz="1400"/>
              <a:pPr algn="r" eaLnBrk="1" hangingPunct="1">
                <a:lnSpc>
                  <a:spcPct val="93000"/>
                </a:lnSpc>
                <a:spcBef>
                  <a:spcPct val="0"/>
                </a:spcBef>
                <a:buClrTx/>
                <a:buSzTx/>
                <a:buFontTx/>
                <a:buNone/>
              </a:pPr>
              <a:t>1</a:t>
            </a:fld>
            <a:endParaRPr lang="it-IT" altLang="it-IT" sz="1400"/>
          </a:p>
        </p:txBody>
      </p:sp>
      <p:sp>
        <p:nvSpPr>
          <p:cNvPr id="10244" name="Rectangle 2">
            <a:extLst>
              <a:ext uri="{FF2B5EF4-FFF2-40B4-BE49-F238E27FC236}">
                <a16:creationId xmlns:a16="http://schemas.microsoft.com/office/drawing/2014/main" id="{857CB3F5-2C30-A89D-47AE-A47FAEA5970E}"/>
              </a:ext>
            </a:extLst>
          </p:cNvPr>
          <p:cNvSpPr>
            <a:spLocks noGrp="1" noRot="1" noChangeAspect="1" noChangeArrowheads="1" noTextEdit="1"/>
          </p:cNvSpPr>
          <p:nvPr>
            <p:ph type="sldImg"/>
          </p:nvPr>
        </p:nvSpPr>
        <p:spPr>
          <a:xfrm>
            <a:off x="-222250" y="808038"/>
            <a:ext cx="7183438"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a:extLst>
              <a:ext uri="{FF2B5EF4-FFF2-40B4-BE49-F238E27FC236}">
                <a16:creationId xmlns:a16="http://schemas.microsoft.com/office/drawing/2014/main" id="{91B55CD9-8B7F-5D91-6829-F8A182A0F11F}"/>
              </a:ext>
            </a:extLst>
          </p:cNvPr>
          <p:cNvSpPr>
            <a:spLocks noGrp="1" noChangeArrowheads="1"/>
          </p:cNvSpPr>
          <p:nvPr>
            <p:ph type="body" idx="1"/>
          </p:nvPr>
        </p:nvSpPr>
        <p:spPr>
          <a:xfrm>
            <a:off x="673473" y="5118423"/>
            <a:ext cx="5381493" cy="483923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p:nvPr>
        </p:nvSpPr>
        <p:spPr/>
        <p:txBody>
          <a:bodyPr/>
          <a:lstStyle/>
          <a:p>
            <a:r>
              <a:rPr lang="it-IT"/>
              <a:t>PROGETTI PNRR Avviso 1/2022</a:t>
            </a:r>
          </a:p>
        </p:txBody>
      </p:sp>
      <p:sp>
        <p:nvSpPr>
          <p:cNvPr id="5" name="Segnaposto piè di pagina 4"/>
          <p:cNvSpPr>
            <a:spLocks noGrp="1"/>
          </p:cNvSpPr>
          <p:nvPr>
            <p:ph type="ftr" sz="quarter" idx="4"/>
          </p:nvPr>
        </p:nvSpPr>
        <p:spPr/>
        <p:txBody>
          <a:bodyPr/>
          <a:lstStyle/>
          <a:p>
            <a:endParaRPr lang="it-IT"/>
          </a:p>
        </p:txBody>
      </p:sp>
      <p:sp>
        <p:nvSpPr>
          <p:cNvPr id="6" name="Segnaposto numero diapositiva 5"/>
          <p:cNvSpPr>
            <a:spLocks noGrp="1"/>
          </p:cNvSpPr>
          <p:nvPr>
            <p:ph type="sldNum" sz="quarter" idx="5"/>
          </p:nvPr>
        </p:nvSpPr>
        <p:spPr/>
        <p:txBody>
          <a:bodyPr/>
          <a:lstStyle/>
          <a:p>
            <a:fld id="{B696351A-7C4F-4112-BEB8-5344624DB8DB}" type="slidenum">
              <a:rPr lang="it-IT" smtClean="0"/>
              <a:t>19</a:t>
            </a:fld>
            <a:endParaRPr lang="it-IT"/>
          </a:p>
        </p:txBody>
      </p:sp>
    </p:spTree>
    <p:extLst>
      <p:ext uri="{BB962C8B-B14F-4D97-AF65-F5344CB8AC3E}">
        <p14:creationId xmlns:p14="http://schemas.microsoft.com/office/powerpoint/2010/main" val="41899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C89DB76-F014-BB2C-1273-96134B165DC3}"/>
            </a:ext>
          </a:extLst>
        </p:cNvPr>
        <p:cNvGrpSpPr/>
        <p:nvPr/>
      </p:nvGrpSpPr>
      <p:grpSpPr>
        <a:xfrm>
          <a:off x="0" y="0"/>
          <a:ext cx="0" cy="0"/>
          <a:chOff x="0" y="0"/>
          <a:chExt cx="0" cy="0"/>
        </a:xfrm>
      </p:grpSpPr>
      <p:sp>
        <p:nvSpPr>
          <p:cNvPr id="10242" name="Rectangle 14">
            <a:extLst>
              <a:ext uri="{FF2B5EF4-FFF2-40B4-BE49-F238E27FC236}">
                <a16:creationId xmlns:a16="http://schemas.microsoft.com/office/drawing/2014/main" id="{2899AF05-1A89-3782-4851-17CA03B373F7}"/>
              </a:ext>
            </a:extLst>
          </p:cNvPr>
          <p:cNvSpPr>
            <a:spLocks noGrp="1" noChangeArrowheads="1"/>
          </p:cNvSpPr>
          <p:nvPr>
            <p:ph type="sldNum" sz="quarter"/>
          </p:nvPr>
        </p:nvSpPr>
        <p:spPr>
          <a:noFill/>
        </p:spPr>
        <p:txBody>
          <a:bodyPr/>
          <a:lstStyle>
            <a:lvl1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fld id="{1C423DC7-EC31-4209-95C0-9E7F048F4C15}" type="slidenum">
              <a:rPr lang="it-IT" altLang="it-IT" sz="1400"/>
              <a:pPr eaLnBrk="1" hangingPunct="1">
                <a:spcBef>
                  <a:spcPct val="0"/>
                </a:spcBef>
                <a:buClrTx/>
                <a:buFontTx/>
                <a:buNone/>
              </a:pPr>
              <a:t>21</a:t>
            </a:fld>
            <a:endParaRPr lang="it-IT" altLang="it-IT" sz="1400"/>
          </a:p>
        </p:txBody>
      </p:sp>
      <p:sp>
        <p:nvSpPr>
          <p:cNvPr id="10243" name="Text Box 1">
            <a:extLst>
              <a:ext uri="{FF2B5EF4-FFF2-40B4-BE49-F238E27FC236}">
                <a16:creationId xmlns:a16="http://schemas.microsoft.com/office/drawing/2014/main" id="{DBFD9443-7AF9-F5C7-1770-68276B8C2FD7}"/>
              </a:ext>
            </a:extLst>
          </p:cNvPr>
          <p:cNvSpPr txBox="1">
            <a:spLocks noChangeArrowheads="1"/>
          </p:cNvSpPr>
          <p:nvPr/>
        </p:nvSpPr>
        <p:spPr bwMode="auto">
          <a:xfrm>
            <a:off x="3815826" y="10238570"/>
            <a:ext cx="2915761" cy="52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SzTx/>
              <a:buFontTx/>
              <a:buNone/>
            </a:pPr>
            <a:fld id="{A3B77B94-5608-4A37-B9C1-EAA4B6FCA1DC}" type="slidenum">
              <a:rPr lang="it-IT" altLang="it-IT" sz="1400"/>
              <a:pPr algn="r" eaLnBrk="1" hangingPunct="1">
                <a:lnSpc>
                  <a:spcPct val="93000"/>
                </a:lnSpc>
                <a:spcBef>
                  <a:spcPct val="0"/>
                </a:spcBef>
                <a:buClrTx/>
                <a:buSzTx/>
                <a:buFontTx/>
                <a:buNone/>
              </a:pPr>
              <a:t>21</a:t>
            </a:fld>
            <a:endParaRPr lang="it-IT" altLang="it-IT" sz="1400"/>
          </a:p>
        </p:txBody>
      </p:sp>
      <p:sp>
        <p:nvSpPr>
          <p:cNvPr id="10244" name="Rectangle 2">
            <a:extLst>
              <a:ext uri="{FF2B5EF4-FFF2-40B4-BE49-F238E27FC236}">
                <a16:creationId xmlns:a16="http://schemas.microsoft.com/office/drawing/2014/main" id="{D35C7010-5156-1BB7-BCE0-694E7C966A31}"/>
              </a:ext>
            </a:extLst>
          </p:cNvPr>
          <p:cNvSpPr>
            <a:spLocks noGrp="1" noRot="1" noChangeAspect="1" noChangeArrowheads="1" noTextEdit="1"/>
          </p:cNvSpPr>
          <p:nvPr>
            <p:ph type="sldImg"/>
          </p:nvPr>
        </p:nvSpPr>
        <p:spPr>
          <a:xfrm>
            <a:off x="-222250" y="808038"/>
            <a:ext cx="7183438"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a:extLst>
              <a:ext uri="{FF2B5EF4-FFF2-40B4-BE49-F238E27FC236}">
                <a16:creationId xmlns:a16="http://schemas.microsoft.com/office/drawing/2014/main" id="{B0F64958-35C6-6D38-B649-F9282DF98D76}"/>
              </a:ext>
            </a:extLst>
          </p:cNvPr>
          <p:cNvSpPr>
            <a:spLocks noGrp="1" noChangeArrowheads="1"/>
          </p:cNvSpPr>
          <p:nvPr>
            <p:ph type="body" idx="1"/>
          </p:nvPr>
        </p:nvSpPr>
        <p:spPr>
          <a:xfrm>
            <a:off x="673473" y="5118423"/>
            <a:ext cx="5381493" cy="483923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latin typeface="Times New Roman" panose="02020603050405020304" pitchFamily="18" charset="0"/>
            </a:endParaRPr>
          </a:p>
        </p:txBody>
      </p:sp>
    </p:spTree>
    <p:extLst>
      <p:ext uri="{BB962C8B-B14F-4D97-AF65-F5344CB8AC3E}">
        <p14:creationId xmlns:p14="http://schemas.microsoft.com/office/powerpoint/2010/main" val="366292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C14399B-2CEB-F54B-2F55-C9CE7E49AA48}"/>
            </a:ext>
          </a:extLst>
        </p:cNvPr>
        <p:cNvGrpSpPr/>
        <p:nvPr/>
      </p:nvGrpSpPr>
      <p:grpSpPr>
        <a:xfrm>
          <a:off x="0" y="0"/>
          <a:ext cx="0" cy="0"/>
          <a:chOff x="0" y="0"/>
          <a:chExt cx="0" cy="0"/>
        </a:xfrm>
      </p:grpSpPr>
      <p:sp>
        <p:nvSpPr>
          <p:cNvPr id="10242" name="Rectangle 14">
            <a:extLst>
              <a:ext uri="{FF2B5EF4-FFF2-40B4-BE49-F238E27FC236}">
                <a16:creationId xmlns:a16="http://schemas.microsoft.com/office/drawing/2014/main" id="{17EE20C5-47E9-81A5-24DE-C05DBBF25D04}"/>
              </a:ext>
            </a:extLst>
          </p:cNvPr>
          <p:cNvSpPr>
            <a:spLocks noGrp="1" noChangeArrowheads="1"/>
          </p:cNvSpPr>
          <p:nvPr>
            <p:ph type="sldNum" sz="quarter"/>
          </p:nvPr>
        </p:nvSpPr>
        <p:spPr>
          <a:noFill/>
        </p:spPr>
        <p:txBody>
          <a:bodyPr/>
          <a:lstStyle>
            <a:lvl1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defTabSz="447675"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fld id="{1C423DC7-EC31-4209-95C0-9E7F048F4C15}" type="slidenum">
              <a:rPr lang="it-IT" altLang="it-IT" sz="1400"/>
              <a:pPr eaLnBrk="1" hangingPunct="1">
                <a:spcBef>
                  <a:spcPct val="0"/>
                </a:spcBef>
                <a:buClrTx/>
                <a:buFontTx/>
                <a:buNone/>
              </a:pPr>
              <a:t>22</a:t>
            </a:fld>
            <a:endParaRPr lang="it-IT" altLang="it-IT" sz="1400"/>
          </a:p>
        </p:txBody>
      </p:sp>
      <p:sp>
        <p:nvSpPr>
          <p:cNvPr id="10243" name="Text Box 1">
            <a:extLst>
              <a:ext uri="{FF2B5EF4-FFF2-40B4-BE49-F238E27FC236}">
                <a16:creationId xmlns:a16="http://schemas.microsoft.com/office/drawing/2014/main" id="{9740CE11-C2C0-E8BE-234A-D64452D97475}"/>
              </a:ext>
            </a:extLst>
          </p:cNvPr>
          <p:cNvSpPr txBox="1">
            <a:spLocks noChangeArrowheads="1"/>
          </p:cNvSpPr>
          <p:nvPr/>
        </p:nvSpPr>
        <p:spPr bwMode="auto">
          <a:xfrm>
            <a:off x="3815826" y="10238570"/>
            <a:ext cx="2915761" cy="52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SzTx/>
              <a:buFontTx/>
              <a:buNone/>
            </a:pPr>
            <a:fld id="{A3B77B94-5608-4A37-B9C1-EAA4B6FCA1DC}" type="slidenum">
              <a:rPr lang="it-IT" altLang="it-IT" sz="1400"/>
              <a:pPr algn="r" eaLnBrk="1" hangingPunct="1">
                <a:lnSpc>
                  <a:spcPct val="93000"/>
                </a:lnSpc>
                <a:spcBef>
                  <a:spcPct val="0"/>
                </a:spcBef>
                <a:buClrTx/>
                <a:buSzTx/>
                <a:buFontTx/>
                <a:buNone/>
              </a:pPr>
              <a:t>22</a:t>
            </a:fld>
            <a:endParaRPr lang="it-IT" altLang="it-IT" sz="1400"/>
          </a:p>
        </p:txBody>
      </p:sp>
      <p:sp>
        <p:nvSpPr>
          <p:cNvPr id="10244" name="Rectangle 2">
            <a:extLst>
              <a:ext uri="{FF2B5EF4-FFF2-40B4-BE49-F238E27FC236}">
                <a16:creationId xmlns:a16="http://schemas.microsoft.com/office/drawing/2014/main" id="{0DB8E79A-66FE-B750-2035-9BA3825CDA4E}"/>
              </a:ext>
            </a:extLst>
          </p:cNvPr>
          <p:cNvSpPr>
            <a:spLocks noGrp="1" noRot="1" noChangeAspect="1" noChangeArrowheads="1" noTextEdit="1"/>
          </p:cNvSpPr>
          <p:nvPr>
            <p:ph type="sldImg"/>
          </p:nvPr>
        </p:nvSpPr>
        <p:spPr>
          <a:xfrm>
            <a:off x="-222250" y="808038"/>
            <a:ext cx="7183438"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a:extLst>
              <a:ext uri="{FF2B5EF4-FFF2-40B4-BE49-F238E27FC236}">
                <a16:creationId xmlns:a16="http://schemas.microsoft.com/office/drawing/2014/main" id="{14911A6F-7675-4238-369E-2FFC4DE1A790}"/>
              </a:ext>
            </a:extLst>
          </p:cNvPr>
          <p:cNvSpPr>
            <a:spLocks noGrp="1" noChangeArrowheads="1"/>
          </p:cNvSpPr>
          <p:nvPr>
            <p:ph type="body" idx="1"/>
          </p:nvPr>
        </p:nvSpPr>
        <p:spPr>
          <a:xfrm>
            <a:off x="673473" y="5118423"/>
            <a:ext cx="5381493" cy="483923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latin typeface="Times New Roman" panose="02020603050405020304" pitchFamily="18" charset="0"/>
            </a:endParaRPr>
          </a:p>
        </p:txBody>
      </p:sp>
    </p:spTree>
    <p:extLst>
      <p:ext uri="{BB962C8B-B14F-4D97-AF65-F5344CB8AC3E}">
        <p14:creationId xmlns:p14="http://schemas.microsoft.com/office/powerpoint/2010/main" val="308712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4"/>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fld id="{F9ECF1D7-01FD-4B87-9C99-79A5114A6ED7}" type="slidenum">
              <a:rPr lang="it-IT" altLang="it-IT" sz="1400"/>
              <a:pPr eaLnBrk="1" hangingPunct="1">
                <a:spcBef>
                  <a:spcPct val="0"/>
                </a:spcBef>
                <a:buClrTx/>
                <a:buFontTx/>
                <a:buNone/>
              </a:pPr>
              <a:t>30</a:t>
            </a:fld>
            <a:endParaRPr lang="it-IT" altLang="it-IT" sz="1400"/>
          </a:p>
        </p:txBody>
      </p:sp>
      <p:sp>
        <p:nvSpPr>
          <p:cNvPr id="10243" name="Text Box 1"/>
          <p:cNvSpPr txBox="1">
            <a:spLocks noChangeArrowheads="1"/>
          </p:cNvSpPr>
          <p:nvPr/>
        </p:nvSpPr>
        <p:spPr bwMode="auto">
          <a:xfrm>
            <a:off x="3849688" y="9431338"/>
            <a:ext cx="294163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115AF125-3066-49E5-8989-03E3A1EB116B}" type="slidenum">
              <a:rPr lang="it-IT" altLang="it-IT" sz="1400"/>
              <a:pPr algn="r" eaLnBrk="1" hangingPunct="1">
                <a:lnSpc>
                  <a:spcPct val="93000"/>
                </a:lnSpc>
                <a:spcBef>
                  <a:spcPct val="0"/>
                </a:spcBef>
                <a:buClrTx/>
                <a:buFontTx/>
                <a:buNone/>
              </a:pPr>
              <a:t>30</a:t>
            </a:fld>
            <a:endParaRPr lang="it-IT" altLang="it-IT" sz="1400"/>
          </a:p>
        </p:txBody>
      </p:sp>
      <p:sp>
        <p:nvSpPr>
          <p:cNvPr id="16388" name="Rectangle 2"/>
          <p:cNvSpPr>
            <a:spLocks noGrp="1" noRot="1" noChangeAspect="1" noChangeArrowheads="1" noTextEdit="1"/>
          </p:cNvSpPr>
          <p:nvPr>
            <p:ph type="sldImg"/>
          </p:nvPr>
        </p:nvSpPr>
        <p:spPr>
          <a:xfrm>
            <a:off x="92075" y="744538"/>
            <a:ext cx="6615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p:cNvSpPr>
            <a:spLocks noGrp="1" noChangeArrowheads="1"/>
          </p:cNvSpPr>
          <p:nvPr>
            <p:ph type="body" idx="1"/>
          </p:nvPr>
        </p:nvSpPr>
        <p:spPr>
          <a:xfrm>
            <a:off x="679450" y="4714875"/>
            <a:ext cx="5429250" cy="44577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4"/>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fld id="{A3451954-22C1-489D-9AFA-1298B54A7E54}" type="slidenum">
              <a:rPr lang="it-IT" altLang="it-IT" sz="1400"/>
              <a:pPr eaLnBrk="1" hangingPunct="1">
                <a:spcBef>
                  <a:spcPct val="0"/>
                </a:spcBef>
                <a:buClrTx/>
                <a:buFontTx/>
                <a:buNone/>
              </a:pPr>
              <a:t>31</a:t>
            </a:fld>
            <a:endParaRPr lang="it-IT" altLang="it-IT" sz="1400"/>
          </a:p>
        </p:txBody>
      </p:sp>
      <p:sp>
        <p:nvSpPr>
          <p:cNvPr id="10243" name="Text Box 1"/>
          <p:cNvSpPr txBox="1">
            <a:spLocks noChangeArrowheads="1"/>
          </p:cNvSpPr>
          <p:nvPr/>
        </p:nvSpPr>
        <p:spPr bwMode="auto">
          <a:xfrm>
            <a:off x="3849688" y="9431338"/>
            <a:ext cx="294163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20742D75-0943-4D35-B191-7543D81C71A8}" type="slidenum">
              <a:rPr lang="it-IT" altLang="it-IT" sz="1400"/>
              <a:pPr algn="r" eaLnBrk="1" hangingPunct="1">
                <a:lnSpc>
                  <a:spcPct val="93000"/>
                </a:lnSpc>
                <a:spcBef>
                  <a:spcPct val="0"/>
                </a:spcBef>
                <a:buClrTx/>
                <a:buFontTx/>
                <a:buNone/>
              </a:pPr>
              <a:t>31</a:t>
            </a:fld>
            <a:endParaRPr lang="it-IT" altLang="it-IT" sz="1400"/>
          </a:p>
        </p:txBody>
      </p:sp>
      <p:sp>
        <p:nvSpPr>
          <p:cNvPr id="11268" name="Rectangle 2"/>
          <p:cNvSpPr>
            <a:spLocks noGrp="1" noRot="1" noChangeAspect="1" noChangeArrowheads="1" noTextEdit="1"/>
          </p:cNvSpPr>
          <p:nvPr>
            <p:ph type="sldImg"/>
          </p:nvPr>
        </p:nvSpPr>
        <p:spPr>
          <a:xfrm>
            <a:off x="92075" y="744538"/>
            <a:ext cx="6615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Rectangle 3"/>
          <p:cNvSpPr>
            <a:spLocks noGrp="1" noChangeArrowheads="1"/>
          </p:cNvSpPr>
          <p:nvPr>
            <p:ph type="body" idx="1"/>
          </p:nvPr>
        </p:nvSpPr>
        <p:spPr>
          <a:xfrm>
            <a:off x="679450" y="4714875"/>
            <a:ext cx="5429250" cy="44577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latin typeface="Times New Roman" panose="02020603050405020304" pitchFamily="18" charset="0"/>
            </a:endParaRPr>
          </a:p>
        </p:txBody>
      </p:sp>
    </p:spTree>
    <p:extLst>
      <p:ext uri="{BB962C8B-B14F-4D97-AF65-F5344CB8AC3E}">
        <p14:creationId xmlns:p14="http://schemas.microsoft.com/office/powerpoint/2010/main" val="132929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4"/>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fld id="{A3451954-22C1-489D-9AFA-1298B54A7E54}" type="slidenum">
              <a:rPr lang="it-IT" altLang="it-IT" sz="1400"/>
              <a:pPr eaLnBrk="1" hangingPunct="1">
                <a:spcBef>
                  <a:spcPct val="0"/>
                </a:spcBef>
                <a:buClrTx/>
                <a:buFontTx/>
                <a:buNone/>
              </a:pPr>
              <a:t>32</a:t>
            </a:fld>
            <a:endParaRPr lang="it-IT" altLang="it-IT" sz="1400"/>
          </a:p>
        </p:txBody>
      </p:sp>
      <p:sp>
        <p:nvSpPr>
          <p:cNvPr id="10243" name="Text Box 1"/>
          <p:cNvSpPr txBox="1">
            <a:spLocks noChangeArrowheads="1"/>
          </p:cNvSpPr>
          <p:nvPr/>
        </p:nvSpPr>
        <p:spPr bwMode="auto">
          <a:xfrm>
            <a:off x="3849688" y="9431338"/>
            <a:ext cx="294163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lnSpc>
                <a:spcPct val="93000"/>
              </a:lnSpc>
              <a:spcBef>
                <a:spcPct val="0"/>
              </a:spcBef>
              <a:buClrTx/>
              <a:buFontTx/>
              <a:buNone/>
            </a:pPr>
            <a:fld id="{20742D75-0943-4D35-B191-7543D81C71A8}" type="slidenum">
              <a:rPr lang="it-IT" altLang="it-IT" sz="1400"/>
              <a:pPr algn="r" eaLnBrk="1" hangingPunct="1">
                <a:lnSpc>
                  <a:spcPct val="93000"/>
                </a:lnSpc>
                <a:spcBef>
                  <a:spcPct val="0"/>
                </a:spcBef>
                <a:buClrTx/>
                <a:buFontTx/>
                <a:buNone/>
              </a:pPr>
              <a:t>32</a:t>
            </a:fld>
            <a:endParaRPr lang="it-IT" altLang="it-IT" sz="1400"/>
          </a:p>
        </p:txBody>
      </p:sp>
      <p:sp>
        <p:nvSpPr>
          <p:cNvPr id="11268" name="Rectangle 2"/>
          <p:cNvSpPr>
            <a:spLocks noGrp="1" noRot="1" noChangeAspect="1" noChangeArrowheads="1" noTextEdit="1"/>
          </p:cNvSpPr>
          <p:nvPr>
            <p:ph type="sldImg"/>
          </p:nvPr>
        </p:nvSpPr>
        <p:spPr>
          <a:xfrm>
            <a:off x="92075" y="744538"/>
            <a:ext cx="6615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Rectangle 3"/>
          <p:cNvSpPr>
            <a:spLocks noGrp="1" noChangeArrowheads="1"/>
          </p:cNvSpPr>
          <p:nvPr>
            <p:ph type="body" idx="1"/>
          </p:nvPr>
        </p:nvSpPr>
        <p:spPr>
          <a:xfrm>
            <a:off x="679450" y="4714875"/>
            <a:ext cx="5429250" cy="44577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28089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3F48572C-CC8D-4278-E7D7-98E671A7005C}"/>
            </a:ext>
          </a:extLst>
        </p:cNvPr>
        <p:cNvGrpSpPr/>
        <p:nvPr/>
      </p:nvGrpSpPr>
      <p:grpSpPr>
        <a:xfrm>
          <a:off x="0" y="0"/>
          <a:ext cx="0" cy="0"/>
          <a:chOff x="0" y="0"/>
          <a:chExt cx="0" cy="0"/>
        </a:xfrm>
      </p:grpSpPr>
      <p:sp>
        <p:nvSpPr>
          <p:cNvPr id="194" name="Google Shape;194;g35195e3066c_0_205:notes">
            <a:extLst>
              <a:ext uri="{FF2B5EF4-FFF2-40B4-BE49-F238E27FC236}">
                <a16:creationId xmlns:a16="http://schemas.microsoft.com/office/drawing/2014/main" id="{4349F9C7-FFBD-05BA-F15F-48B80F48DD4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95" name="Google Shape;195;g35195e3066c_0_205:notes">
            <a:extLst>
              <a:ext uri="{FF2B5EF4-FFF2-40B4-BE49-F238E27FC236}">
                <a16:creationId xmlns:a16="http://schemas.microsoft.com/office/drawing/2014/main" id="{ECD693B3-BCEE-F5FF-20CD-432D4F5540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99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195e3066c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95" name="Google Shape;195;g35195e3066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it-IT"/>
          </a:p>
        </p:txBody>
      </p:sp>
      <p:sp>
        <p:nvSpPr>
          <p:cNvPr id="108" name="Google Shape;108;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1199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p:nvPr>
        </p:nvSpPr>
        <p:spPr/>
        <p:txBody>
          <a:bodyPr/>
          <a:lstStyle/>
          <a:p>
            <a:r>
              <a:rPr lang="it-IT"/>
              <a:t>PROGETTI PNRR Avviso 1/2022</a:t>
            </a:r>
          </a:p>
        </p:txBody>
      </p:sp>
      <p:sp>
        <p:nvSpPr>
          <p:cNvPr id="5" name="Segnaposto piè di pagina 4"/>
          <p:cNvSpPr>
            <a:spLocks noGrp="1"/>
          </p:cNvSpPr>
          <p:nvPr>
            <p:ph type="ftr" sz="quarter" idx="4"/>
          </p:nvPr>
        </p:nvSpPr>
        <p:spPr/>
        <p:txBody>
          <a:bodyPr/>
          <a:lstStyle/>
          <a:p>
            <a:endParaRPr lang="it-IT"/>
          </a:p>
        </p:txBody>
      </p:sp>
      <p:sp>
        <p:nvSpPr>
          <p:cNvPr id="6" name="Segnaposto numero diapositiva 5"/>
          <p:cNvSpPr>
            <a:spLocks noGrp="1"/>
          </p:cNvSpPr>
          <p:nvPr>
            <p:ph type="sldNum" sz="quarter" idx="5"/>
          </p:nvPr>
        </p:nvSpPr>
        <p:spPr/>
        <p:txBody>
          <a:bodyPr/>
          <a:lstStyle/>
          <a:p>
            <a:fld id="{B696351A-7C4F-4112-BEB8-5344624DB8DB}" type="slidenum">
              <a:rPr lang="it-IT" smtClean="0"/>
              <a:t>3</a:t>
            </a:fld>
            <a:endParaRPr lang="it-IT"/>
          </a:p>
        </p:txBody>
      </p:sp>
    </p:spTree>
    <p:extLst>
      <p:ext uri="{BB962C8B-B14F-4D97-AF65-F5344CB8AC3E}">
        <p14:creationId xmlns:p14="http://schemas.microsoft.com/office/powerpoint/2010/main" val="243805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t>PROGETTI PNRR Avviso 1/2022</a:t>
            </a:r>
          </a:p>
        </p:txBody>
      </p:sp>
      <p:sp>
        <p:nvSpPr>
          <p:cNvPr id="5" name="Segnaposto piè di pagina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egnaposto numero diapositiva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6351A-7C4F-4112-BEB8-5344624DB8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r>
              <a:rPr lang="it-IT"/>
              <a:t>PROGETTI PNRR Avviso 1/2022</a:t>
            </a:r>
          </a:p>
        </p:txBody>
      </p:sp>
      <p:sp>
        <p:nvSpPr>
          <p:cNvPr id="5" name="Segnaposto piè di pagina 4"/>
          <p:cNvSpPr>
            <a:spLocks noGrp="1"/>
          </p:cNvSpPr>
          <p:nvPr>
            <p:ph type="ftr" sz="quarter" idx="4"/>
          </p:nvPr>
        </p:nvSpPr>
        <p:spPr/>
        <p:txBody>
          <a:bodyPr/>
          <a:lstStyle/>
          <a:p>
            <a:endParaRPr lang="it-IT"/>
          </a:p>
        </p:txBody>
      </p:sp>
      <p:sp>
        <p:nvSpPr>
          <p:cNvPr id="6" name="Segnaposto numero diapositiva 5"/>
          <p:cNvSpPr>
            <a:spLocks noGrp="1"/>
          </p:cNvSpPr>
          <p:nvPr>
            <p:ph type="sldNum" sz="quarter" idx="5"/>
          </p:nvPr>
        </p:nvSpPr>
        <p:spPr/>
        <p:txBody>
          <a:bodyPr/>
          <a:lstStyle/>
          <a:p>
            <a:fld id="{B696351A-7C4F-4112-BEB8-5344624DB8DB}" type="slidenum">
              <a:rPr lang="it-IT" smtClean="0"/>
              <a:t>8</a:t>
            </a:fld>
            <a:endParaRPr lang="it-IT"/>
          </a:p>
        </p:txBody>
      </p:sp>
    </p:spTree>
    <p:extLst>
      <p:ext uri="{BB962C8B-B14F-4D97-AF65-F5344CB8AC3E}">
        <p14:creationId xmlns:p14="http://schemas.microsoft.com/office/powerpoint/2010/main" val="147316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t>PROGETTI PNRR Avviso 1/2022</a:t>
            </a:r>
          </a:p>
        </p:txBody>
      </p:sp>
      <p:sp>
        <p:nvSpPr>
          <p:cNvPr id="5" name="Segnaposto piè di pagina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egnaposto numero diapositiva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6351A-7C4F-4112-BEB8-5344624DB8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33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p:nvPr>
        </p:nvSpPr>
        <p:spPr/>
        <p:txBody>
          <a:bodyPr/>
          <a:lstStyle/>
          <a:p>
            <a:r>
              <a:rPr lang="it-IT"/>
              <a:t>PROGETTI PNRR Avviso 1/2022</a:t>
            </a:r>
          </a:p>
        </p:txBody>
      </p:sp>
      <p:sp>
        <p:nvSpPr>
          <p:cNvPr id="5" name="Segnaposto piè di pagina 4"/>
          <p:cNvSpPr>
            <a:spLocks noGrp="1"/>
          </p:cNvSpPr>
          <p:nvPr>
            <p:ph type="ftr" sz="quarter" idx="4"/>
          </p:nvPr>
        </p:nvSpPr>
        <p:spPr/>
        <p:txBody>
          <a:bodyPr/>
          <a:lstStyle/>
          <a:p>
            <a:endParaRPr lang="it-IT"/>
          </a:p>
        </p:txBody>
      </p:sp>
      <p:sp>
        <p:nvSpPr>
          <p:cNvPr id="6" name="Segnaposto numero diapositiva 5"/>
          <p:cNvSpPr>
            <a:spLocks noGrp="1"/>
          </p:cNvSpPr>
          <p:nvPr>
            <p:ph type="sldNum" sz="quarter" idx="5"/>
          </p:nvPr>
        </p:nvSpPr>
        <p:spPr/>
        <p:txBody>
          <a:bodyPr/>
          <a:lstStyle/>
          <a:p>
            <a:fld id="{B696351A-7C4F-4112-BEB8-5344624DB8DB}" type="slidenum">
              <a:rPr lang="it-IT" smtClean="0"/>
              <a:t>13</a:t>
            </a:fld>
            <a:endParaRPr lang="it-IT"/>
          </a:p>
        </p:txBody>
      </p:sp>
    </p:spTree>
    <p:extLst>
      <p:ext uri="{BB962C8B-B14F-4D97-AF65-F5344CB8AC3E}">
        <p14:creationId xmlns:p14="http://schemas.microsoft.com/office/powerpoint/2010/main" val="393376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r>
              <a:rPr lang="it-IT"/>
              <a:t>PROGETTI PNRR Avviso 1/2022</a:t>
            </a:r>
          </a:p>
        </p:txBody>
      </p:sp>
      <p:sp>
        <p:nvSpPr>
          <p:cNvPr id="5" name="Segnaposto piè di pagina 4"/>
          <p:cNvSpPr>
            <a:spLocks noGrp="1"/>
          </p:cNvSpPr>
          <p:nvPr>
            <p:ph type="ftr" sz="quarter" idx="4"/>
          </p:nvPr>
        </p:nvSpPr>
        <p:spPr/>
        <p:txBody>
          <a:bodyPr/>
          <a:lstStyle/>
          <a:p>
            <a:endParaRPr lang="it-IT"/>
          </a:p>
        </p:txBody>
      </p:sp>
      <p:sp>
        <p:nvSpPr>
          <p:cNvPr id="6" name="Segnaposto numero diapositiva 5"/>
          <p:cNvSpPr>
            <a:spLocks noGrp="1"/>
          </p:cNvSpPr>
          <p:nvPr>
            <p:ph type="sldNum" sz="quarter" idx="5"/>
          </p:nvPr>
        </p:nvSpPr>
        <p:spPr/>
        <p:txBody>
          <a:bodyPr/>
          <a:lstStyle/>
          <a:p>
            <a:fld id="{B696351A-7C4F-4112-BEB8-5344624DB8DB}" type="slidenum">
              <a:rPr lang="it-IT" smtClean="0"/>
              <a:t>16</a:t>
            </a:fld>
            <a:endParaRPr lang="it-IT"/>
          </a:p>
        </p:txBody>
      </p:sp>
    </p:spTree>
    <p:extLst>
      <p:ext uri="{BB962C8B-B14F-4D97-AF65-F5344CB8AC3E}">
        <p14:creationId xmlns:p14="http://schemas.microsoft.com/office/powerpoint/2010/main" val="360406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t>PROGETTI PNRR Avviso 1/2022</a:t>
            </a:r>
          </a:p>
        </p:txBody>
      </p:sp>
      <p:sp>
        <p:nvSpPr>
          <p:cNvPr id="5" name="Segnaposto piè di pagina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egnaposto numero diapositiva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6351A-7C4F-4112-BEB8-5344624DB8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22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E328F01-4A63-4BCA-8AEE-2A626FEFEB77}" type="datetime1">
              <a:rPr lang="it-IT" smtClean="0"/>
              <a:t>06/03/2026</a:t>
            </a:fld>
            <a:endParaRPr lang="it-IT"/>
          </a:p>
        </p:txBody>
      </p:sp>
      <p:sp>
        <p:nvSpPr>
          <p:cNvPr id="5" name="Segnaposto piè di pagina 4"/>
          <p:cNvSpPr>
            <a:spLocks noGrp="1"/>
          </p:cNvSpPr>
          <p:nvPr>
            <p:ph type="ftr" sz="quarter" idx="11"/>
          </p:nvPr>
        </p:nvSpPr>
        <p:spPr/>
        <p:txBody>
          <a:bodyPr/>
          <a:lstStyle/>
          <a:p>
            <a:r>
              <a:rPr lang="it-IT"/>
              <a:t>Dati aggiornati al 10 luglio 2024</a:t>
            </a:r>
          </a:p>
        </p:txBody>
      </p:sp>
      <p:sp>
        <p:nvSpPr>
          <p:cNvPr id="6" name="Segnaposto numero diapositiva 5"/>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338566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403DFC5-7384-4657-8A6E-37CC3B3182E3}" type="datetime1">
              <a:rPr lang="it-IT" smtClean="0"/>
              <a:t>06/03/2026</a:t>
            </a:fld>
            <a:endParaRPr lang="it-IT"/>
          </a:p>
        </p:txBody>
      </p:sp>
      <p:sp>
        <p:nvSpPr>
          <p:cNvPr id="5" name="Segnaposto piè di pagina 4"/>
          <p:cNvSpPr>
            <a:spLocks noGrp="1"/>
          </p:cNvSpPr>
          <p:nvPr>
            <p:ph type="ftr" sz="quarter" idx="11"/>
          </p:nvPr>
        </p:nvSpPr>
        <p:spPr/>
        <p:txBody>
          <a:bodyPr/>
          <a:lstStyle/>
          <a:p>
            <a:r>
              <a:rPr lang="it-IT"/>
              <a:t>Dati aggiornati al 10 luglio 2024</a:t>
            </a:r>
          </a:p>
        </p:txBody>
      </p:sp>
      <p:sp>
        <p:nvSpPr>
          <p:cNvPr id="6" name="Segnaposto numero diapositiva 5"/>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367642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B07C767-649A-4531-9C0D-9912D6BE482C}" type="datetime1">
              <a:rPr lang="it-IT" smtClean="0"/>
              <a:t>06/03/2026</a:t>
            </a:fld>
            <a:endParaRPr lang="it-IT"/>
          </a:p>
        </p:txBody>
      </p:sp>
      <p:sp>
        <p:nvSpPr>
          <p:cNvPr id="5" name="Segnaposto piè di pagina 4"/>
          <p:cNvSpPr>
            <a:spLocks noGrp="1"/>
          </p:cNvSpPr>
          <p:nvPr>
            <p:ph type="ftr" sz="quarter" idx="11"/>
          </p:nvPr>
        </p:nvSpPr>
        <p:spPr/>
        <p:txBody>
          <a:bodyPr/>
          <a:lstStyle/>
          <a:p>
            <a:r>
              <a:rPr lang="it-IT"/>
              <a:t>Dati aggiornati al 10 luglio 2024</a:t>
            </a:r>
          </a:p>
        </p:txBody>
      </p:sp>
      <p:sp>
        <p:nvSpPr>
          <p:cNvPr id="6" name="Segnaposto numero diapositiva 5"/>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95662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FF7951-DF05-4E55-BCB6-A235CAC911CA}" type="datetime1">
              <a:rPr lang="it-IT" smtClean="0"/>
              <a:t>06/03/2026</a:t>
            </a:fld>
            <a:endParaRPr lang="it-IT"/>
          </a:p>
        </p:txBody>
      </p:sp>
      <p:sp>
        <p:nvSpPr>
          <p:cNvPr id="5" name="Segnaposto piè di pagina 4"/>
          <p:cNvSpPr>
            <a:spLocks noGrp="1"/>
          </p:cNvSpPr>
          <p:nvPr>
            <p:ph type="ftr" sz="quarter" idx="11"/>
          </p:nvPr>
        </p:nvSpPr>
        <p:spPr/>
        <p:txBody>
          <a:bodyPr/>
          <a:lstStyle/>
          <a:p>
            <a:r>
              <a:rPr lang="it-IT"/>
              <a:t>Dati aggiornati al 10 luglio 2024</a:t>
            </a:r>
          </a:p>
        </p:txBody>
      </p:sp>
      <p:sp>
        <p:nvSpPr>
          <p:cNvPr id="6" name="Segnaposto numero diapositiva 5"/>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260752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B828F53A-0820-4241-B6ED-19B9D4F2F0D0}" type="datetime1">
              <a:rPr lang="it-IT" smtClean="0"/>
              <a:t>06/03/2026</a:t>
            </a:fld>
            <a:endParaRPr lang="it-IT"/>
          </a:p>
        </p:txBody>
      </p:sp>
      <p:sp>
        <p:nvSpPr>
          <p:cNvPr id="5" name="Segnaposto piè di pagina 4"/>
          <p:cNvSpPr>
            <a:spLocks noGrp="1"/>
          </p:cNvSpPr>
          <p:nvPr>
            <p:ph type="ftr" sz="quarter" idx="11"/>
          </p:nvPr>
        </p:nvSpPr>
        <p:spPr/>
        <p:txBody>
          <a:bodyPr/>
          <a:lstStyle/>
          <a:p>
            <a:r>
              <a:rPr lang="it-IT"/>
              <a:t>Dati aggiornati al 10 luglio 2024</a:t>
            </a:r>
          </a:p>
        </p:txBody>
      </p:sp>
      <p:sp>
        <p:nvSpPr>
          <p:cNvPr id="6" name="Segnaposto numero diapositiva 5"/>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86575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5BF4473-B020-48A8-B753-1633C3C7DB91}" type="datetime1">
              <a:rPr lang="it-IT" smtClean="0"/>
              <a:t>06/03/2026</a:t>
            </a:fld>
            <a:endParaRPr lang="it-IT"/>
          </a:p>
        </p:txBody>
      </p:sp>
      <p:sp>
        <p:nvSpPr>
          <p:cNvPr id="6" name="Segnaposto piè di pagina 5"/>
          <p:cNvSpPr>
            <a:spLocks noGrp="1"/>
          </p:cNvSpPr>
          <p:nvPr>
            <p:ph type="ftr" sz="quarter" idx="11"/>
          </p:nvPr>
        </p:nvSpPr>
        <p:spPr/>
        <p:txBody>
          <a:bodyPr/>
          <a:lstStyle/>
          <a:p>
            <a:r>
              <a:rPr lang="it-IT"/>
              <a:t>Dati aggiornati al 10 luglio 2024</a:t>
            </a:r>
          </a:p>
        </p:txBody>
      </p:sp>
      <p:sp>
        <p:nvSpPr>
          <p:cNvPr id="7" name="Segnaposto numero diapositiva 6"/>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415023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73382C7-79EC-4B7A-964C-849206E3F8B5}" type="datetime1">
              <a:rPr lang="it-IT" smtClean="0"/>
              <a:t>06/03/2026</a:t>
            </a:fld>
            <a:endParaRPr lang="it-IT"/>
          </a:p>
        </p:txBody>
      </p:sp>
      <p:sp>
        <p:nvSpPr>
          <p:cNvPr id="8" name="Segnaposto piè di pagina 7"/>
          <p:cNvSpPr>
            <a:spLocks noGrp="1"/>
          </p:cNvSpPr>
          <p:nvPr>
            <p:ph type="ftr" sz="quarter" idx="11"/>
          </p:nvPr>
        </p:nvSpPr>
        <p:spPr/>
        <p:txBody>
          <a:bodyPr/>
          <a:lstStyle/>
          <a:p>
            <a:r>
              <a:rPr lang="it-IT"/>
              <a:t>Dati aggiornati al 10 luglio 2024</a:t>
            </a:r>
          </a:p>
        </p:txBody>
      </p:sp>
      <p:sp>
        <p:nvSpPr>
          <p:cNvPr id="9" name="Segnaposto numero diapositiva 8"/>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33587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21317EB-1814-4F1A-ABFF-DA4EFAC234EC}" type="datetime1">
              <a:rPr lang="it-IT" smtClean="0"/>
              <a:t>06/03/2026</a:t>
            </a:fld>
            <a:endParaRPr lang="it-IT"/>
          </a:p>
        </p:txBody>
      </p:sp>
      <p:sp>
        <p:nvSpPr>
          <p:cNvPr id="4" name="Segnaposto piè di pagina 3"/>
          <p:cNvSpPr>
            <a:spLocks noGrp="1"/>
          </p:cNvSpPr>
          <p:nvPr>
            <p:ph type="ftr" sz="quarter" idx="11"/>
          </p:nvPr>
        </p:nvSpPr>
        <p:spPr/>
        <p:txBody>
          <a:bodyPr/>
          <a:lstStyle/>
          <a:p>
            <a:r>
              <a:rPr lang="it-IT"/>
              <a:t>Dati aggiornati al 10 luglio 2024</a:t>
            </a:r>
          </a:p>
        </p:txBody>
      </p:sp>
      <p:sp>
        <p:nvSpPr>
          <p:cNvPr id="5" name="Segnaposto numero diapositiva 4"/>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301340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24C2A6C-31F2-406E-ACE1-387228A1F4B5}" type="datetime1">
              <a:rPr lang="it-IT" smtClean="0"/>
              <a:t>06/03/2026</a:t>
            </a:fld>
            <a:endParaRPr lang="it-IT"/>
          </a:p>
        </p:txBody>
      </p:sp>
      <p:sp>
        <p:nvSpPr>
          <p:cNvPr id="3" name="Segnaposto piè di pagina 2"/>
          <p:cNvSpPr>
            <a:spLocks noGrp="1"/>
          </p:cNvSpPr>
          <p:nvPr>
            <p:ph type="ftr" sz="quarter" idx="11"/>
          </p:nvPr>
        </p:nvSpPr>
        <p:spPr/>
        <p:txBody>
          <a:bodyPr/>
          <a:lstStyle/>
          <a:p>
            <a:r>
              <a:rPr lang="it-IT"/>
              <a:t>Dati aggiornati al 10 luglio 2024</a:t>
            </a:r>
          </a:p>
        </p:txBody>
      </p:sp>
      <p:sp>
        <p:nvSpPr>
          <p:cNvPr id="4" name="Segnaposto numero diapositiva 3"/>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29559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5676F87-4A09-48FE-915D-E574D6B2977B}" type="datetime1">
              <a:rPr lang="it-IT" smtClean="0"/>
              <a:t>06/03/2026</a:t>
            </a:fld>
            <a:endParaRPr lang="it-IT"/>
          </a:p>
        </p:txBody>
      </p:sp>
      <p:sp>
        <p:nvSpPr>
          <p:cNvPr id="6" name="Segnaposto piè di pagina 5"/>
          <p:cNvSpPr>
            <a:spLocks noGrp="1"/>
          </p:cNvSpPr>
          <p:nvPr>
            <p:ph type="ftr" sz="quarter" idx="11"/>
          </p:nvPr>
        </p:nvSpPr>
        <p:spPr/>
        <p:txBody>
          <a:bodyPr/>
          <a:lstStyle/>
          <a:p>
            <a:r>
              <a:rPr lang="it-IT"/>
              <a:t>Dati aggiornati al 10 luglio 2024</a:t>
            </a:r>
          </a:p>
        </p:txBody>
      </p:sp>
      <p:sp>
        <p:nvSpPr>
          <p:cNvPr id="7" name="Segnaposto numero diapositiva 6"/>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6145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4861995-683B-4F16-B51D-711595F2BD8B}" type="datetime1">
              <a:rPr lang="it-IT" smtClean="0"/>
              <a:t>06/03/2026</a:t>
            </a:fld>
            <a:endParaRPr lang="it-IT"/>
          </a:p>
        </p:txBody>
      </p:sp>
      <p:sp>
        <p:nvSpPr>
          <p:cNvPr id="6" name="Segnaposto piè di pagina 5"/>
          <p:cNvSpPr>
            <a:spLocks noGrp="1"/>
          </p:cNvSpPr>
          <p:nvPr>
            <p:ph type="ftr" sz="quarter" idx="11"/>
          </p:nvPr>
        </p:nvSpPr>
        <p:spPr/>
        <p:txBody>
          <a:bodyPr/>
          <a:lstStyle/>
          <a:p>
            <a:r>
              <a:rPr lang="it-IT"/>
              <a:t>Dati aggiornati al 10 luglio 2024</a:t>
            </a:r>
          </a:p>
        </p:txBody>
      </p:sp>
      <p:sp>
        <p:nvSpPr>
          <p:cNvPr id="7" name="Segnaposto numero diapositiva 6"/>
          <p:cNvSpPr>
            <a:spLocks noGrp="1"/>
          </p:cNvSpPr>
          <p:nvPr>
            <p:ph type="sldNum" sz="quarter" idx="12"/>
          </p:nvPr>
        </p:nvSpPr>
        <p:spPr/>
        <p:txBody>
          <a:bodyPr/>
          <a:lstStyle/>
          <a:p>
            <a:fld id="{0FC889D6-7D36-4155-8753-8046AE04CFDC}" type="slidenum">
              <a:rPr lang="it-IT" smtClean="0"/>
              <a:t>‹N›</a:t>
            </a:fld>
            <a:endParaRPr lang="it-IT"/>
          </a:p>
        </p:txBody>
      </p:sp>
    </p:spTree>
    <p:extLst>
      <p:ext uri="{BB962C8B-B14F-4D97-AF65-F5344CB8AC3E}">
        <p14:creationId xmlns:p14="http://schemas.microsoft.com/office/powerpoint/2010/main" val="351965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5B852-9A4C-4CCD-9E43-7B815BF5A117}" type="datetime1">
              <a:rPr lang="it-IT" smtClean="0"/>
              <a:t>06/03/2026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Dati aggiornati al 10 luglio 2024</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889D6-7D36-4155-8753-8046AE04CFDC}" type="slidenum">
              <a:rPr lang="it-IT" smtClean="0"/>
              <a:t>‹N›</a:t>
            </a:fld>
            <a:endParaRPr lang="it-IT"/>
          </a:p>
        </p:txBody>
      </p:sp>
    </p:spTree>
    <p:extLst>
      <p:ext uri="{BB962C8B-B14F-4D97-AF65-F5344CB8AC3E}">
        <p14:creationId xmlns:p14="http://schemas.microsoft.com/office/powerpoint/2010/main" val="299641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chart" Target="../charts/chart20.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5.png"/><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27.xml"/><Relationship Id="rId4" Type="http://schemas.openxmlformats.org/officeDocument/2006/relationships/chart" Target="../charts/chart26.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chart" Target="../charts/chart3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9.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16.png"/><Relationship Id="rId12"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7.png"/><Relationship Id="rId4" Type="http://schemas.openxmlformats.org/officeDocument/2006/relationships/chart" Target="../charts/chart2.xml"/><Relationship Id="rId9" Type="http://schemas.openxmlformats.org/officeDocument/2006/relationships/customXml" Target="../ink/ink3.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ttangolo 1">
            <a:extLst>
              <a:ext uri="{FF2B5EF4-FFF2-40B4-BE49-F238E27FC236}">
                <a16:creationId xmlns:a16="http://schemas.microsoft.com/office/drawing/2014/main" id="{92AABAB9-D72A-EAD2-3C6F-207926DF13DD}"/>
              </a:ext>
            </a:extLst>
          </p:cNvPr>
          <p:cNvSpPr>
            <a:spLocks noChangeArrowheads="1"/>
          </p:cNvSpPr>
          <p:nvPr/>
        </p:nvSpPr>
        <p:spPr bwMode="auto">
          <a:xfrm>
            <a:off x="0" y="2736837"/>
            <a:ext cx="12192000" cy="2777754"/>
          </a:xfrm>
          <a:prstGeom prst="rect">
            <a:avLst/>
          </a:prstGeom>
          <a:solidFill>
            <a:srgbClr val="FF0000"/>
          </a:solidFill>
          <a:ln w="9525">
            <a:solidFill>
              <a:srgbClr val="FF0000"/>
            </a:solidFill>
            <a:miter lim="800000"/>
            <a:headEnd/>
            <a:tailEnd/>
          </a:ln>
        </p:spPr>
        <p:txBody>
          <a:bodyPr/>
          <a:lstStyle/>
          <a:p>
            <a:endParaRPr lang="it-IT" altLang="it-IT" sz="1905"/>
          </a:p>
        </p:txBody>
      </p:sp>
      <p:sp>
        <p:nvSpPr>
          <p:cNvPr id="2051" name="Text Box 2">
            <a:extLst>
              <a:ext uri="{FF2B5EF4-FFF2-40B4-BE49-F238E27FC236}">
                <a16:creationId xmlns:a16="http://schemas.microsoft.com/office/drawing/2014/main" id="{97CDFC69-A541-5167-B484-912CC87E4960}"/>
              </a:ext>
            </a:extLst>
          </p:cNvPr>
          <p:cNvSpPr txBox="1">
            <a:spLocks noChangeArrowheads="1"/>
          </p:cNvSpPr>
          <p:nvPr/>
        </p:nvSpPr>
        <p:spPr bwMode="auto">
          <a:xfrm>
            <a:off x="0" y="2927248"/>
            <a:ext cx="12191999" cy="24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7981" tIns="56149" rIns="107981" bIns="56149" anchor="t">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a:r>
              <a:rPr lang="it-IT" sz="2800" b="1" dirty="0">
                <a:effectLst>
                  <a:outerShdw blurRad="38100" dist="38100" dir="2700000" algn="tl">
                    <a:srgbClr val="000000">
                      <a:alpha val="43137"/>
                    </a:srgbClr>
                  </a:outerShdw>
                </a:effectLst>
                <a:latin typeface="Lato Black"/>
                <a:ea typeface="Lato Black"/>
                <a:cs typeface="Lato Black"/>
              </a:rPr>
              <a:t>Progetti PNRR </a:t>
            </a:r>
          </a:p>
          <a:p>
            <a:pPr algn="ctr"/>
            <a:r>
              <a:rPr lang="it-IT" sz="2800" b="1" dirty="0">
                <a:effectLst>
                  <a:outerShdw blurRad="38100" dist="38100" dir="2700000" algn="tl">
                    <a:srgbClr val="000000">
                      <a:alpha val="43137"/>
                    </a:srgbClr>
                  </a:outerShdw>
                </a:effectLst>
                <a:latin typeface="Lato Black"/>
                <a:ea typeface="Lato Black"/>
                <a:cs typeface="Lato Black"/>
              </a:rPr>
              <a:t>Missione 5 Componente 2 - Avviso 1/2022 MLPS</a:t>
            </a:r>
          </a:p>
          <a:p>
            <a:pPr algn="ctr"/>
            <a:endParaRPr lang="it-IT" sz="2000" b="1" dirty="0">
              <a:latin typeface="Lato Black"/>
              <a:cs typeface="Lato Black"/>
            </a:endParaRPr>
          </a:p>
          <a:p>
            <a:pPr algn="ctr"/>
            <a:r>
              <a:rPr lang="it-IT" sz="2000" b="1" dirty="0">
                <a:latin typeface="Lato Black"/>
                <a:ea typeface="MS PGothic"/>
                <a:cs typeface="Lato Black"/>
              </a:rPr>
              <a:t>  </a:t>
            </a:r>
            <a:r>
              <a:rPr lang="it-IT" sz="2400" b="1" dirty="0">
                <a:latin typeface="Lato Black"/>
                <a:ea typeface="Lato Black"/>
                <a:cs typeface="Lato Black"/>
              </a:rPr>
              <a:t>Comune di Milano - Direzione Welfare e Salute</a:t>
            </a:r>
          </a:p>
          <a:p>
            <a:pPr algn="ctr"/>
            <a:r>
              <a:rPr lang="it-IT" b="1" dirty="0">
                <a:latin typeface="Lato Black"/>
                <a:ea typeface="Lato Black"/>
                <a:cs typeface="Lato Black"/>
              </a:rPr>
              <a:t>   Unità Coordinamento PNRR</a:t>
            </a:r>
          </a:p>
          <a:p>
            <a:pPr algn="ctr"/>
            <a:endParaRPr lang="it-IT" b="1" dirty="0">
              <a:latin typeface="Lato Black" panose="020F0502020204030203" pitchFamily="34" charset="0"/>
              <a:ea typeface="Lato Black" panose="020F0502020204030203" pitchFamily="34" charset="0"/>
              <a:cs typeface="Lato Black" panose="020F0502020204030203" pitchFamily="34" charset="0"/>
            </a:endParaRPr>
          </a:p>
          <a:p>
            <a:pPr algn="ctr"/>
            <a:r>
              <a:rPr lang="it-IT" sz="1400" dirty="0">
                <a:latin typeface="Lato Black"/>
                <a:ea typeface="Lato Black"/>
                <a:cs typeface="Lato Black"/>
              </a:rPr>
              <a:t>Dati aggiornati al 10 FEBBRAIO 2026</a:t>
            </a:r>
          </a:p>
        </p:txBody>
      </p:sp>
      <p:pic>
        <p:nvPicPr>
          <p:cNvPr id="2052" name="Immagine 2">
            <a:extLst>
              <a:ext uri="{FF2B5EF4-FFF2-40B4-BE49-F238E27FC236}">
                <a16:creationId xmlns:a16="http://schemas.microsoft.com/office/drawing/2014/main" id="{750A5C48-41B8-8F85-9305-8506D5AD10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36" y="-671763"/>
            <a:ext cx="2666928" cy="377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79" descr="Picture 4">
            <a:extLst>
              <a:ext uri="{FF2B5EF4-FFF2-40B4-BE49-F238E27FC236}">
                <a16:creationId xmlns:a16="http://schemas.microsoft.com/office/drawing/2014/main" id="{5CC0FD9D-40F0-5B7D-B7DA-D76E2DD1539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92815" y="5804909"/>
            <a:ext cx="1123305" cy="90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Immagine che contiene testo, Carattere, Blu elettrico, schermata&#10;&#10;Descrizione generata automaticamente">
            <a:extLst>
              <a:ext uri="{FF2B5EF4-FFF2-40B4-BE49-F238E27FC236}">
                <a16:creationId xmlns:a16="http://schemas.microsoft.com/office/drawing/2014/main" id="{7EE34A1D-254E-7306-9CDE-FD0FAEE2CE40}"/>
              </a:ext>
            </a:extLst>
          </p:cNvPr>
          <p:cNvPicPr>
            <a:picLocks noChangeAspect="1"/>
          </p:cNvPicPr>
          <p:nvPr/>
        </p:nvPicPr>
        <p:blipFill>
          <a:blip r:embed="rId5"/>
          <a:srcRect t="-334" r="3514" b="-533"/>
          <a:stretch/>
        </p:blipFill>
        <p:spPr>
          <a:xfrm>
            <a:off x="1598570" y="5804909"/>
            <a:ext cx="3159563" cy="907583"/>
          </a:xfrm>
          <a:prstGeom prst="rect">
            <a:avLst/>
          </a:prstGeom>
        </p:spPr>
      </p:pic>
      <p:pic>
        <p:nvPicPr>
          <p:cNvPr id="1026" name="Picture 2">
            <a:extLst>
              <a:ext uri="{FF2B5EF4-FFF2-40B4-BE49-F238E27FC236}">
                <a16:creationId xmlns:a16="http://schemas.microsoft.com/office/drawing/2014/main" id="{72689C44-8CCE-9795-C80D-EF7ED2F985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9529" y="5705002"/>
            <a:ext cx="1215567" cy="1111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fico 17"/>
          <p:cNvGraphicFramePr/>
          <p:nvPr>
            <p:extLst>
              <p:ext uri="{D42A27DB-BD31-4B8C-83A1-F6EECF244321}">
                <p14:modId xmlns:p14="http://schemas.microsoft.com/office/powerpoint/2010/main" val="628660068"/>
              </p:ext>
            </p:extLst>
          </p:nvPr>
        </p:nvGraphicFramePr>
        <p:xfrm>
          <a:off x="4118689" y="4269376"/>
          <a:ext cx="3954620" cy="1805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co 15">
            <a:extLst>
              <a:ext uri="{FF2B5EF4-FFF2-40B4-BE49-F238E27FC236}">
                <a16:creationId xmlns:a16="http://schemas.microsoft.com/office/drawing/2014/main" id="{3E502DB7-6B9F-5C57-84ED-2E1B4AD92C47}"/>
              </a:ext>
            </a:extLst>
          </p:cNvPr>
          <p:cNvGraphicFramePr/>
          <p:nvPr>
            <p:extLst>
              <p:ext uri="{D42A27DB-BD31-4B8C-83A1-F6EECF244321}">
                <p14:modId xmlns:p14="http://schemas.microsoft.com/office/powerpoint/2010/main" val="198592903"/>
              </p:ext>
            </p:extLst>
          </p:nvPr>
        </p:nvGraphicFramePr>
        <p:xfrm>
          <a:off x="2907912" y="1777659"/>
          <a:ext cx="6376175" cy="2402166"/>
        </p:xfrm>
        <a:graphic>
          <a:graphicData uri="http://schemas.openxmlformats.org/drawingml/2006/chart">
            <c:chart xmlns:c="http://schemas.openxmlformats.org/drawingml/2006/chart" xmlns:r="http://schemas.openxmlformats.org/officeDocument/2006/relationships" r:id="rId4"/>
          </a:graphicData>
        </a:graphic>
      </p:graphicFrame>
      <p:sp>
        <p:nvSpPr>
          <p:cNvPr id="13" name="CasellaDiTesto 12">
            <a:extLst>
              <a:ext uri="{FF2B5EF4-FFF2-40B4-BE49-F238E27FC236}">
                <a16:creationId xmlns:a16="http://schemas.microsoft.com/office/drawing/2014/main" id="{91778A9B-5125-672A-C7AD-1F22F4376C9A}"/>
              </a:ext>
            </a:extLst>
          </p:cNvPr>
          <p:cNvSpPr txBox="1"/>
          <p:nvPr/>
        </p:nvSpPr>
        <p:spPr>
          <a:xfrm>
            <a:off x="2907912" y="1365350"/>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pic>
        <p:nvPicPr>
          <p:cNvPr id="14" name="Immagine 13">
            <a:extLst>
              <a:ext uri="{FF2B5EF4-FFF2-40B4-BE49-F238E27FC236}">
                <a16:creationId xmlns:a16="http://schemas.microsoft.com/office/drawing/2014/main" id="{428A2599-F386-DFE1-2BDC-805041AE9C09}"/>
              </a:ext>
            </a:extLst>
          </p:cNvPr>
          <p:cNvPicPr>
            <a:picLocks noChangeAspect="1"/>
          </p:cNvPicPr>
          <p:nvPr/>
        </p:nvPicPr>
        <p:blipFill rotWithShape="1">
          <a:blip r:embed="rId5">
            <a:extLst>
              <a:ext uri="{28A0092B-C50C-407E-A947-70E740481C1C}">
                <a14:useLocalDpi xmlns:a14="http://schemas.microsoft.com/office/drawing/2010/main" val="0"/>
              </a:ext>
            </a:extLst>
          </a:blip>
          <a:srcRect t="26400" b="34476"/>
          <a:stretch/>
        </p:blipFill>
        <p:spPr bwMode="auto">
          <a:xfrm>
            <a:off x="4288141" y="1344082"/>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a:extLst>
              <a:ext uri="{FF2B5EF4-FFF2-40B4-BE49-F238E27FC236}">
                <a16:creationId xmlns:a16="http://schemas.microsoft.com/office/drawing/2014/main" id="{9260E9C8-60D4-542C-B4EE-0842D00AC6C8}"/>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1.1.3  - Dimissioni Protette</a:t>
            </a:r>
          </a:p>
        </p:txBody>
      </p:sp>
      <p:sp>
        <p:nvSpPr>
          <p:cNvPr id="17" name="CasellaDiTesto 16">
            <a:extLst>
              <a:ext uri="{FF2B5EF4-FFF2-40B4-BE49-F238E27FC236}">
                <a16:creationId xmlns:a16="http://schemas.microsoft.com/office/drawing/2014/main" id="{110DD547-F12E-45C0-C4B8-011F4A990404}"/>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a:solidFill>
                  <a:schemeClr val="bg1"/>
                </a:solidFill>
                <a:latin typeface="Lato Black"/>
                <a:ea typeface="Lato Black"/>
                <a:cs typeface="Lato Black"/>
              </a:rPr>
              <a:t>STATO AVANZAMENTO ECONOMICO-FINANZIARIO</a:t>
            </a:r>
          </a:p>
        </p:txBody>
      </p:sp>
      <p:pic>
        <p:nvPicPr>
          <p:cNvPr id="20" name="Google Shape;120;p1">
            <a:extLst>
              <a:ext uri="{FF2B5EF4-FFF2-40B4-BE49-F238E27FC236}">
                <a16:creationId xmlns:a16="http://schemas.microsoft.com/office/drawing/2014/main" id="{79D116D6-562E-69AD-ABA8-065667A5AC1B}"/>
              </a:ext>
            </a:extLst>
          </p:cNvPr>
          <p:cNvPicPr preferRelativeResize="0"/>
          <p:nvPr/>
        </p:nvPicPr>
        <p:blipFill rotWithShape="1">
          <a:blip r:embed="rId6">
            <a:alphaModFix/>
          </a:blip>
          <a:srcRect/>
          <a:stretch/>
        </p:blipFill>
        <p:spPr>
          <a:xfrm>
            <a:off x="224682" y="6216975"/>
            <a:ext cx="1045222" cy="562244"/>
          </a:xfrm>
          <a:prstGeom prst="rect">
            <a:avLst/>
          </a:prstGeom>
          <a:noFill/>
          <a:ln>
            <a:noFill/>
          </a:ln>
        </p:spPr>
      </p:pic>
      <p:sp>
        <p:nvSpPr>
          <p:cNvPr id="4" name="CasellaDiTesto 3">
            <a:extLst>
              <a:ext uri="{FF2B5EF4-FFF2-40B4-BE49-F238E27FC236}">
                <a16:creationId xmlns:a16="http://schemas.microsoft.com/office/drawing/2014/main" id="{A9EDF0A1-F3CD-DE6D-7DEF-DBBA9C5E6A7C}"/>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13</a:t>
            </a:r>
          </a:p>
        </p:txBody>
      </p:sp>
      <p:sp>
        <p:nvSpPr>
          <p:cNvPr id="2" name="Segnaposto piè di pagina 1">
            <a:extLst>
              <a:ext uri="{FF2B5EF4-FFF2-40B4-BE49-F238E27FC236}">
                <a16:creationId xmlns:a16="http://schemas.microsoft.com/office/drawing/2014/main" id="{C55ABDA2-8F6C-50BB-0D3A-E9FB6DD11F05}"/>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49845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FFEDF91B-0086-3A75-154C-2DA7199A8E5E}"/>
              </a:ext>
            </a:extLst>
          </p:cNvPr>
          <p:cNvGraphicFramePr/>
          <p:nvPr>
            <p:extLst>
              <p:ext uri="{D42A27DB-BD31-4B8C-83A1-F6EECF244321}">
                <p14:modId xmlns:p14="http://schemas.microsoft.com/office/powerpoint/2010/main" val="2352119600"/>
              </p:ext>
            </p:extLst>
          </p:nvPr>
        </p:nvGraphicFramePr>
        <p:xfrm>
          <a:off x="644057" y="2667190"/>
          <a:ext cx="9237362" cy="354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EA3F3553-F1F0-8614-1BC6-4FEF70AC8D6C}"/>
              </a:ext>
            </a:extLst>
          </p:cNvPr>
          <p:cNvSpPr txBox="1"/>
          <p:nvPr/>
        </p:nvSpPr>
        <p:spPr>
          <a:xfrm>
            <a:off x="644057" y="968281"/>
            <a:ext cx="10771564" cy="307777"/>
          </a:xfrm>
          <a:prstGeom prst="rect">
            <a:avLst/>
          </a:prstGeom>
          <a:solidFill>
            <a:schemeClr val="bg2"/>
          </a:solidFill>
        </p:spPr>
        <p:txBody>
          <a:bodyPr wrap="square" rtlCol="0">
            <a:spAutoFit/>
          </a:bodyPr>
          <a:lstStyle/>
          <a:p>
            <a:r>
              <a:rPr lang="it-IT" sz="1400" b="1">
                <a:latin typeface="Aptos" panose="020B0004020202020204" pitchFamily="34" charset="0"/>
                <a:ea typeface="Lato Black" panose="020F0502020204030203" pitchFamily="34" charset="0"/>
                <a:cs typeface="Lato Black" panose="020F0502020204030203" pitchFamily="34" charset="0"/>
              </a:rPr>
              <a:t>INV. </a:t>
            </a:r>
            <a:r>
              <a:rPr lang="it-IT" sz="1400" b="1">
                <a:latin typeface="Aptos" panose="020B0004020202020204" pitchFamily="34" charset="0"/>
              </a:rPr>
              <a:t>1.1.4 – Take Care - Rafforzamento dei servizi sociali e prevenzione del fenomeno del burnout tra gli operatori sociali</a:t>
            </a:r>
            <a:endParaRPr lang="it-IT" sz="1400" b="1">
              <a:latin typeface="Aptos" panose="020B0004020202020204" pitchFamily="34" charset="0"/>
              <a:ea typeface="Lato Black" panose="020F0502020204030203" pitchFamily="34" charset="0"/>
              <a:cs typeface="Lato Black" panose="020F0502020204030203" pitchFamily="34" charset="0"/>
            </a:endParaRPr>
          </a:p>
        </p:txBody>
      </p:sp>
      <p:pic>
        <p:nvPicPr>
          <p:cNvPr id="7" name="Immagine 6" descr="Immagine che contiene schizzo, clipart, disegno, silhouette&#10;&#10;Descrizione generata automaticamente">
            <a:extLst>
              <a:ext uri="{FF2B5EF4-FFF2-40B4-BE49-F238E27FC236}">
                <a16:creationId xmlns:a16="http://schemas.microsoft.com/office/drawing/2014/main" id="{1D07B08D-4E40-3170-FFCB-B3D63C9DE5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6656" y="1449681"/>
            <a:ext cx="1708965" cy="1482048"/>
          </a:xfrm>
          <a:prstGeom prst="rect">
            <a:avLst/>
          </a:prstGeom>
        </p:spPr>
      </p:pic>
      <p:sp>
        <p:nvSpPr>
          <p:cNvPr id="8" name="Sottotitolo 2">
            <a:extLst>
              <a:ext uri="{FF2B5EF4-FFF2-40B4-BE49-F238E27FC236}">
                <a16:creationId xmlns:a16="http://schemas.microsoft.com/office/drawing/2014/main" id="{B0F48672-A76C-5AB4-1D77-E83C9B4F85B1}"/>
              </a:ext>
            </a:extLst>
          </p:cNvPr>
          <p:cNvSpPr txBox="1">
            <a:spLocks/>
          </p:cNvSpPr>
          <p:nvPr/>
        </p:nvSpPr>
        <p:spPr>
          <a:xfrm>
            <a:off x="644057" y="1285850"/>
            <a:ext cx="8844072" cy="17188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600" b="1">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OBIETTIVI</a:t>
            </a:r>
            <a:r>
              <a:rPr lang="it-IT" sz="2000" b="1">
                <a:solidFill>
                  <a:srgbClr val="FF0000"/>
                </a:solidFill>
                <a:effectLst>
                  <a:outerShdw blurRad="38100" dist="38100" dir="2700000" algn="tl">
                    <a:srgbClr val="000000">
                      <a:alpha val="43137"/>
                    </a:srgbClr>
                  </a:outerShdw>
                </a:effectLst>
                <a:latin typeface="Aptos" panose="020B0004020202020204" pitchFamily="34" charset="0"/>
                <a:ea typeface="Lato Medium" panose="020F0502020204030203" pitchFamily="34" charset="0"/>
                <a:cs typeface="Lato Medium" panose="020F0502020204030203" pitchFamily="34" charset="0"/>
              </a:rPr>
              <a:t> </a:t>
            </a:r>
            <a:endParaRPr lang="it-IT" sz="2000" b="1">
              <a:solidFill>
                <a:srgbClr val="FF0000"/>
              </a:solidFill>
              <a:effectLst>
                <a:outerShdw blurRad="38100" dist="38100" dir="2700000" algn="tl">
                  <a:srgbClr val="000000">
                    <a:alpha val="43137"/>
                  </a:srgbClr>
                </a:outerShdw>
              </a:effectLst>
              <a:latin typeface="Aptos" panose="020B0004020202020204" pitchFamily="34" charset="0"/>
            </a:endParaRPr>
          </a:p>
          <a:p>
            <a:pPr marL="0" indent="0" algn="just">
              <a:spcBef>
                <a:spcPts val="0"/>
              </a:spcBef>
              <a:buNone/>
            </a:pPr>
            <a:endParaRPr lang="it-IT" sz="1200">
              <a:latin typeface="Aptos" panose="020B0004020202020204" pitchFamily="34" charset="0"/>
              <a:ea typeface="Lato Medium" panose="020F0502020204030203" pitchFamily="34" charset="0"/>
              <a:cs typeface="Lato Medium" panose="020F0502020204030203" pitchFamily="34" charset="0"/>
            </a:endParaRPr>
          </a:p>
          <a:p>
            <a:pPr marL="0" indent="0" algn="just">
              <a:spcBef>
                <a:spcPts val="0"/>
              </a:spcBef>
              <a:buNone/>
            </a:pPr>
            <a:r>
              <a:rPr lang="it-IT" sz="1200">
                <a:latin typeface="Aptos" panose="020B0004020202020204" pitchFamily="34" charset="0"/>
                <a:ea typeface="Lato Medium" panose="020F0502020204030203" pitchFamily="34" charset="0"/>
                <a:cs typeface="Lato Medium" panose="020F0502020204030203" pitchFamily="34" charset="0"/>
              </a:rPr>
              <a:t>Il progetto mira ad incrementare le attività di supervisione professionale già attivate dall’Ente, mediante percorsi </a:t>
            </a:r>
            <a:r>
              <a:rPr lang="it-IT" sz="1200" i="1">
                <a:latin typeface="Aptos" panose="020B0004020202020204" pitchFamily="34" charset="0"/>
                <a:ea typeface="Lato Medium" panose="020F0502020204030203" pitchFamily="34" charset="0"/>
                <a:cs typeface="Lato Medium" panose="020F0502020204030203" pitchFamily="34" charset="0"/>
              </a:rPr>
              <a:t>individuali</a:t>
            </a:r>
            <a:r>
              <a:rPr lang="it-IT" sz="1200">
                <a:latin typeface="Aptos" panose="020B0004020202020204" pitchFamily="34" charset="0"/>
                <a:ea typeface="Lato Medium" panose="020F0502020204030203" pitchFamily="34" charset="0"/>
                <a:cs typeface="Lato Medium" panose="020F0502020204030203" pitchFamily="34" charset="0"/>
              </a:rPr>
              <a:t>, </a:t>
            </a:r>
            <a:r>
              <a:rPr lang="it-IT" sz="1200" i="1">
                <a:latin typeface="Aptos" panose="020B0004020202020204" pitchFamily="34" charset="0"/>
                <a:ea typeface="Lato Medium" panose="020F0502020204030203" pitchFamily="34" charset="0"/>
                <a:cs typeface="Lato Medium" panose="020F0502020204030203" pitchFamily="34" charset="0"/>
              </a:rPr>
              <a:t>di gruppo</a:t>
            </a:r>
            <a:r>
              <a:rPr lang="it-IT" sz="1200">
                <a:latin typeface="Aptos" panose="020B0004020202020204" pitchFamily="34" charset="0"/>
                <a:ea typeface="Lato Medium" panose="020F0502020204030203" pitchFamily="34" charset="0"/>
                <a:cs typeface="Lato Medium" panose="020F0502020204030203" pitchFamily="34" charset="0"/>
              </a:rPr>
              <a:t>, </a:t>
            </a:r>
            <a:r>
              <a:rPr lang="it-IT" sz="1200" i="1">
                <a:latin typeface="Aptos" panose="020B0004020202020204" pitchFamily="34" charset="0"/>
                <a:ea typeface="Lato Medium" panose="020F0502020204030203" pitchFamily="34" charset="0"/>
                <a:cs typeface="Lato Medium" panose="020F0502020204030203" pitchFamily="34" charset="0"/>
              </a:rPr>
              <a:t>di équipe multiprofessionali e di servizio, </a:t>
            </a:r>
            <a:r>
              <a:rPr lang="it-IT" sz="1200">
                <a:latin typeface="Aptos" panose="020B0004020202020204" pitchFamily="34" charset="0"/>
                <a:ea typeface="Lato Medium" panose="020F0502020204030203" pitchFamily="34" charset="0"/>
                <a:cs typeface="Lato Medium" panose="020F0502020204030203" pitchFamily="34" charset="0"/>
              </a:rPr>
              <a:t>per prevenire il fenomeno del </a:t>
            </a:r>
            <a:r>
              <a:rPr lang="it-IT" sz="1200" i="1">
                <a:latin typeface="Aptos" panose="020B0004020202020204" pitchFamily="34" charset="0"/>
                <a:ea typeface="Lato Medium" panose="020F0502020204030203" pitchFamily="34" charset="0"/>
                <a:cs typeface="Lato Medium" panose="020F0502020204030203" pitchFamily="34" charset="0"/>
              </a:rPr>
              <a:t>burn out </a:t>
            </a:r>
            <a:r>
              <a:rPr lang="it-IT" sz="1200">
                <a:latin typeface="Aptos" panose="020B0004020202020204" pitchFamily="34" charset="0"/>
                <a:ea typeface="Lato Medium" panose="020F0502020204030203" pitchFamily="34" charset="0"/>
                <a:cs typeface="Lato Medium" panose="020F0502020204030203" pitchFamily="34" charset="0"/>
              </a:rPr>
              <a:t>degli operatori sociali ed aumentare le singole competenze. Si prevede l’accompagnamento degli operatori attivi nel sistema dei servizi in un percorso di arricchimento qualitativo del proprio agire professionale, incrementando al contempo il </a:t>
            </a:r>
            <a:r>
              <a:rPr lang="it-IT" sz="1200" i="1">
                <a:latin typeface="Aptos" panose="020B0004020202020204" pitchFamily="34" charset="0"/>
                <a:ea typeface="Lato Medium" panose="020F0502020204030203" pitchFamily="34" charset="0"/>
                <a:cs typeface="Lato Medium" panose="020F0502020204030203" pitchFamily="34" charset="0"/>
              </a:rPr>
              <a:t>target</a:t>
            </a:r>
            <a:r>
              <a:rPr lang="it-IT" sz="1200">
                <a:latin typeface="Aptos" panose="020B0004020202020204" pitchFamily="34" charset="0"/>
                <a:ea typeface="Lato Medium" panose="020F0502020204030203" pitchFamily="34" charset="0"/>
                <a:cs typeface="Lato Medium" panose="020F0502020204030203" pitchFamily="34" charset="0"/>
              </a:rPr>
              <a:t> di applicazione dei nuovi LEPS, previsti dal Piano Nazionale di riferimento oltre che dalle Linee di Indirizzo. </a:t>
            </a:r>
          </a:p>
        </p:txBody>
      </p:sp>
      <p:pic>
        <p:nvPicPr>
          <p:cNvPr id="9" name="Google Shape;120;p1">
            <a:extLst>
              <a:ext uri="{FF2B5EF4-FFF2-40B4-BE49-F238E27FC236}">
                <a16:creationId xmlns:a16="http://schemas.microsoft.com/office/drawing/2014/main" id="{496B7D07-3EBA-F3A4-C8CE-7921715CC2B9}"/>
              </a:ext>
            </a:extLst>
          </p:cNvPr>
          <p:cNvPicPr preferRelativeResize="0"/>
          <p:nvPr/>
        </p:nvPicPr>
        <p:blipFill rotWithShape="1">
          <a:blip r:embed="rId8">
            <a:alphaModFix/>
          </a:blip>
          <a:srcRect/>
          <a:stretch/>
        </p:blipFill>
        <p:spPr>
          <a:xfrm>
            <a:off x="224682" y="6216975"/>
            <a:ext cx="1045222" cy="562244"/>
          </a:xfrm>
          <a:prstGeom prst="rect">
            <a:avLst/>
          </a:prstGeom>
          <a:noFill/>
          <a:ln>
            <a:noFill/>
          </a:ln>
        </p:spPr>
      </p:pic>
      <p:sp>
        <p:nvSpPr>
          <p:cNvPr id="10" name="CasellaDiTesto 9">
            <a:extLst>
              <a:ext uri="{FF2B5EF4-FFF2-40B4-BE49-F238E27FC236}">
                <a16:creationId xmlns:a16="http://schemas.microsoft.com/office/drawing/2014/main" id="{EE5E8E3C-2ACB-5C52-B4FE-E29D5628D3FB}"/>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a:solidFill>
                  <a:schemeClr val="bg1"/>
                </a:solidFill>
                <a:latin typeface="Lato Black"/>
                <a:ea typeface="Lato Black"/>
                <a:cs typeface="Lato Black"/>
              </a:rPr>
              <a:t>STATO AVANZAMENTO PROGETTUALE</a:t>
            </a:r>
          </a:p>
        </p:txBody>
      </p:sp>
      <p:sp>
        <p:nvSpPr>
          <p:cNvPr id="12" name="CasellaDiTesto 11">
            <a:extLst>
              <a:ext uri="{FF2B5EF4-FFF2-40B4-BE49-F238E27FC236}">
                <a16:creationId xmlns:a16="http://schemas.microsoft.com/office/drawing/2014/main" id="{29400FA2-CC60-126D-62C3-C54ADA7F8F8C}"/>
              </a:ext>
            </a:extLst>
          </p:cNvPr>
          <p:cNvSpPr txBox="1"/>
          <p:nvPr/>
        </p:nvSpPr>
        <p:spPr>
          <a:xfrm>
            <a:off x="759605" y="4488338"/>
            <a:ext cx="7527253" cy="36933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it-IT" b="1" dirty="0"/>
              <a:t>Avanzamento del </a:t>
            </a:r>
            <a:r>
              <a:rPr lang="it-IT" b="1" dirty="0">
                <a:solidFill>
                  <a:srgbClr val="FF0000"/>
                </a:solidFill>
              </a:rPr>
              <a:t>target</a:t>
            </a:r>
            <a:r>
              <a:rPr lang="it-IT" b="1" dirty="0"/>
              <a:t> a febbraio 2026</a:t>
            </a:r>
          </a:p>
        </p:txBody>
      </p:sp>
      <p:sp>
        <p:nvSpPr>
          <p:cNvPr id="19" name="CasellaDiTesto 18">
            <a:extLst>
              <a:ext uri="{FF2B5EF4-FFF2-40B4-BE49-F238E27FC236}">
                <a16:creationId xmlns:a16="http://schemas.microsoft.com/office/drawing/2014/main" id="{5178CBCB-8D67-F5A6-8431-BBB4034D7881}"/>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14</a:t>
            </a:r>
          </a:p>
        </p:txBody>
      </p:sp>
      <p:sp>
        <p:nvSpPr>
          <p:cNvPr id="3" name="Segnaposto piè di pagina 1">
            <a:extLst>
              <a:ext uri="{FF2B5EF4-FFF2-40B4-BE49-F238E27FC236}">
                <a16:creationId xmlns:a16="http://schemas.microsoft.com/office/drawing/2014/main" id="{AC97B0B9-9EBC-52F3-F088-065410F29FD1}"/>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234641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fico 17"/>
          <p:cNvGraphicFramePr/>
          <p:nvPr>
            <p:extLst>
              <p:ext uri="{D42A27DB-BD31-4B8C-83A1-F6EECF244321}">
                <p14:modId xmlns:p14="http://schemas.microsoft.com/office/powerpoint/2010/main" val="156446607"/>
              </p:ext>
            </p:extLst>
          </p:nvPr>
        </p:nvGraphicFramePr>
        <p:xfrm>
          <a:off x="1859280" y="4540503"/>
          <a:ext cx="4078945" cy="1538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afico 18"/>
          <p:cNvGraphicFramePr/>
          <p:nvPr>
            <p:extLst>
              <p:ext uri="{D42A27DB-BD31-4B8C-83A1-F6EECF244321}">
                <p14:modId xmlns:p14="http://schemas.microsoft.com/office/powerpoint/2010/main" val="570911486"/>
              </p:ext>
            </p:extLst>
          </p:nvPr>
        </p:nvGraphicFramePr>
        <p:xfrm>
          <a:off x="6520988" y="4544992"/>
          <a:ext cx="3173620" cy="15706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a:extLst>
              <a:ext uri="{FF2B5EF4-FFF2-40B4-BE49-F238E27FC236}">
                <a16:creationId xmlns:a16="http://schemas.microsoft.com/office/drawing/2014/main" id="{FADECCC9-F709-BC44-10D8-C1829CA77C5B}"/>
              </a:ext>
            </a:extLst>
          </p:cNvPr>
          <p:cNvGraphicFramePr/>
          <p:nvPr>
            <p:extLst>
              <p:ext uri="{D42A27DB-BD31-4B8C-83A1-F6EECF244321}">
                <p14:modId xmlns:p14="http://schemas.microsoft.com/office/powerpoint/2010/main" val="3460868794"/>
              </p:ext>
            </p:extLst>
          </p:nvPr>
        </p:nvGraphicFramePr>
        <p:xfrm>
          <a:off x="2841750" y="1852008"/>
          <a:ext cx="6376175" cy="2395139"/>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8">
            <a:extLst>
              <a:ext uri="{FF2B5EF4-FFF2-40B4-BE49-F238E27FC236}">
                <a16:creationId xmlns:a16="http://schemas.microsoft.com/office/drawing/2014/main" id="{F2B4E3CD-CA8F-1E4F-FE5B-DE2FFC2A7C95}"/>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sz="1800" b="1">
                <a:solidFill>
                  <a:schemeClr val="bg1"/>
                </a:solidFill>
                <a:latin typeface="Lato Black"/>
                <a:ea typeface="Lato Black"/>
                <a:cs typeface="Lato Black"/>
              </a:rPr>
              <a:t>STATO AVANZAMENTO ECONOMICO-FINANZIARIO</a:t>
            </a:r>
          </a:p>
        </p:txBody>
      </p:sp>
      <p:sp>
        <p:nvSpPr>
          <p:cNvPr id="12" name="CasellaDiTesto 11">
            <a:extLst>
              <a:ext uri="{FF2B5EF4-FFF2-40B4-BE49-F238E27FC236}">
                <a16:creationId xmlns:a16="http://schemas.microsoft.com/office/drawing/2014/main" id="{21EE9E55-2155-DA26-B2C4-02D2B4F18AF1}"/>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1.1.4  - Take Care 1 e 2</a:t>
            </a:r>
          </a:p>
        </p:txBody>
      </p:sp>
      <p:sp>
        <p:nvSpPr>
          <p:cNvPr id="13" name="CasellaDiTesto 12">
            <a:extLst>
              <a:ext uri="{FF2B5EF4-FFF2-40B4-BE49-F238E27FC236}">
                <a16:creationId xmlns:a16="http://schemas.microsoft.com/office/drawing/2014/main" id="{8AFA0E53-6DCB-8C3E-CA30-F8830B71F430}"/>
              </a:ext>
            </a:extLst>
          </p:cNvPr>
          <p:cNvSpPr txBox="1"/>
          <p:nvPr/>
        </p:nvSpPr>
        <p:spPr>
          <a:xfrm>
            <a:off x="2841751" y="1421121"/>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pic>
        <p:nvPicPr>
          <p:cNvPr id="16" name="Immagine 15">
            <a:extLst>
              <a:ext uri="{FF2B5EF4-FFF2-40B4-BE49-F238E27FC236}">
                <a16:creationId xmlns:a16="http://schemas.microsoft.com/office/drawing/2014/main" id="{918E7959-5CAA-C465-B468-9DD152ACF407}"/>
              </a:ext>
            </a:extLst>
          </p:cNvPr>
          <p:cNvPicPr>
            <a:picLocks noChangeAspect="1"/>
          </p:cNvPicPr>
          <p:nvPr/>
        </p:nvPicPr>
        <p:blipFill rotWithShape="1">
          <a:blip r:embed="rId5">
            <a:extLst>
              <a:ext uri="{28A0092B-C50C-407E-A947-70E740481C1C}">
                <a14:useLocalDpi xmlns:a14="http://schemas.microsoft.com/office/drawing/2010/main" val="0"/>
              </a:ext>
            </a:extLst>
          </a:blip>
          <a:srcRect t="26400" b="34476"/>
          <a:stretch/>
        </p:blipFill>
        <p:spPr bwMode="auto">
          <a:xfrm>
            <a:off x="4199651" y="1403673"/>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20;p1">
            <a:extLst>
              <a:ext uri="{FF2B5EF4-FFF2-40B4-BE49-F238E27FC236}">
                <a16:creationId xmlns:a16="http://schemas.microsoft.com/office/drawing/2014/main" id="{BF690D69-3625-47C8-8868-D3FF7A21A053}"/>
              </a:ext>
            </a:extLst>
          </p:cNvPr>
          <p:cNvPicPr preferRelativeResize="0"/>
          <p:nvPr/>
        </p:nvPicPr>
        <p:blipFill rotWithShape="1">
          <a:blip r:embed="rId6">
            <a:alphaModFix/>
          </a:blip>
          <a:srcRect/>
          <a:stretch/>
        </p:blipFill>
        <p:spPr>
          <a:xfrm>
            <a:off x="224682" y="6216975"/>
            <a:ext cx="1045222" cy="562244"/>
          </a:xfrm>
          <a:prstGeom prst="rect">
            <a:avLst/>
          </a:prstGeom>
          <a:noFill/>
          <a:ln>
            <a:noFill/>
          </a:ln>
        </p:spPr>
      </p:pic>
      <p:sp>
        <p:nvSpPr>
          <p:cNvPr id="4" name="CasellaDiTesto 3">
            <a:extLst>
              <a:ext uri="{FF2B5EF4-FFF2-40B4-BE49-F238E27FC236}">
                <a16:creationId xmlns:a16="http://schemas.microsoft.com/office/drawing/2014/main" id="{8A2AC152-7000-C881-ECB1-F0DB70CE9984}"/>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15</a:t>
            </a:r>
          </a:p>
        </p:txBody>
      </p:sp>
      <p:sp>
        <p:nvSpPr>
          <p:cNvPr id="2" name="Segnaposto piè di pagina 1">
            <a:extLst>
              <a:ext uri="{FF2B5EF4-FFF2-40B4-BE49-F238E27FC236}">
                <a16:creationId xmlns:a16="http://schemas.microsoft.com/office/drawing/2014/main" id="{5113DC57-04AD-1E55-9B60-A71CEAE6347D}"/>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gennaio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35695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E7E0665-F310-B219-38D1-E8F2D542C749}"/>
              </a:ext>
            </a:extLst>
          </p:cNvPr>
          <p:cNvSpPr txBox="1"/>
          <p:nvPr/>
        </p:nvSpPr>
        <p:spPr>
          <a:xfrm>
            <a:off x="641780" y="915237"/>
            <a:ext cx="10771562" cy="338554"/>
          </a:xfrm>
          <a:prstGeom prst="rect">
            <a:avLst/>
          </a:prstGeom>
          <a:solidFill>
            <a:schemeClr val="bg2"/>
          </a:solidFill>
        </p:spPr>
        <p:txBody>
          <a:bodyPr wrap="square" rtlCol="0">
            <a:spAutoFit/>
          </a:bodyPr>
          <a:lstStyle/>
          <a:p>
            <a:r>
              <a:rPr lang="it-IT" sz="1600" b="1">
                <a:latin typeface="Aptos" panose="020B0004020202020204" pitchFamily="34" charset="0"/>
                <a:ea typeface="Lato Black" panose="020F0502020204030203" pitchFamily="34" charset="0"/>
                <a:cs typeface="Lato Black" panose="020F0502020204030203" pitchFamily="34" charset="0"/>
              </a:rPr>
              <a:t>INV. </a:t>
            </a:r>
            <a:r>
              <a:rPr lang="it-IT" sz="1600" b="1">
                <a:latin typeface="Aptos" panose="020B0004020202020204" pitchFamily="34" charset="0"/>
              </a:rPr>
              <a:t>1.2 – Percorsi di autonomia per persone con disabilità</a:t>
            </a:r>
            <a:endParaRPr lang="it-IT" sz="1600" b="1">
              <a:latin typeface="Aptos" panose="020B0004020202020204" pitchFamily="34" charset="0"/>
              <a:ea typeface="Lato Black" panose="020F0502020204030203" pitchFamily="34" charset="0"/>
              <a:cs typeface="Lato Black" panose="020F0502020204030203" pitchFamily="34" charset="0"/>
            </a:endParaRPr>
          </a:p>
        </p:txBody>
      </p:sp>
      <p:pic>
        <p:nvPicPr>
          <p:cNvPr id="11" name="Immagine 10">
            <a:extLst>
              <a:ext uri="{FF2B5EF4-FFF2-40B4-BE49-F238E27FC236}">
                <a16:creationId xmlns:a16="http://schemas.microsoft.com/office/drawing/2014/main" id="{7C306948-7276-0E9F-BE7F-76DEBBEB2364}"/>
              </a:ext>
            </a:extLst>
          </p:cNvPr>
          <p:cNvPicPr>
            <a:picLocks noChangeAspect="1"/>
          </p:cNvPicPr>
          <p:nvPr/>
        </p:nvPicPr>
        <p:blipFill>
          <a:blip r:embed="rId3">
            <a:extLst>
              <a:ext uri="{28A0092B-C50C-407E-A947-70E740481C1C}">
                <a14:useLocalDpi xmlns:a14="http://schemas.microsoft.com/office/drawing/2010/main" val="0"/>
              </a:ext>
            </a:extLst>
          </a:blip>
          <a:srcRect l="20230" t="15238" r="19635" b="26024"/>
          <a:stretch/>
        </p:blipFill>
        <p:spPr>
          <a:xfrm>
            <a:off x="10265007" y="830208"/>
            <a:ext cx="1285213" cy="1351916"/>
          </a:xfrm>
          <a:prstGeom prst="rect">
            <a:avLst/>
          </a:prstGeom>
        </p:spPr>
      </p:pic>
      <p:sp>
        <p:nvSpPr>
          <p:cNvPr id="6" name="Rectangle 25">
            <a:extLst>
              <a:ext uri="{FF2B5EF4-FFF2-40B4-BE49-F238E27FC236}">
                <a16:creationId xmlns:a16="http://schemas.microsoft.com/office/drawing/2014/main" id="{3BB5DA9D-D21F-2C23-ABB5-EFE93B808DA2}"/>
              </a:ext>
            </a:extLst>
          </p:cNvPr>
          <p:cNvSpPr>
            <a:spLocks noChangeArrowheads="1"/>
          </p:cNvSpPr>
          <p:nvPr/>
        </p:nvSpPr>
        <p:spPr bwMode="auto">
          <a:xfrm>
            <a:off x="641780" y="1312330"/>
            <a:ext cx="9030373" cy="113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ts val="1000"/>
              </a:spcBef>
              <a:spcAft>
                <a:spcPct val="0"/>
              </a:spcAft>
              <a:buClrTx/>
              <a:buSzTx/>
              <a:tabLst/>
            </a:pPr>
            <a:r>
              <a:rPr lang="it-IT" sz="1200" b="1">
                <a:effectLst>
                  <a:outerShdw blurRad="38100" dist="38100" dir="2700000" algn="tl">
                    <a:srgbClr val="000000">
                      <a:alpha val="43137"/>
                    </a:srgbClr>
                  </a:outerShdw>
                </a:effectLst>
                <a:latin typeface="Lato Medium"/>
                <a:ea typeface="Lato Medium"/>
                <a:cs typeface="Lato Medium"/>
              </a:rPr>
              <a:t>OBIETTIVI</a:t>
            </a:r>
            <a:endParaRPr lang="it-IT" altLang="it-IT" sz="2400" b="1">
              <a:solidFill>
                <a:srgbClr val="FF0000"/>
              </a:solidFill>
              <a:effectLst>
                <a:outerShdw blurRad="38100" dist="38100" dir="2700000" algn="tl">
                  <a:srgbClr val="000000">
                    <a:alpha val="43137"/>
                  </a:srgbClr>
                </a:outerShdw>
              </a:effectLst>
              <a:latin typeface="Lato Medium"/>
              <a:ea typeface="Lato Medium"/>
              <a:cs typeface="Lato Medium"/>
            </a:endParaRPr>
          </a:p>
          <a:p>
            <a:pPr algn="just"/>
            <a:r>
              <a:rPr kumimoji="0" lang="it-IT" altLang="it-IT" sz="1100" b="0" i="0" u="none" strike="noStrike" cap="none" normalizeH="0" baseline="0">
                <a:ln>
                  <a:noFill/>
                </a:ln>
                <a:effectLst/>
                <a:latin typeface="Aptos"/>
                <a:ea typeface="Lato Medium"/>
                <a:cs typeface="Lato Medium"/>
              </a:rPr>
              <a:t>Incrementare le capacità di autonomia della popolazione disabile coinvolta mediante</a:t>
            </a:r>
            <a:r>
              <a:rPr lang="it-IT" altLang="it-IT" sz="1100">
                <a:latin typeface="Aptos"/>
                <a:ea typeface="Lato Medium"/>
                <a:cs typeface="Lato Medium"/>
              </a:rPr>
              <a:t> le seguenti azioni</a:t>
            </a:r>
            <a:r>
              <a:rPr kumimoji="0" lang="it-IT" altLang="it-IT" sz="1100" b="0" i="0" u="none" strike="noStrike" cap="none" normalizeH="0" baseline="0">
                <a:ln>
                  <a:noFill/>
                </a:ln>
                <a:effectLst/>
                <a:latin typeface="Aptos"/>
                <a:ea typeface="Lato Medium"/>
                <a:cs typeface="Lato Medium"/>
              </a:rPr>
              <a:t>: </a:t>
            </a:r>
            <a:endParaRPr lang="it-IT" altLang="it-IT" sz="1100">
              <a:latin typeface="Aptos"/>
              <a:ea typeface="Lato Medium"/>
              <a:cs typeface="Lato Medium"/>
            </a:endParaRPr>
          </a:p>
          <a:p>
            <a:pPr marL="171450" indent="-171450" algn="just">
              <a:buFont typeface="Arial"/>
              <a:buChar char="•"/>
            </a:pPr>
            <a:r>
              <a:rPr lang="it-IT" altLang="it-IT" sz="1100" b="1">
                <a:latin typeface="Aptos"/>
                <a:ea typeface="Lato Medium"/>
                <a:cs typeface="Lato Medium"/>
              </a:rPr>
              <a:t>A – Progettazione individualizzata: </a:t>
            </a:r>
            <a:r>
              <a:rPr lang="it-IT" altLang="it-IT" sz="1100">
                <a:latin typeface="Aptos"/>
                <a:ea typeface="Lato Medium"/>
                <a:cs typeface="Lato Medium"/>
              </a:rPr>
              <a:t>definizione e attivazione del P.I.;  </a:t>
            </a:r>
            <a:endParaRPr lang="it-IT" sz="1600">
              <a:ea typeface="Lato Medium"/>
              <a:cs typeface="Arial" panose="020B0604020202020204" pitchFamily="34" charset="0"/>
            </a:endParaRPr>
          </a:p>
          <a:p>
            <a:pPr marL="171450" indent="-171450" algn="just">
              <a:buFont typeface="Arial"/>
              <a:buChar char="•"/>
            </a:pPr>
            <a:r>
              <a:rPr lang="it-IT" altLang="it-IT" sz="1100" b="1">
                <a:latin typeface="Aptos"/>
                <a:ea typeface="Lato Medium"/>
                <a:cs typeface="Lato Medium"/>
              </a:rPr>
              <a:t>B-Abitazione: </a:t>
            </a:r>
            <a:r>
              <a:rPr kumimoji="0" lang="it-IT" altLang="it-IT" sz="1100" u="none" strike="noStrike" cap="none" normalizeH="0" baseline="0">
                <a:ln>
                  <a:noFill/>
                </a:ln>
                <a:effectLst/>
                <a:latin typeface="Aptos"/>
                <a:ea typeface="Lato Medium"/>
                <a:cs typeface="Lato Medium"/>
              </a:rPr>
              <a:t>esperienze di co-housing in appartamenti già</a:t>
            </a:r>
            <a:r>
              <a:rPr lang="it-IT" altLang="it-IT" sz="1100">
                <a:latin typeface="Aptos"/>
                <a:ea typeface="Lato Medium"/>
                <a:cs typeface="Lato Medium"/>
              </a:rPr>
              <a:t> pronti/ristrutturati</a:t>
            </a:r>
            <a:r>
              <a:rPr kumimoji="0" lang="it-IT" altLang="it-IT" sz="1100" u="none" strike="noStrike" cap="none" normalizeH="0" baseline="0">
                <a:ln>
                  <a:noFill/>
                </a:ln>
                <a:effectLst/>
                <a:latin typeface="Aptos"/>
                <a:ea typeface="Lato Medium"/>
                <a:cs typeface="Lato Medium"/>
              </a:rPr>
              <a:t> dell’Amministrazione </a:t>
            </a:r>
            <a:r>
              <a:rPr kumimoji="0" lang="it-IT" altLang="it-IT" sz="1100" i="1" u="none" strike="noStrike" cap="none" normalizeH="0" baseline="0">
                <a:ln>
                  <a:noFill/>
                </a:ln>
                <a:effectLst/>
                <a:latin typeface="Aptos"/>
                <a:ea typeface="Lato Medium"/>
                <a:cs typeface="Lato Medium"/>
              </a:rPr>
              <a:t>o</a:t>
            </a:r>
            <a:r>
              <a:rPr kumimoji="0" lang="it-IT" altLang="it-IT" sz="1100" u="none" strike="noStrike" cap="none" normalizeH="0" baseline="0">
                <a:ln>
                  <a:noFill/>
                </a:ln>
                <a:effectLst/>
                <a:latin typeface="Aptos"/>
                <a:ea typeface="Lato Medium"/>
                <a:cs typeface="Lato Medium"/>
              </a:rPr>
              <a:t> nella disponibilità degli ETS;</a:t>
            </a:r>
            <a:endParaRPr lang="it-IT" sz="1600">
              <a:ea typeface="Lato Medium"/>
              <a:cs typeface="Arial" panose="020B0604020202020204" pitchFamily="34" charset="0"/>
            </a:endParaRPr>
          </a:p>
          <a:p>
            <a:pPr marL="171450" indent="-171450" algn="just">
              <a:buFont typeface="Arial"/>
              <a:buChar char="•"/>
            </a:pPr>
            <a:r>
              <a:rPr lang="it-IT" altLang="it-IT" sz="1100" b="1">
                <a:latin typeface="Aptos"/>
                <a:ea typeface="Lato Medium"/>
                <a:cs typeface="Lato Medium"/>
              </a:rPr>
              <a:t>C-Lavoro: </a:t>
            </a:r>
            <a:r>
              <a:rPr lang="it-IT" altLang="it-IT" sz="1100">
                <a:latin typeface="Aptos"/>
                <a:ea typeface="Lato Medium"/>
                <a:cs typeface="Lato Medium"/>
              </a:rPr>
              <a:t>avviamento</a:t>
            </a:r>
            <a:r>
              <a:rPr kumimoji="0" lang="it-IT" altLang="it-IT" sz="1100" u="none" strike="noStrike" cap="none" normalizeH="0" baseline="0">
                <a:ln>
                  <a:noFill/>
                </a:ln>
                <a:effectLst/>
                <a:latin typeface="Aptos"/>
                <a:ea typeface="Lato Medium"/>
                <a:cs typeface="Lato Medium"/>
              </a:rPr>
              <a:t> all’inserimento nel mondo del lavoro.</a:t>
            </a:r>
            <a:endParaRPr lang="it-IT" sz="160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100">
                <a:latin typeface="Aptos"/>
                <a:ea typeface="Lato Medium"/>
                <a:cs typeface="Lato Medium"/>
              </a:rPr>
              <a:t>La presa in carico </a:t>
            </a:r>
            <a:r>
              <a:rPr lang="it-IT" sz="1100">
                <a:latin typeface="Aptos"/>
                <a:ea typeface="Lato Medium"/>
                <a:cs typeface="Lato Medium"/>
              </a:rPr>
              <a:t>e l’accompagnamento prevedono, inoltre, </a:t>
            </a:r>
            <a:r>
              <a:rPr lang="it-IT" sz="1100" b="1">
                <a:latin typeface="Aptos"/>
                <a:ea typeface="Lato Medium"/>
                <a:cs typeface="Lato Medium"/>
              </a:rPr>
              <a:t>percorsi di formazione digitale di base </a:t>
            </a:r>
            <a:r>
              <a:rPr lang="it-IT" sz="1100">
                <a:latin typeface="Aptos"/>
                <a:ea typeface="Lato Medium"/>
                <a:cs typeface="Lato Medium"/>
              </a:rPr>
              <a:t>e </a:t>
            </a:r>
            <a:r>
              <a:rPr lang="it-IT" sz="1100" b="1">
                <a:latin typeface="Aptos"/>
                <a:ea typeface="Lato Medium"/>
                <a:cs typeface="Lato Medium"/>
              </a:rPr>
              <a:t>specialistica</a:t>
            </a:r>
            <a:r>
              <a:rPr lang="it-IT" sz="1100">
                <a:latin typeface="Aptos"/>
                <a:ea typeface="Lato Medium"/>
                <a:cs typeface="Lato Medium"/>
              </a:rPr>
              <a:t>.</a:t>
            </a:r>
            <a:endParaRPr kumimoji="0" lang="it-IT" altLang="it-IT" sz="1050" u="none" strike="noStrike" cap="none" normalizeH="0" baseline="0">
              <a:ln>
                <a:noFill/>
              </a:ln>
              <a:effectLst/>
              <a:latin typeface="Aptos"/>
              <a:ea typeface="Lato Medium"/>
              <a:cs typeface="Lato Medium"/>
            </a:endParaRPr>
          </a:p>
        </p:txBody>
      </p:sp>
      <p:graphicFrame>
        <p:nvGraphicFramePr>
          <p:cNvPr id="7" name="Diagramma 6">
            <a:extLst>
              <a:ext uri="{FF2B5EF4-FFF2-40B4-BE49-F238E27FC236}">
                <a16:creationId xmlns:a16="http://schemas.microsoft.com/office/drawing/2014/main" id="{195A4B70-9EED-83E8-7EE4-D324B5FB5FE0}"/>
              </a:ext>
            </a:extLst>
          </p:cNvPr>
          <p:cNvGraphicFramePr/>
          <p:nvPr>
            <p:extLst>
              <p:ext uri="{D42A27DB-BD31-4B8C-83A1-F6EECF244321}">
                <p14:modId xmlns:p14="http://schemas.microsoft.com/office/powerpoint/2010/main" val="551129104"/>
              </p:ext>
            </p:extLst>
          </p:nvPr>
        </p:nvGraphicFramePr>
        <p:xfrm>
          <a:off x="627933" y="2641257"/>
          <a:ext cx="10771563" cy="3606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sellaDiTesto 7">
            <a:extLst>
              <a:ext uri="{FF2B5EF4-FFF2-40B4-BE49-F238E27FC236}">
                <a16:creationId xmlns:a16="http://schemas.microsoft.com/office/drawing/2014/main" id="{8067280A-52D3-CDDE-0C3D-8B0AB8635DD2}"/>
              </a:ext>
            </a:extLst>
          </p:cNvPr>
          <p:cNvSpPr txBox="1"/>
          <p:nvPr/>
        </p:nvSpPr>
        <p:spPr>
          <a:xfrm>
            <a:off x="641779" y="4693298"/>
            <a:ext cx="8094211" cy="36933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it-IT" b="1" dirty="0">
                <a:solidFill>
                  <a:schemeClr val="tx1"/>
                </a:solidFill>
              </a:rPr>
              <a:t>Avanzamento </a:t>
            </a:r>
            <a:r>
              <a:rPr lang="it-IT" b="1" dirty="0">
                <a:solidFill>
                  <a:srgbClr val="FF0000"/>
                </a:solidFill>
              </a:rPr>
              <a:t>target</a:t>
            </a:r>
            <a:r>
              <a:rPr lang="it-IT" b="1" dirty="0">
                <a:solidFill>
                  <a:schemeClr val="tx1"/>
                </a:solidFill>
              </a:rPr>
              <a:t> a febbraio 2026</a:t>
            </a:r>
          </a:p>
        </p:txBody>
      </p:sp>
      <p:pic>
        <p:nvPicPr>
          <p:cNvPr id="9" name="Google Shape;120;p1">
            <a:extLst>
              <a:ext uri="{FF2B5EF4-FFF2-40B4-BE49-F238E27FC236}">
                <a16:creationId xmlns:a16="http://schemas.microsoft.com/office/drawing/2014/main" id="{916945A3-326A-C906-9503-B043E387EC71}"/>
              </a:ext>
            </a:extLst>
          </p:cNvPr>
          <p:cNvPicPr preferRelativeResize="0"/>
          <p:nvPr/>
        </p:nvPicPr>
        <p:blipFill rotWithShape="1">
          <a:blip r:embed="rId9">
            <a:alphaModFix/>
          </a:blip>
          <a:srcRect/>
          <a:stretch/>
        </p:blipFill>
        <p:spPr>
          <a:xfrm>
            <a:off x="224682" y="6216975"/>
            <a:ext cx="1045222" cy="562244"/>
          </a:xfrm>
          <a:prstGeom prst="rect">
            <a:avLst/>
          </a:prstGeom>
          <a:noFill/>
          <a:ln>
            <a:noFill/>
          </a:ln>
        </p:spPr>
      </p:pic>
      <p:sp>
        <p:nvSpPr>
          <p:cNvPr id="4" name="CasellaDiTesto 3">
            <a:extLst>
              <a:ext uri="{FF2B5EF4-FFF2-40B4-BE49-F238E27FC236}">
                <a16:creationId xmlns:a16="http://schemas.microsoft.com/office/drawing/2014/main" id="{2A3A24A8-2FEE-1C6A-983E-9FCBD57F9EC8}"/>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STATI AVANZAMENTO PROGETTUALE</a:t>
            </a:r>
            <a:endParaRPr lang="it-IT" sz="1800" b="1">
              <a:solidFill>
                <a:schemeClr val="bg1"/>
              </a:solidFill>
              <a:latin typeface="Lato Black"/>
              <a:ea typeface="Lato Black"/>
              <a:cs typeface="Lato Black"/>
            </a:endParaRPr>
          </a:p>
        </p:txBody>
      </p:sp>
      <p:sp>
        <p:nvSpPr>
          <p:cNvPr id="28" name="CasellaDiTesto 27">
            <a:extLst>
              <a:ext uri="{FF2B5EF4-FFF2-40B4-BE49-F238E27FC236}">
                <a16:creationId xmlns:a16="http://schemas.microsoft.com/office/drawing/2014/main" id="{D574B846-890F-1BA7-6142-8C4D9BDE4BC6}"/>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16</a:t>
            </a:r>
          </a:p>
        </p:txBody>
      </p:sp>
      <p:sp>
        <p:nvSpPr>
          <p:cNvPr id="3" name="Segnaposto piè di pagina 1">
            <a:extLst>
              <a:ext uri="{FF2B5EF4-FFF2-40B4-BE49-F238E27FC236}">
                <a16:creationId xmlns:a16="http://schemas.microsoft.com/office/drawing/2014/main" id="{38EFBD27-E1B4-DCE7-E8E1-DC556173EBDB}"/>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222462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9">
            <a:extLst>
              <a:ext uri="{FF2B5EF4-FFF2-40B4-BE49-F238E27FC236}">
                <a16:creationId xmlns:a16="http://schemas.microsoft.com/office/drawing/2014/main" id="{109C55F1-1333-5F5D-B3E7-37F403F827EB}"/>
              </a:ext>
            </a:extLst>
          </p:cNvPr>
          <p:cNvGraphicFramePr>
            <a:graphicFrameLocks/>
          </p:cNvGraphicFramePr>
          <p:nvPr>
            <p:extLst>
              <p:ext uri="{D42A27DB-BD31-4B8C-83A1-F6EECF244321}">
                <p14:modId xmlns:p14="http://schemas.microsoft.com/office/powerpoint/2010/main" val="3523934494"/>
              </p:ext>
            </p:extLst>
          </p:nvPr>
        </p:nvGraphicFramePr>
        <p:xfrm>
          <a:off x="571864" y="1664284"/>
          <a:ext cx="4301732" cy="4323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Segnaposto contenuto 9">
            <a:extLst>
              <a:ext uri="{FF2B5EF4-FFF2-40B4-BE49-F238E27FC236}">
                <a16:creationId xmlns:a16="http://schemas.microsoft.com/office/drawing/2014/main" id="{D8555AFD-73C5-B594-21A3-CBDDC416C3E5}"/>
              </a:ext>
            </a:extLst>
          </p:cNvPr>
          <p:cNvGraphicFramePr>
            <a:graphicFrameLocks/>
          </p:cNvGraphicFramePr>
          <p:nvPr>
            <p:extLst>
              <p:ext uri="{D42A27DB-BD31-4B8C-83A1-F6EECF244321}">
                <p14:modId xmlns:p14="http://schemas.microsoft.com/office/powerpoint/2010/main" val="2711219644"/>
              </p:ext>
            </p:extLst>
          </p:nvPr>
        </p:nvGraphicFramePr>
        <p:xfrm>
          <a:off x="4873596" y="1664284"/>
          <a:ext cx="3064329" cy="4323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egnaposto contenuto 9">
            <a:extLst>
              <a:ext uri="{FF2B5EF4-FFF2-40B4-BE49-F238E27FC236}">
                <a16:creationId xmlns:a16="http://schemas.microsoft.com/office/drawing/2014/main" id="{7C17BC6C-555C-188E-D8C8-F46BC46A8172}"/>
              </a:ext>
            </a:extLst>
          </p:cNvPr>
          <p:cNvGraphicFramePr>
            <a:graphicFrameLocks/>
          </p:cNvGraphicFramePr>
          <p:nvPr>
            <p:extLst>
              <p:ext uri="{D42A27DB-BD31-4B8C-83A1-F6EECF244321}">
                <p14:modId xmlns:p14="http://schemas.microsoft.com/office/powerpoint/2010/main" val="3998621605"/>
              </p:ext>
            </p:extLst>
          </p:nvPr>
        </p:nvGraphicFramePr>
        <p:xfrm>
          <a:off x="8289471" y="1664284"/>
          <a:ext cx="3064329" cy="4323426"/>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llaDiTesto 6">
            <a:extLst>
              <a:ext uri="{FF2B5EF4-FFF2-40B4-BE49-F238E27FC236}">
                <a16:creationId xmlns:a16="http://schemas.microsoft.com/office/drawing/2014/main" id="{56DEA62A-72C0-65E6-786A-10AE172A4716}"/>
              </a:ext>
            </a:extLst>
          </p:cNvPr>
          <p:cNvSpPr txBox="1"/>
          <p:nvPr/>
        </p:nvSpPr>
        <p:spPr>
          <a:xfrm>
            <a:off x="571864" y="336374"/>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STATI AVANZAMENTO PROGETTUALE</a:t>
            </a:r>
            <a:endParaRPr lang="it-IT" sz="1800" b="1">
              <a:solidFill>
                <a:schemeClr val="bg1"/>
              </a:solidFill>
              <a:latin typeface="Lato Black"/>
              <a:ea typeface="Lato Black"/>
              <a:cs typeface="Lato Black"/>
            </a:endParaRPr>
          </a:p>
        </p:txBody>
      </p:sp>
      <p:sp>
        <p:nvSpPr>
          <p:cNvPr id="8" name="CasellaDiTesto 7">
            <a:extLst>
              <a:ext uri="{FF2B5EF4-FFF2-40B4-BE49-F238E27FC236}">
                <a16:creationId xmlns:a16="http://schemas.microsoft.com/office/drawing/2014/main" id="{6B921533-3AC2-6D7A-8656-881208EC40E9}"/>
              </a:ext>
            </a:extLst>
          </p:cNvPr>
          <p:cNvSpPr txBox="1"/>
          <p:nvPr/>
        </p:nvSpPr>
        <p:spPr>
          <a:xfrm>
            <a:off x="5074217" y="936965"/>
            <a:ext cx="2043566" cy="369332"/>
          </a:xfrm>
          <a:prstGeom prst="rect">
            <a:avLst/>
          </a:prstGeom>
          <a:noFill/>
        </p:spPr>
        <p:txBody>
          <a:bodyPr wrap="square" rtlCol="0">
            <a:spAutoFit/>
          </a:bodyPr>
          <a:lstStyle/>
          <a:p>
            <a:r>
              <a:rPr lang="it-IT" b="1"/>
              <a:t>Indicatori di output</a:t>
            </a:r>
          </a:p>
        </p:txBody>
      </p:sp>
      <p:sp>
        <p:nvSpPr>
          <p:cNvPr id="9" name="CasellaDiTesto 8">
            <a:extLst>
              <a:ext uri="{FF2B5EF4-FFF2-40B4-BE49-F238E27FC236}">
                <a16:creationId xmlns:a16="http://schemas.microsoft.com/office/drawing/2014/main" id="{3E178CA6-C153-2A95-E2F8-591DB619F76D}"/>
              </a:ext>
            </a:extLst>
          </p:cNvPr>
          <p:cNvSpPr txBox="1"/>
          <p:nvPr/>
        </p:nvSpPr>
        <p:spPr>
          <a:xfrm>
            <a:off x="8610600" y="1387285"/>
            <a:ext cx="2266950" cy="276999"/>
          </a:xfrm>
          <a:prstGeom prst="rect">
            <a:avLst/>
          </a:prstGeom>
          <a:noFill/>
        </p:spPr>
        <p:txBody>
          <a:bodyPr wrap="square" rtlCol="0">
            <a:spAutoFit/>
          </a:bodyPr>
          <a:lstStyle/>
          <a:p>
            <a:pPr algn="ctr"/>
            <a:r>
              <a:rPr lang="it-IT" sz="1200" b="1">
                <a:solidFill>
                  <a:schemeClr val="tx1">
                    <a:lumMod val="75000"/>
                    <a:lumOff val="25000"/>
                  </a:schemeClr>
                </a:solidFill>
              </a:rPr>
              <a:t>PROGETTO 3 -B44H22000760006</a:t>
            </a:r>
            <a:endParaRPr lang="it-IT" b="1">
              <a:solidFill>
                <a:schemeClr val="tx1">
                  <a:lumMod val="75000"/>
                  <a:lumOff val="25000"/>
                </a:schemeClr>
              </a:solidFill>
            </a:endParaRPr>
          </a:p>
        </p:txBody>
      </p:sp>
      <p:sp>
        <p:nvSpPr>
          <p:cNvPr id="11" name="CasellaDiTesto 10">
            <a:extLst>
              <a:ext uri="{FF2B5EF4-FFF2-40B4-BE49-F238E27FC236}">
                <a16:creationId xmlns:a16="http://schemas.microsoft.com/office/drawing/2014/main" id="{77CD2959-7687-FE4D-6EA4-B2FAB106C8DA}"/>
              </a:ext>
            </a:extLst>
          </p:cNvPr>
          <p:cNvSpPr txBox="1"/>
          <p:nvPr/>
        </p:nvSpPr>
        <p:spPr>
          <a:xfrm>
            <a:off x="4991100" y="1397938"/>
            <a:ext cx="2371725" cy="276999"/>
          </a:xfrm>
          <a:prstGeom prst="rect">
            <a:avLst/>
          </a:prstGeom>
          <a:noFill/>
        </p:spPr>
        <p:txBody>
          <a:bodyPr wrap="square">
            <a:spAutoFit/>
          </a:bodyPr>
          <a:lstStyle/>
          <a:p>
            <a:pPr algn="ctr"/>
            <a:r>
              <a:rPr lang="it-IT" sz="1200" b="1">
                <a:solidFill>
                  <a:schemeClr val="tx1">
                    <a:lumMod val="75000"/>
                    <a:lumOff val="25000"/>
                  </a:schemeClr>
                </a:solidFill>
              </a:rPr>
              <a:t>PROGETTO 2-B44H22000750006</a:t>
            </a:r>
          </a:p>
        </p:txBody>
      </p:sp>
      <p:sp>
        <p:nvSpPr>
          <p:cNvPr id="12" name="CasellaDiTesto 11">
            <a:extLst>
              <a:ext uri="{FF2B5EF4-FFF2-40B4-BE49-F238E27FC236}">
                <a16:creationId xmlns:a16="http://schemas.microsoft.com/office/drawing/2014/main" id="{6CB0B85D-6AE1-94EA-FB29-93F55EE17804}"/>
              </a:ext>
            </a:extLst>
          </p:cNvPr>
          <p:cNvSpPr txBox="1"/>
          <p:nvPr/>
        </p:nvSpPr>
        <p:spPr>
          <a:xfrm>
            <a:off x="1536867" y="1387285"/>
            <a:ext cx="2371725" cy="276999"/>
          </a:xfrm>
          <a:prstGeom prst="rect">
            <a:avLst/>
          </a:prstGeom>
          <a:noFill/>
        </p:spPr>
        <p:txBody>
          <a:bodyPr wrap="square">
            <a:spAutoFit/>
          </a:bodyPr>
          <a:lstStyle/>
          <a:p>
            <a:pPr algn="ctr"/>
            <a:r>
              <a:rPr lang="it-IT" sz="1200" b="1">
                <a:solidFill>
                  <a:schemeClr val="tx1">
                    <a:lumMod val="75000"/>
                    <a:lumOff val="25000"/>
                  </a:schemeClr>
                </a:solidFill>
              </a:rPr>
              <a:t>PROGETTO 1-B44H22000120006</a:t>
            </a:r>
          </a:p>
        </p:txBody>
      </p:sp>
      <p:pic>
        <p:nvPicPr>
          <p:cNvPr id="14" name="Google Shape;120;p1">
            <a:extLst>
              <a:ext uri="{FF2B5EF4-FFF2-40B4-BE49-F238E27FC236}">
                <a16:creationId xmlns:a16="http://schemas.microsoft.com/office/drawing/2014/main" id="{3DE530F9-4896-BAFB-899F-2C883E7D5D1C}"/>
              </a:ext>
            </a:extLst>
          </p:cNvPr>
          <p:cNvPicPr preferRelativeResize="0"/>
          <p:nvPr/>
        </p:nvPicPr>
        <p:blipFill rotWithShape="1">
          <a:blip r:embed="rId5">
            <a:alphaModFix/>
          </a:blip>
          <a:srcRect/>
          <a:stretch/>
        </p:blipFill>
        <p:spPr>
          <a:xfrm>
            <a:off x="224682" y="6216975"/>
            <a:ext cx="1045222" cy="562244"/>
          </a:xfrm>
          <a:prstGeom prst="rect">
            <a:avLst/>
          </a:prstGeom>
          <a:noFill/>
          <a:ln>
            <a:noFill/>
          </a:ln>
        </p:spPr>
      </p:pic>
      <p:sp>
        <p:nvSpPr>
          <p:cNvPr id="16" name="CasellaDiTesto 15">
            <a:extLst>
              <a:ext uri="{FF2B5EF4-FFF2-40B4-BE49-F238E27FC236}">
                <a16:creationId xmlns:a16="http://schemas.microsoft.com/office/drawing/2014/main" id="{E1F19E3E-97FE-D1B3-56C8-C4F8DDEDFE62}"/>
              </a:ext>
            </a:extLst>
          </p:cNvPr>
          <p:cNvSpPr txBox="1"/>
          <p:nvPr/>
        </p:nvSpPr>
        <p:spPr>
          <a:xfrm>
            <a:off x="11510118" y="6351149"/>
            <a:ext cx="457200" cy="369332"/>
          </a:xfrm>
          <a:prstGeom prst="rect">
            <a:avLst/>
          </a:prstGeom>
          <a:noFill/>
        </p:spPr>
        <p:txBody>
          <a:bodyPr wrap="square">
            <a:spAutoFit/>
          </a:bodyPr>
          <a:lstStyle/>
          <a:p>
            <a:r>
              <a:rPr lang="it-IT" dirty="0">
                <a:ea typeface="Calibri"/>
                <a:cs typeface="Calibri"/>
              </a:rPr>
              <a:t>18</a:t>
            </a:r>
            <a:endParaRPr lang="it-IT" dirty="0"/>
          </a:p>
        </p:txBody>
      </p:sp>
      <p:sp>
        <p:nvSpPr>
          <p:cNvPr id="3" name="Segnaposto piè di pagina 1">
            <a:extLst>
              <a:ext uri="{FF2B5EF4-FFF2-40B4-BE49-F238E27FC236}">
                <a16:creationId xmlns:a16="http://schemas.microsoft.com/office/drawing/2014/main" id="{4482DF5A-C6EB-11D6-335B-0FE665D6F11E}"/>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164862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11344EF9-A171-8567-6141-C803E4F4BC2A}"/>
              </a:ext>
            </a:extLst>
          </p:cNvPr>
          <p:cNvGraphicFramePr/>
          <p:nvPr>
            <p:extLst>
              <p:ext uri="{D42A27DB-BD31-4B8C-83A1-F6EECF244321}">
                <p14:modId xmlns:p14="http://schemas.microsoft.com/office/powerpoint/2010/main" val="1755707919"/>
              </p:ext>
            </p:extLst>
          </p:nvPr>
        </p:nvGraphicFramePr>
        <p:xfrm>
          <a:off x="1269904" y="4459707"/>
          <a:ext cx="3043922" cy="1450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fico 17">
            <a:extLst>
              <a:ext uri="{FF2B5EF4-FFF2-40B4-BE49-F238E27FC236}">
                <a16:creationId xmlns:a16="http://schemas.microsoft.com/office/drawing/2014/main" id="{A560BCF8-A465-DE3F-C679-D54827C684A4}"/>
              </a:ext>
            </a:extLst>
          </p:cNvPr>
          <p:cNvGraphicFramePr/>
          <p:nvPr>
            <p:extLst>
              <p:ext uri="{D42A27DB-BD31-4B8C-83A1-F6EECF244321}">
                <p14:modId xmlns:p14="http://schemas.microsoft.com/office/powerpoint/2010/main" val="1053264017"/>
              </p:ext>
            </p:extLst>
          </p:nvPr>
        </p:nvGraphicFramePr>
        <p:xfrm>
          <a:off x="2907913" y="1780351"/>
          <a:ext cx="6376174" cy="2466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fico 20">
            <a:extLst>
              <a:ext uri="{FF2B5EF4-FFF2-40B4-BE49-F238E27FC236}">
                <a16:creationId xmlns:a16="http://schemas.microsoft.com/office/drawing/2014/main" id="{B631E824-110B-AE93-289B-7B485893545B}"/>
              </a:ext>
            </a:extLst>
          </p:cNvPr>
          <p:cNvGraphicFramePr/>
          <p:nvPr>
            <p:extLst>
              <p:ext uri="{D42A27DB-BD31-4B8C-83A1-F6EECF244321}">
                <p14:modId xmlns:p14="http://schemas.microsoft.com/office/powerpoint/2010/main" val="1616443083"/>
              </p:ext>
            </p:extLst>
          </p:nvPr>
        </p:nvGraphicFramePr>
        <p:xfrm>
          <a:off x="4634764" y="4459707"/>
          <a:ext cx="2922469" cy="1450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afico 21">
            <a:extLst>
              <a:ext uri="{FF2B5EF4-FFF2-40B4-BE49-F238E27FC236}">
                <a16:creationId xmlns:a16="http://schemas.microsoft.com/office/drawing/2014/main" id="{1E39174A-BFD6-E1B8-36C7-CDECABDE4C7A}"/>
              </a:ext>
            </a:extLst>
          </p:cNvPr>
          <p:cNvGraphicFramePr/>
          <p:nvPr>
            <p:extLst>
              <p:ext uri="{D42A27DB-BD31-4B8C-83A1-F6EECF244321}">
                <p14:modId xmlns:p14="http://schemas.microsoft.com/office/powerpoint/2010/main" val="3753669669"/>
              </p:ext>
            </p:extLst>
          </p:nvPr>
        </p:nvGraphicFramePr>
        <p:xfrm>
          <a:off x="8241135" y="4459707"/>
          <a:ext cx="2922469" cy="1553450"/>
        </p:xfrm>
        <a:graphic>
          <a:graphicData uri="http://schemas.openxmlformats.org/drawingml/2006/chart">
            <c:chart xmlns:c="http://schemas.openxmlformats.org/drawingml/2006/chart" xmlns:r="http://schemas.openxmlformats.org/officeDocument/2006/relationships" r:id="rId5"/>
          </a:graphicData>
        </a:graphic>
      </p:graphicFrame>
      <p:sp>
        <p:nvSpPr>
          <p:cNvPr id="11" name="CasellaDiTesto 10">
            <a:extLst>
              <a:ext uri="{FF2B5EF4-FFF2-40B4-BE49-F238E27FC236}">
                <a16:creationId xmlns:a16="http://schemas.microsoft.com/office/drawing/2014/main" id="{015F45A1-90A5-41B2-AB92-8998A86F05AE}"/>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a:solidFill>
                  <a:schemeClr val="bg1"/>
                </a:solidFill>
                <a:latin typeface="Lato Black"/>
                <a:ea typeface="Lato Black"/>
                <a:cs typeface="Lato Black"/>
              </a:rPr>
              <a:t>STATO AVANZAMENTO ECONOMICO-FINANZIARIO</a:t>
            </a:r>
          </a:p>
        </p:txBody>
      </p:sp>
      <p:sp>
        <p:nvSpPr>
          <p:cNvPr id="16" name="CasellaDiTesto 15">
            <a:extLst>
              <a:ext uri="{FF2B5EF4-FFF2-40B4-BE49-F238E27FC236}">
                <a16:creationId xmlns:a16="http://schemas.microsoft.com/office/drawing/2014/main" id="{CD2A18F1-BDAA-053C-1E06-0957778F419F}"/>
              </a:ext>
            </a:extLst>
          </p:cNvPr>
          <p:cNvSpPr txBox="1"/>
          <p:nvPr/>
        </p:nvSpPr>
        <p:spPr>
          <a:xfrm>
            <a:off x="2907912" y="1357671"/>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sp>
        <p:nvSpPr>
          <p:cNvPr id="17" name="CasellaDiTesto 16">
            <a:extLst>
              <a:ext uri="{FF2B5EF4-FFF2-40B4-BE49-F238E27FC236}">
                <a16:creationId xmlns:a16="http://schemas.microsoft.com/office/drawing/2014/main" id="{708EC1C0-2BCD-FD68-D994-12E92A5D1B94}"/>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1.2 – Percorsi di autonomia per persone con disabilità</a:t>
            </a:r>
          </a:p>
        </p:txBody>
      </p:sp>
      <p:pic>
        <p:nvPicPr>
          <p:cNvPr id="19" name="Immagine 18">
            <a:extLst>
              <a:ext uri="{FF2B5EF4-FFF2-40B4-BE49-F238E27FC236}">
                <a16:creationId xmlns:a16="http://schemas.microsoft.com/office/drawing/2014/main" id="{2ACF716C-B36C-93CC-2C2D-6C90D328C067}"/>
              </a:ext>
            </a:extLst>
          </p:cNvPr>
          <p:cNvPicPr>
            <a:picLocks noChangeAspect="1"/>
          </p:cNvPicPr>
          <p:nvPr/>
        </p:nvPicPr>
        <p:blipFill rotWithShape="1">
          <a:blip r:embed="rId6">
            <a:extLst>
              <a:ext uri="{28A0092B-C50C-407E-A947-70E740481C1C}">
                <a14:useLocalDpi xmlns:a14="http://schemas.microsoft.com/office/drawing/2010/main" val="0"/>
              </a:ext>
            </a:extLst>
          </a:blip>
          <a:srcRect t="26400" b="34476"/>
          <a:stretch/>
        </p:blipFill>
        <p:spPr bwMode="auto">
          <a:xfrm>
            <a:off x="4229147" y="1350421"/>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20;p1">
            <a:extLst>
              <a:ext uri="{FF2B5EF4-FFF2-40B4-BE49-F238E27FC236}">
                <a16:creationId xmlns:a16="http://schemas.microsoft.com/office/drawing/2014/main" id="{94FB732D-5D1D-4BB3-26CA-E5BE370D9E6B}"/>
              </a:ext>
            </a:extLst>
          </p:cNvPr>
          <p:cNvPicPr preferRelativeResize="0"/>
          <p:nvPr/>
        </p:nvPicPr>
        <p:blipFill rotWithShape="1">
          <a:blip r:embed="rId7">
            <a:alphaModFix/>
          </a:blip>
          <a:srcRect/>
          <a:stretch/>
        </p:blipFill>
        <p:spPr>
          <a:xfrm>
            <a:off x="224682" y="6216975"/>
            <a:ext cx="1045222" cy="562244"/>
          </a:xfrm>
          <a:prstGeom prst="rect">
            <a:avLst/>
          </a:prstGeom>
          <a:noFill/>
          <a:ln>
            <a:noFill/>
          </a:ln>
        </p:spPr>
      </p:pic>
      <p:sp>
        <p:nvSpPr>
          <p:cNvPr id="5" name="CasellaDiTesto 4">
            <a:extLst>
              <a:ext uri="{FF2B5EF4-FFF2-40B4-BE49-F238E27FC236}">
                <a16:creationId xmlns:a16="http://schemas.microsoft.com/office/drawing/2014/main" id="{BD9625E8-7B2D-2AC8-2857-655D31371481}"/>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19</a:t>
            </a:r>
          </a:p>
        </p:txBody>
      </p:sp>
      <p:sp>
        <p:nvSpPr>
          <p:cNvPr id="3" name="Segnaposto piè di pagina 1">
            <a:extLst>
              <a:ext uri="{FF2B5EF4-FFF2-40B4-BE49-F238E27FC236}">
                <a16:creationId xmlns:a16="http://schemas.microsoft.com/office/drawing/2014/main" id="{305F0805-784F-3D67-6CA3-75AF4C2F598C}"/>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272359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a:extLst>
              <a:ext uri="{FF2B5EF4-FFF2-40B4-BE49-F238E27FC236}">
                <a16:creationId xmlns:a16="http://schemas.microsoft.com/office/drawing/2014/main" id="{B321D809-173D-ACEA-F5A8-E2048D8F3010}"/>
              </a:ext>
            </a:extLst>
          </p:cNvPr>
          <p:cNvSpPr>
            <a:spLocks noChangeArrowheads="1"/>
          </p:cNvSpPr>
          <p:nvPr/>
        </p:nvSpPr>
        <p:spPr bwMode="auto">
          <a:xfrm>
            <a:off x="280632" y="1255304"/>
            <a:ext cx="10376387" cy="110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lnSpc>
                <a:spcPct val="90000"/>
              </a:lnSpc>
              <a:spcBef>
                <a:spcPts val="1000"/>
              </a:spcBef>
              <a:buFontTx/>
              <a:buNone/>
            </a:pPr>
            <a:r>
              <a:rPr lang="it-IT" sz="1200" b="1">
                <a:effectLst>
                  <a:outerShdw blurRad="38100" dist="38100" dir="2700000" algn="tl">
                    <a:srgbClr val="000000">
                      <a:alpha val="43137"/>
                    </a:srgbClr>
                  </a:outerShdw>
                </a:effectLst>
                <a:latin typeface="Lato Medium"/>
                <a:ea typeface="Lato Medium"/>
                <a:cs typeface="Lato Medium"/>
              </a:rPr>
              <a:t>OBIETTIVI</a:t>
            </a:r>
            <a:endParaRPr lang="it-IT" altLang="it-IT" sz="1400" b="1">
              <a:solidFill>
                <a:srgbClr val="FF0000"/>
              </a:solidFill>
              <a:effectLst>
                <a:outerShdw blurRad="38100" dist="38100" dir="2700000" algn="tl">
                  <a:srgbClr val="000000">
                    <a:alpha val="43137"/>
                  </a:srgbClr>
                </a:outerShdw>
              </a:effectLst>
              <a:latin typeface="Lato Medium"/>
              <a:ea typeface="Lato Medium"/>
              <a:cs typeface="Lato Medium"/>
            </a:endParaRPr>
          </a:p>
          <a:p>
            <a:pPr algn="just"/>
            <a:r>
              <a:rPr lang="it-IT" sz="1100">
                <a:latin typeface="Aptos"/>
                <a:ea typeface="Lato Medium"/>
                <a:cs typeface="Lato Medium"/>
              </a:rPr>
              <a:t>I progetti intendono creare un sistema di accoglienza per singoli e nuclei familiari in condizioni di elevata marginalità sociale. </a:t>
            </a:r>
          </a:p>
          <a:p>
            <a:pPr algn="just"/>
            <a:r>
              <a:rPr lang="it-IT" sz="1100">
                <a:latin typeface="Aptos"/>
                <a:ea typeface="Lato Medium"/>
                <a:cs typeface="Lato Medium"/>
              </a:rPr>
              <a:t>A fronte dell’eterogeneità dell’utenza </a:t>
            </a:r>
            <a:r>
              <a:rPr lang="it-IT" sz="1100" i="1">
                <a:latin typeface="Aptos"/>
                <a:ea typeface="Lato Medium"/>
                <a:cs typeface="Lato Medium"/>
              </a:rPr>
              <a:t>homeless</a:t>
            </a:r>
            <a:r>
              <a:rPr lang="it-IT" sz="1100">
                <a:latin typeface="Aptos"/>
                <a:ea typeface="Lato Medium"/>
                <a:cs typeface="Lato Medium"/>
              </a:rPr>
              <a:t> milanese, il Comune di Milano ha avviato 3 distinti progetti: </a:t>
            </a:r>
            <a:r>
              <a:rPr lang="it-IT" sz="1100" b="1">
                <a:latin typeface="Aptos"/>
                <a:ea typeface="Lato Medium"/>
                <a:cs typeface="Lato Medium"/>
              </a:rPr>
              <a:t>via Aldini A, nuclei familiari monoparentali; </a:t>
            </a:r>
            <a:r>
              <a:rPr lang="it-IT" altLang="it-IT" sz="1100" b="1">
                <a:latin typeface="Aptos"/>
                <a:ea typeface="Lato Medium"/>
                <a:cs typeface="Lato Medium"/>
              </a:rPr>
              <a:t>via Aldini B, </a:t>
            </a:r>
            <a:r>
              <a:rPr lang="it-IT" sz="1100" b="1">
                <a:latin typeface="Aptos"/>
                <a:ea typeface="Lato Medium"/>
                <a:cs typeface="Lato Medium"/>
              </a:rPr>
              <a:t>persone adulte senza fissa dimora;</a:t>
            </a:r>
            <a:r>
              <a:rPr lang="it-IT" sz="1100">
                <a:latin typeface="Aptos"/>
                <a:ea typeface="Lato Medium"/>
                <a:cs typeface="Lato Medium"/>
              </a:rPr>
              <a:t> </a:t>
            </a:r>
            <a:r>
              <a:rPr lang="it-IT" altLang="it-IT" sz="1100" b="1">
                <a:latin typeface="Aptos"/>
                <a:ea typeface="Lato Medium"/>
                <a:cs typeface="Lato Medium"/>
              </a:rPr>
              <a:t>via Mosso C, </a:t>
            </a:r>
            <a:r>
              <a:rPr lang="it-IT" sz="1100" b="1">
                <a:latin typeface="Aptos"/>
                <a:ea typeface="Lato Medium"/>
                <a:cs typeface="Lato Medium"/>
              </a:rPr>
              <a:t>nuclei con minori in condizioni di emergenza abitativa e di vulnerabilità sociale. </a:t>
            </a:r>
            <a:r>
              <a:rPr lang="it-IT" sz="1100">
                <a:latin typeface="Aptos"/>
                <a:ea typeface="Lato Medium"/>
                <a:cs typeface="Lato Medium"/>
              </a:rPr>
              <a:t>Nelle more della ristrutturazione degli immobili di proprietà comunale di via Aldini e via Mosso, i progetti sono stati avviati presso le «strutture ponte» di Casa Jannacci e Viale Ortles 71-73, in cui  viene definito un progetto individualizzato per la presa in carico dei bisogni di autonomia e la fruizione di diversi servizi.</a:t>
            </a:r>
            <a:endParaRPr lang="it-IT" altLang="it-IT" sz="1100">
              <a:latin typeface="Aptos"/>
              <a:ea typeface="Lato Medium"/>
              <a:cs typeface="Lato Medium"/>
            </a:endParaRPr>
          </a:p>
        </p:txBody>
      </p:sp>
      <p:graphicFrame>
        <p:nvGraphicFramePr>
          <p:cNvPr id="5" name="Diagramma 4">
            <a:extLst>
              <a:ext uri="{FF2B5EF4-FFF2-40B4-BE49-F238E27FC236}">
                <a16:creationId xmlns:a16="http://schemas.microsoft.com/office/drawing/2014/main" id="{70BB7BAE-6F39-E53C-9DE0-9CDD9B9B6825}"/>
              </a:ext>
            </a:extLst>
          </p:cNvPr>
          <p:cNvGraphicFramePr/>
          <p:nvPr>
            <p:extLst>
              <p:ext uri="{D42A27DB-BD31-4B8C-83A1-F6EECF244321}">
                <p14:modId xmlns:p14="http://schemas.microsoft.com/office/powerpoint/2010/main" val="2158225696"/>
              </p:ext>
            </p:extLst>
          </p:nvPr>
        </p:nvGraphicFramePr>
        <p:xfrm>
          <a:off x="274675" y="2197276"/>
          <a:ext cx="11524841" cy="423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C7D8FA81-7CAD-180B-C61C-F6ABD3AAD219}"/>
              </a:ext>
            </a:extLst>
          </p:cNvPr>
          <p:cNvSpPr txBox="1"/>
          <p:nvPr/>
        </p:nvSpPr>
        <p:spPr>
          <a:xfrm>
            <a:off x="392484" y="4421753"/>
            <a:ext cx="8214439" cy="36933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it-IT" b="1" dirty="0"/>
              <a:t>Avanzamento del </a:t>
            </a:r>
            <a:r>
              <a:rPr lang="it-IT" b="1" dirty="0">
                <a:solidFill>
                  <a:srgbClr val="FF0000"/>
                </a:solidFill>
              </a:rPr>
              <a:t>target</a:t>
            </a:r>
            <a:r>
              <a:rPr lang="it-IT" b="1" dirty="0"/>
              <a:t> a febbraio 2026</a:t>
            </a:r>
          </a:p>
        </p:txBody>
      </p:sp>
      <p:pic>
        <p:nvPicPr>
          <p:cNvPr id="9" name="Google Shape;120;p1">
            <a:extLst>
              <a:ext uri="{FF2B5EF4-FFF2-40B4-BE49-F238E27FC236}">
                <a16:creationId xmlns:a16="http://schemas.microsoft.com/office/drawing/2014/main" id="{EA394811-2045-B2AF-61F1-44C795C5DC9B}"/>
              </a:ext>
            </a:extLst>
          </p:cNvPr>
          <p:cNvPicPr preferRelativeResize="0"/>
          <p:nvPr/>
        </p:nvPicPr>
        <p:blipFill rotWithShape="1">
          <a:blip r:embed="rId8">
            <a:alphaModFix/>
          </a:blip>
          <a:srcRect/>
          <a:stretch/>
        </p:blipFill>
        <p:spPr>
          <a:xfrm>
            <a:off x="0" y="6194395"/>
            <a:ext cx="1146074" cy="629478"/>
          </a:xfrm>
          <a:prstGeom prst="rect">
            <a:avLst/>
          </a:prstGeom>
          <a:noFill/>
          <a:ln>
            <a:noFill/>
          </a:ln>
        </p:spPr>
      </p:pic>
      <p:sp>
        <p:nvSpPr>
          <p:cNvPr id="10" name="CasellaDiTesto 9">
            <a:extLst>
              <a:ext uri="{FF2B5EF4-FFF2-40B4-BE49-F238E27FC236}">
                <a16:creationId xmlns:a16="http://schemas.microsoft.com/office/drawing/2014/main" id="{CA411869-75F8-A5A1-BB5B-E38FE7772A5C}"/>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cs typeface="Calibri"/>
              </a:rPr>
              <a:t>20</a:t>
            </a:r>
          </a:p>
        </p:txBody>
      </p:sp>
      <p:sp>
        <p:nvSpPr>
          <p:cNvPr id="4" name="CasellaDiTesto 3">
            <a:extLst>
              <a:ext uri="{FF2B5EF4-FFF2-40B4-BE49-F238E27FC236}">
                <a16:creationId xmlns:a16="http://schemas.microsoft.com/office/drawing/2014/main" id="{C006A3CC-E939-C313-6DD4-D3CAB39BE5D7}"/>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a:solidFill>
                  <a:schemeClr val="bg1"/>
                </a:solidFill>
                <a:latin typeface="Lato Black"/>
                <a:ea typeface="Lato Black"/>
                <a:cs typeface="Lato Black"/>
              </a:rPr>
              <a:t>STATO </a:t>
            </a:r>
            <a:r>
              <a:rPr lang="it-IT" b="1">
                <a:solidFill>
                  <a:schemeClr val="bg1"/>
                </a:solidFill>
                <a:latin typeface="Lato Black"/>
                <a:ea typeface="Lato Black"/>
                <a:cs typeface="Lato Black"/>
              </a:rPr>
              <a:t>AVANZAMENTO PROGETTUALE</a:t>
            </a:r>
            <a:endParaRPr lang="it-IT" sz="1800" b="1">
              <a:solidFill>
                <a:schemeClr val="bg1"/>
              </a:solidFill>
              <a:latin typeface="Lato Black"/>
              <a:ea typeface="Lato Black"/>
              <a:cs typeface="Lato Black"/>
            </a:endParaRPr>
          </a:p>
        </p:txBody>
      </p:sp>
      <p:sp>
        <p:nvSpPr>
          <p:cNvPr id="45" name="CasellaDiTesto 44">
            <a:extLst>
              <a:ext uri="{FF2B5EF4-FFF2-40B4-BE49-F238E27FC236}">
                <a16:creationId xmlns:a16="http://schemas.microsoft.com/office/drawing/2014/main" id="{7A11D4EC-5CAE-5AE0-AFE4-E7AF6DB0CD8C}"/>
              </a:ext>
            </a:extLst>
          </p:cNvPr>
          <p:cNvSpPr txBox="1"/>
          <p:nvPr/>
        </p:nvSpPr>
        <p:spPr>
          <a:xfrm>
            <a:off x="278715" y="947404"/>
            <a:ext cx="10771564" cy="307777"/>
          </a:xfrm>
          <a:prstGeom prst="rect">
            <a:avLst/>
          </a:prstGeom>
          <a:solidFill>
            <a:schemeClr val="bg2"/>
          </a:solidFill>
        </p:spPr>
        <p:txBody>
          <a:bodyPr wrap="square" lIns="91440" tIns="45720" rIns="91440" bIns="45720" rtlCol="0" anchor="t">
            <a:spAutoFit/>
          </a:bodyPr>
          <a:lstStyle/>
          <a:p>
            <a:r>
              <a:rPr lang="it-IT" sz="1400" b="1">
                <a:latin typeface="Aptos"/>
                <a:ea typeface="Lato Black"/>
                <a:cs typeface="Lato Black"/>
              </a:rPr>
              <a:t>INV. </a:t>
            </a:r>
            <a:r>
              <a:rPr lang="it-IT" sz="1400" b="1">
                <a:latin typeface="Aptos"/>
              </a:rPr>
              <a:t>1.3.1 – Housing temporaneo</a:t>
            </a:r>
            <a:endParaRPr lang="it-IT" sz="1400" b="1">
              <a:latin typeface="Aptos"/>
              <a:ea typeface="Lato Black" panose="020F0502020204030203" pitchFamily="34" charset="0"/>
              <a:cs typeface="Lato Black" panose="020F0502020204030203" pitchFamily="34" charset="0"/>
            </a:endParaRPr>
          </a:p>
        </p:txBody>
      </p:sp>
      <p:pic>
        <p:nvPicPr>
          <p:cNvPr id="11" name="Immagine 10">
            <a:extLst>
              <a:ext uri="{FF2B5EF4-FFF2-40B4-BE49-F238E27FC236}">
                <a16:creationId xmlns:a16="http://schemas.microsoft.com/office/drawing/2014/main" id="{2547F5B5-762F-9FD0-72A2-45551C9C9E0F}"/>
              </a:ext>
            </a:extLst>
          </p:cNvPr>
          <p:cNvPicPr>
            <a:picLocks noChangeAspect="1"/>
          </p:cNvPicPr>
          <p:nvPr/>
        </p:nvPicPr>
        <p:blipFill>
          <a:blip r:embed="rId9" cstate="print">
            <a:extLst>
              <a:ext uri="{28A0092B-C50C-407E-A947-70E740481C1C}">
                <a14:useLocalDpi xmlns:a14="http://schemas.microsoft.com/office/drawing/2010/main" val="0"/>
              </a:ext>
            </a:extLst>
          </a:blip>
          <a:srcRect t="1895" b="1895"/>
          <a:stretch/>
        </p:blipFill>
        <p:spPr>
          <a:xfrm>
            <a:off x="10657019" y="947281"/>
            <a:ext cx="1148454" cy="1104919"/>
          </a:xfrm>
          <a:prstGeom prst="rect">
            <a:avLst/>
          </a:prstGeom>
        </p:spPr>
      </p:pic>
      <p:sp>
        <p:nvSpPr>
          <p:cNvPr id="3" name="Segnaposto piè di pagina 1">
            <a:extLst>
              <a:ext uri="{FF2B5EF4-FFF2-40B4-BE49-F238E27FC236}">
                <a16:creationId xmlns:a16="http://schemas.microsoft.com/office/drawing/2014/main" id="{EE9203D2-85DC-420C-471A-472FF9F9860C}"/>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106315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0;p1">
            <a:extLst>
              <a:ext uri="{FF2B5EF4-FFF2-40B4-BE49-F238E27FC236}">
                <a16:creationId xmlns:a16="http://schemas.microsoft.com/office/drawing/2014/main" id="{779F2907-2212-CA7F-40C0-1E2DD1B2564B}"/>
              </a:ext>
            </a:extLst>
          </p:cNvPr>
          <p:cNvPicPr preferRelativeResize="0"/>
          <p:nvPr/>
        </p:nvPicPr>
        <p:blipFill rotWithShape="1">
          <a:blip r:embed="rId2">
            <a:alphaModFix/>
          </a:blip>
          <a:srcRect/>
          <a:stretch/>
        </p:blipFill>
        <p:spPr>
          <a:xfrm>
            <a:off x="224682" y="6216975"/>
            <a:ext cx="1045222" cy="562244"/>
          </a:xfrm>
          <a:prstGeom prst="rect">
            <a:avLst/>
          </a:prstGeom>
          <a:noFill/>
          <a:ln>
            <a:noFill/>
          </a:ln>
        </p:spPr>
      </p:pic>
      <p:sp>
        <p:nvSpPr>
          <p:cNvPr id="6" name="CasellaDiTesto 5">
            <a:extLst>
              <a:ext uri="{FF2B5EF4-FFF2-40B4-BE49-F238E27FC236}">
                <a16:creationId xmlns:a16="http://schemas.microsoft.com/office/drawing/2014/main" id="{FF339B33-774A-9421-2473-2636913C20C3}"/>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22</a:t>
            </a:r>
          </a:p>
        </p:txBody>
      </p:sp>
      <p:sp>
        <p:nvSpPr>
          <p:cNvPr id="7" name="CasellaDiTesto 6">
            <a:extLst>
              <a:ext uri="{FF2B5EF4-FFF2-40B4-BE49-F238E27FC236}">
                <a16:creationId xmlns:a16="http://schemas.microsoft.com/office/drawing/2014/main" id="{1A5280CB-23FF-D612-BA24-6247BF1184D8}"/>
              </a:ext>
            </a:extLst>
          </p:cNvPr>
          <p:cNvSpPr txBox="1"/>
          <p:nvPr/>
        </p:nvSpPr>
        <p:spPr>
          <a:xfrm>
            <a:off x="571864" y="336374"/>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STATI AVANZAMENTO PROGETTUALE</a:t>
            </a:r>
            <a:endParaRPr lang="it-IT" sz="1800" b="1">
              <a:solidFill>
                <a:schemeClr val="bg1"/>
              </a:solidFill>
              <a:latin typeface="Lato Black"/>
              <a:ea typeface="Lato Black"/>
              <a:cs typeface="Lato Black"/>
            </a:endParaRPr>
          </a:p>
        </p:txBody>
      </p:sp>
      <p:sp>
        <p:nvSpPr>
          <p:cNvPr id="8" name="CasellaDiTesto 7">
            <a:extLst>
              <a:ext uri="{FF2B5EF4-FFF2-40B4-BE49-F238E27FC236}">
                <a16:creationId xmlns:a16="http://schemas.microsoft.com/office/drawing/2014/main" id="{DCEB9F57-2FC8-2890-F682-2AC73C5A6DD0}"/>
              </a:ext>
            </a:extLst>
          </p:cNvPr>
          <p:cNvSpPr txBox="1"/>
          <p:nvPr/>
        </p:nvSpPr>
        <p:spPr>
          <a:xfrm>
            <a:off x="852167" y="967400"/>
            <a:ext cx="3431867" cy="584775"/>
          </a:xfrm>
          <a:prstGeom prst="rect">
            <a:avLst/>
          </a:prstGeom>
          <a:noFill/>
        </p:spPr>
        <p:txBody>
          <a:bodyPr wrap="square" lIns="91440" tIns="45720" rIns="91440" bIns="45720" rtlCol="0" anchor="t">
            <a:spAutoFit/>
          </a:bodyPr>
          <a:lstStyle/>
          <a:p>
            <a:pPr algn="ctr"/>
            <a:r>
              <a:rPr lang="it-IT" sz="1600" b="1"/>
              <a:t>Indicatori di target</a:t>
            </a:r>
          </a:p>
          <a:p>
            <a:pPr algn="ctr"/>
            <a:r>
              <a:rPr lang="it-IT" sz="1600" b="1">
                <a:ea typeface="Calibri"/>
                <a:cs typeface="Calibri"/>
              </a:rPr>
              <a:t>(Comprensivo beneficiari &lt; 6 mesi)</a:t>
            </a:r>
          </a:p>
        </p:txBody>
      </p:sp>
      <p:sp>
        <p:nvSpPr>
          <p:cNvPr id="9" name="CasellaDiTesto 8">
            <a:extLst>
              <a:ext uri="{FF2B5EF4-FFF2-40B4-BE49-F238E27FC236}">
                <a16:creationId xmlns:a16="http://schemas.microsoft.com/office/drawing/2014/main" id="{D1FF8C72-70A6-6AC2-549D-91C6624A3B64}"/>
              </a:ext>
            </a:extLst>
          </p:cNvPr>
          <p:cNvSpPr txBox="1"/>
          <p:nvPr/>
        </p:nvSpPr>
        <p:spPr>
          <a:xfrm>
            <a:off x="8116882" y="967400"/>
            <a:ext cx="2176251" cy="584775"/>
          </a:xfrm>
          <a:prstGeom prst="rect">
            <a:avLst/>
          </a:prstGeom>
          <a:noFill/>
        </p:spPr>
        <p:txBody>
          <a:bodyPr wrap="square" rtlCol="0">
            <a:spAutoFit/>
          </a:bodyPr>
          <a:lstStyle/>
          <a:p>
            <a:pPr algn="ctr"/>
            <a:r>
              <a:rPr lang="it-IT" sz="1600" b="1"/>
              <a:t>Indicatori di output (Progetti sottoscritti)</a:t>
            </a:r>
          </a:p>
        </p:txBody>
      </p:sp>
      <p:graphicFrame>
        <p:nvGraphicFramePr>
          <p:cNvPr id="10" name="Grafico 9">
            <a:extLst>
              <a:ext uri="{FF2B5EF4-FFF2-40B4-BE49-F238E27FC236}">
                <a16:creationId xmlns:a16="http://schemas.microsoft.com/office/drawing/2014/main" id="{4456D117-279D-5D28-D062-7B0DC0CA7701}"/>
              </a:ext>
            </a:extLst>
          </p:cNvPr>
          <p:cNvGraphicFramePr/>
          <p:nvPr>
            <p:extLst>
              <p:ext uri="{D42A27DB-BD31-4B8C-83A1-F6EECF244321}">
                <p14:modId xmlns:p14="http://schemas.microsoft.com/office/powerpoint/2010/main" val="134692060"/>
              </p:ext>
            </p:extLst>
          </p:nvPr>
        </p:nvGraphicFramePr>
        <p:xfrm>
          <a:off x="848572" y="1436701"/>
          <a:ext cx="4076337" cy="1524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co 10">
            <a:extLst>
              <a:ext uri="{FF2B5EF4-FFF2-40B4-BE49-F238E27FC236}">
                <a16:creationId xmlns:a16="http://schemas.microsoft.com/office/drawing/2014/main" id="{4B8CEC24-26FD-320B-8AEC-1D7E919A0E93}"/>
              </a:ext>
            </a:extLst>
          </p:cNvPr>
          <p:cNvGraphicFramePr/>
          <p:nvPr>
            <p:extLst>
              <p:ext uri="{D42A27DB-BD31-4B8C-83A1-F6EECF244321}">
                <p14:modId xmlns:p14="http://schemas.microsoft.com/office/powerpoint/2010/main" val="3470569289"/>
              </p:ext>
            </p:extLst>
          </p:nvPr>
        </p:nvGraphicFramePr>
        <p:xfrm>
          <a:off x="848572" y="2979777"/>
          <a:ext cx="4076336" cy="1609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11">
            <a:extLst>
              <a:ext uri="{FF2B5EF4-FFF2-40B4-BE49-F238E27FC236}">
                <a16:creationId xmlns:a16="http://schemas.microsoft.com/office/drawing/2014/main" id="{E6B0998B-D396-F22F-60D8-2C3CDD090AD1}"/>
              </a:ext>
            </a:extLst>
          </p:cNvPr>
          <p:cNvGraphicFramePr/>
          <p:nvPr>
            <p:extLst>
              <p:ext uri="{D42A27DB-BD31-4B8C-83A1-F6EECF244321}">
                <p14:modId xmlns:p14="http://schemas.microsoft.com/office/powerpoint/2010/main" val="2916545569"/>
              </p:ext>
            </p:extLst>
          </p:nvPr>
        </p:nvGraphicFramePr>
        <p:xfrm>
          <a:off x="934296" y="4568094"/>
          <a:ext cx="3990612" cy="16468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ico 12">
            <a:extLst>
              <a:ext uri="{FF2B5EF4-FFF2-40B4-BE49-F238E27FC236}">
                <a16:creationId xmlns:a16="http://schemas.microsoft.com/office/drawing/2014/main" id="{705D2742-EADC-14A3-7077-CA8835468A5A}"/>
              </a:ext>
            </a:extLst>
          </p:cNvPr>
          <p:cNvGraphicFramePr/>
          <p:nvPr>
            <p:extLst>
              <p:ext uri="{D42A27DB-BD31-4B8C-83A1-F6EECF244321}">
                <p14:modId xmlns:p14="http://schemas.microsoft.com/office/powerpoint/2010/main" val="99035226"/>
              </p:ext>
            </p:extLst>
          </p:nvPr>
        </p:nvGraphicFramePr>
        <p:xfrm>
          <a:off x="7234661" y="1454177"/>
          <a:ext cx="3875828" cy="14835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afico 13">
            <a:extLst>
              <a:ext uri="{FF2B5EF4-FFF2-40B4-BE49-F238E27FC236}">
                <a16:creationId xmlns:a16="http://schemas.microsoft.com/office/drawing/2014/main" id="{9D36CCED-982F-BC9A-1AED-43767C4A8A80}"/>
              </a:ext>
            </a:extLst>
          </p:cNvPr>
          <p:cNvGraphicFramePr/>
          <p:nvPr>
            <p:extLst>
              <p:ext uri="{D42A27DB-BD31-4B8C-83A1-F6EECF244321}">
                <p14:modId xmlns:p14="http://schemas.microsoft.com/office/powerpoint/2010/main" val="238351130"/>
              </p:ext>
            </p:extLst>
          </p:nvPr>
        </p:nvGraphicFramePr>
        <p:xfrm>
          <a:off x="7267094" y="2960973"/>
          <a:ext cx="3875828" cy="14835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fico 14">
            <a:extLst>
              <a:ext uri="{FF2B5EF4-FFF2-40B4-BE49-F238E27FC236}">
                <a16:creationId xmlns:a16="http://schemas.microsoft.com/office/drawing/2014/main" id="{55422625-8155-1A1F-C1C2-87CB16CFEC6E}"/>
              </a:ext>
            </a:extLst>
          </p:cNvPr>
          <p:cNvGraphicFramePr/>
          <p:nvPr>
            <p:extLst>
              <p:ext uri="{D42A27DB-BD31-4B8C-83A1-F6EECF244321}">
                <p14:modId xmlns:p14="http://schemas.microsoft.com/office/powerpoint/2010/main" val="2560329550"/>
              </p:ext>
            </p:extLst>
          </p:nvPr>
        </p:nvGraphicFramePr>
        <p:xfrm>
          <a:off x="7305196" y="4467768"/>
          <a:ext cx="3799624" cy="1483528"/>
        </p:xfrm>
        <a:graphic>
          <a:graphicData uri="http://schemas.openxmlformats.org/drawingml/2006/chart">
            <c:chart xmlns:c="http://schemas.openxmlformats.org/drawingml/2006/chart" xmlns:r="http://schemas.openxmlformats.org/officeDocument/2006/relationships" r:id="rId8"/>
          </a:graphicData>
        </a:graphic>
      </p:graphicFrame>
      <p:sp>
        <p:nvSpPr>
          <p:cNvPr id="3" name="Segnaposto piè di pagina 1">
            <a:extLst>
              <a:ext uri="{FF2B5EF4-FFF2-40B4-BE49-F238E27FC236}">
                <a16:creationId xmlns:a16="http://schemas.microsoft.com/office/drawing/2014/main" id="{95BE5708-FE4E-1161-C2FC-D2DB3E9CBDD7}"/>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425646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8" name="Grafico 17"/>
          <p:cNvGraphicFramePr/>
          <p:nvPr>
            <p:extLst>
              <p:ext uri="{D42A27DB-BD31-4B8C-83A1-F6EECF244321}">
                <p14:modId xmlns:p14="http://schemas.microsoft.com/office/powerpoint/2010/main" val="106850862"/>
              </p:ext>
            </p:extLst>
          </p:nvPr>
        </p:nvGraphicFramePr>
        <p:xfrm>
          <a:off x="781752" y="4502974"/>
          <a:ext cx="3752267" cy="17686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fico 18"/>
          <p:cNvGraphicFramePr/>
          <p:nvPr>
            <p:extLst>
              <p:ext uri="{D42A27DB-BD31-4B8C-83A1-F6EECF244321}">
                <p14:modId xmlns:p14="http://schemas.microsoft.com/office/powerpoint/2010/main" val="3962798569"/>
              </p:ext>
            </p:extLst>
          </p:nvPr>
        </p:nvGraphicFramePr>
        <p:xfrm>
          <a:off x="4678416" y="4502974"/>
          <a:ext cx="3590916" cy="17686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afico 19"/>
          <p:cNvGraphicFramePr/>
          <p:nvPr>
            <p:extLst>
              <p:ext uri="{D42A27DB-BD31-4B8C-83A1-F6EECF244321}">
                <p14:modId xmlns:p14="http://schemas.microsoft.com/office/powerpoint/2010/main" val="3016090725"/>
              </p:ext>
            </p:extLst>
          </p:nvPr>
        </p:nvGraphicFramePr>
        <p:xfrm>
          <a:off x="8431893" y="4502974"/>
          <a:ext cx="3443273" cy="17686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Grafico 16">
            <a:extLst>
              <a:ext uri="{FF2B5EF4-FFF2-40B4-BE49-F238E27FC236}">
                <a16:creationId xmlns:a16="http://schemas.microsoft.com/office/drawing/2014/main" id="{A7727680-9123-604E-9896-D0329FBC9E33}"/>
              </a:ext>
            </a:extLst>
          </p:cNvPr>
          <p:cNvGraphicFramePr/>
          <p:nvPr>
            <p:extLst>
              <p:ext uri="{D42A27DB-BD31-4B8C-83A1-F6EECF244321}">
                <p14:modId xmlns:p14="http://schemas.microsoft.com/office/powerpoint/2010/main" val="1521399640"/>
              </p:ext>
            </p:extLst>
          </p:nvPr>
        </p:nvGraphicFramePr>
        <p:xfrm>
          <a:off x="2920920" y="1830038"/>
          <a:ext cx="6363167" cy="2659239"/>
        </p:xfrm>
        <a:graphic>
          <a:graphicData uri="http://schemas.openxmlformats.org/drawingml/2006/chart">
            <c:chart xmlns:c="http://schemas.openxmlformats.org/drawingml/2006/chart" xmlns:r="http://schemas.openxmlformats.org/officeDocument/2006/relationships" r:id="rId7"/>
          </a:graphicData>
        </a:graphic>
      </p:graphicFrame>
      <p:sp>
        <p:nvSpPr>
          <p:cNvPr id="9" name="CasellaDiTesto 8">
            <a:extLst>
              <a:ext uri="{FF2B5EF4-FFF2-40B4-BE49-F238E27FC236}">
                <a16:creationId xmlns:a16="http://schemas.microsoft.com/office/drawing/2014/main" id="{50897DEB-A913-172D-71D4-DDF16A33BA68}"/>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sz="1800" b="1">
                <a:solidFill>
                  <a:schemeClr val="bg1"/>
                </a:solidFill>
                <a:latin typeface="Lato Black"/>
                <a:ea typeface="Lato Black"/>
                <a:cs typeface="Lato Black"/>
              </a:rPr>
              <a:t>STATO AVANZAMENTO ECONOMICO-FINANZIARIO</a:t>
            </a:r>
          </a:p>
        </p:txBody>
      </p:sp>
      <p:sp>
        <p:nvSpPr>
          <p:cNvPr id="13" name="CasellaDiTesto 12">
            <a:extLst>
              <a:ext uri="{FF2B5EF4-FFF2-40B4-BE49-F238E27FC236}">
                <a16:creationId xmlns:a16="http://schemas.microsoft.com/office/drawing/2014/main" id="{493EBFEF-C574-F917-C5B0-42AFC50A3D61}"/>
              </a:ext>
            </a:extLst>
          </p:cNvPr>
          <p:cNvSpPr txBox="1"/>
          <p:nvPr/>
        </p:nvSpPr>
        <p:spPr>
          <a:xfrm>
            <a:off x="2907912" y="1412848"/>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pic>
        <p:nvPicPr>
          <p:cNvPr id="14" name="Immagine 13">
            <a:extLst>
              <a:ext uri="{FF2B5EF4-FFF2-40B4-BE49-F238E27FC236}">
                <a16:creationId xmlns:a16="http://schemas.microsoft.com/office/drawing/2014/main" id="{75145AB4-02AE-A9FE-0761-47C6E1FD4B9F}"/>
              </a:ext>
            </a:extLst>
          </p:cNvPr>
          <p:cNvPicPr>
            <a:picLocks noChangeAspect="1"/>
          </p:cNvPicPr>
          <p:nvPr/>
        </p:nvPicPr>
        <p:blipFill rotWithShape="1">
          <a:blip r:embed="rId8">
            <a:extLst>
              <a:ext uri="{28A0092B-C50C-407E-A947-70E740481C1C}">
                <a14:useLocalDpi xmlns:a14="http://schemas.microsoft.com/office/drawing/2010/main" val="0"/>
              </a:ext>
            </a:extLst>
          </a:blip>
          <a:srcRect t="26400" b="34476"/>
          <a:stretch/>
        </p:blipFill>
        <p:spPr bwMode="auto">
          <a:xfrm>
            <a:off x="4296622" y="1407697"/>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a:extLst>
              <a:ext uri="{FF2B5EF4-FFF2-40B4-BE49-F238E27FC236}">
                <a16:creationId xmlns:a16="http://schemas.microsoft.com/office/drawing/2014/main" id="{072B70E9-D0CC-9674-4B34-0279CBA99B9A}"/>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1.3.1 – Housing Temporaneo</a:t>
            </a:r>
          </a:p>
        </p:txBody>
      </p:sp>
      <p:pic>
        <p:nvPicPr>
          <p:cNvPr id="16" name="Google Shape;120;p1">
            <a:extLst>
              <a:ext uri="{FF2B5EF4-FFF2-40B4-BE49-F238E27FC236}">
                <a16:creationId xmlns:a16="http://schemas.microsoft.com/office/drawing/2014/main" id="{F9E0E28E-12BE-D648-C7CB-7F53BE5797E8}"/>
              </a:ext>
            </a:extLst>
          </p:cNvPr>
          <p:cNvPicPr preferRelativeResize="0"/>
          <p:nvPr/>
        </p:nvPicPr>
        <p:blipFill rotWithShape="1">
          <a:blip r:embed="rId9">
            <a:alphaModFix/>
          </a:blip>
          <a:srcRect/>
          <a:stretch/>
        </p:blipFill>
        <p:spPr>
          <a:xfrm>
            <a:off x="224682" y="6216975"/>
            <a:ext cx="1045222" cy="562244"/>
          </a:xfrm>
          <a:prstGeom prst="rect">
            <a:avLst/>
          </a:prstGeom>
          <a:noFill/>
          <a:ln>
            <a:noFill/>
          </a:ln>
        </p:spPr>
      </p:pic>
      <p:sp>
        <p:nvSpPr>
          <p:cNvPr id="5" name="CasellaDiTesto 4">
            <a:extLst>
              <a:ext uri="{FF2B5EF4-FFF2-40B4-BE49-F238E27FC236}">
                <a16:creationId xmlns:a16="http://schemas.microsoft.com/office/drawing/2014/main" id="{0865D451-E5B2-4DD5-2CFC-955FEE2043DF}"/>
              </a:ext>
            </a:extLst>
          </p:cNvPr>
          <p:cNvSpPr txBox="1"/>
          <p:nvPr/>
        </p:nvSpPr>
        <p:spPr>
          <a:xfrm>
            <a:off x="2921039" y="4212164"/>
            <a:ext cx="4758813" cy="530915"/>
          </a:xfrm>
          <a:prstGeom prst="rect">
            <a:avLst/>
          </a:prstGeom>
          <a:noFill/>
        </p:spPr>
        <p:txBody>
          <a:bodyPr wrap="square" rtlCol="0">
            <a:spAutoFit/>
          </a:bodyPr>
          <a:lstStyle/>
          <a:p>
            <a:r>
              <a:rPr lang="it-IT" sz="1000">
                <a:latin typeface="Lato Medium" panose="020F0502020204030203" pitchFamily="34" charset="0"/>
                <a:ea typeface="Lato Medium" panose="020F0502020204030203" pitchFamily="34" charset="0"/>
                <a:cs typeface="Lato Medium" panose="020F0502020204030203" pitchFamily="34" charset="0"/>
              </a:rPr>
              <a:t>*Gli impegni totali ed il realizzato fanno riferimento alla sola voce «Servizi»</a:t>
            </a:r>
          </a:p>
          <a:p>
            <a:endParaRPr lang="it-IT"/>
          </a:p>
        </p:txBody>
      </p:sp>
      <p:sp>
        <p:nvSpPr>
          <p:cNvPr id="4" name="CasellaDiTesto 3">
            <a:extLst>
              <a:ext uri="{FF2B5EF4-FFF2-40B4-BE49-F238E27FC236}">
                <a16:creationId xmlns:a16="http://schemas.microsoft.com/office/drawing/2014/main" id="{C990E1F8-BF7E-E04E-1EEA-9E4961C80973}"/>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23</a:t>
            </a:r>
          </a:p>
        </p:txBody>
      </p:sp>
      <p:sp>
        <p:nvSpPr>
          <p:cNvPr id="3" name="Segnaposto piè di pagina 1">
            <a:extLst>
              <a:ext uri="{FF2B5EF4-FFF2-40B4-BE49-F238E27FC236}">
                <a16:creationId xmlns:a16="http://schemas.microsoft.com/office/drawing/2014/main" id="{BDE02FAA-29E5-AF56-6A9D-582B1DA50F56}"/>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85058009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8C815CC-83BA-DE3F-DA51-BF630F839A7C}"/>
              </a:ext>
            </a:extLst>
          </p:cNvPr>
          <p:cNvSpPr txBox="1"/>
          <p:nvPr/>
        </p:nvSpPr>
        <p:spPr>
          <a:xfrm>
            <a:off x="644057" y="873400"/>
            <a:ext cx="10771564" cy="338554"/>
          </a:xfrm>
          <a:prstGeom prst="rect">
            <a:avLst/>
          </a:prstGeom>
          <a:solidFill>
            <a:schemeClr val="bg2"/>
          </a:solidFill>
        </p:spPr>
        <p:txBody>
          <a:bodyPr wrap="square" lIns="91440" tIns="45720" rIns="91440" bIns="45720" rtlCol="0" anchor="t">
            <a:spAutoFit/>
          </a:bodyPr>
          <a:lstStyle/>
          <a:p>
            <a:r>
              <a:rPr lang="it-IT" sz="1600" b="1">
                <a:latin typeface="Aptos"/>
                <a:ea typeface="Lato Black"/>
                <a:cs typeface="Lato Black"/>
              </a:rPr>
              <a:t>INV. 1.3.2 – Stazioni di Posta</a:t>
            </a:r>
          </a:p>
        </p:txBody>
      </p:sp>
      <p:sp>
        <p:nvSpPr>
          <p:cNvPr id="5" name="Rectangle 25">
            <a:extLst>
              <a:ext uri="{FF2B5EF4-FFF2-40B4-BE49-F238E27FC236}">
                <a16:creationId xmlns:a16="http://schemas.microsoft.com/office/drawing/2014/main" id="{8C4F83D0-A74A-1149-4D2B-0995078CB59B}"/>
              </a:ext>
            </a:extLst>
          </p:cNvPr>
          <p:cNvSpPr>
            <a:spLocks noChangeArrowheads="1"/>
          </p:cNvSpPr>
          <p:nvPr/>
        </p:nvSpPr>
        <p:spPr bwMode="auto">
          <a:xfrm>
            <a:off x="644057" y="1355199"/>
            <a:ext cx="8683378" cy="126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hangingPunct="1">
              <a:lnSpc>
                <a:spcPct val="90000"/>
              </a:lnSpc>
              <a:spcBef>
                <a:spcPts val="1000"/>
              </a:spcBef>
              <a:buClrTx/>
              <a:buSzTx/>
              <a:tabLst/>
            </a:pPr>
            <a:r>
              <a:rPr lang="it-IT" sz="1400" b="1">
                <a:effectLst>
                  <a:outerShdw blurRad="38100" dist="38100" dir="2700000" algn="tl">
                    <a:srgbClr val="000000">
                      <a:alpha val="43137"/>
                    </a:srgbClr>
                  </a:outerShdw>
                </a:effectLst>
                <a:latin typeface="Lato Medium"/>
                <a:ea typeface="Lato Medium"/>
                <a:cs typeface="Lato Medium"/>
              </a:rPr>
              <a:t>OBIETTIVI</a:t>
            </a:r>
            <a:endParaRPr lang="it-IT" altLang="it-IT" sz="1400" b="1">
              <a:effectLst>
                <a:outerShdw blurRad="38100" dist="38100" dir="2700000" algn="tl">
                  <a:srgbClr val="000000">
                    <a:alpha val="43137"/>
                  </a:srgbClr>
                </a:outerShdw>
              </a:effectLst>
              <a:latin typeface="Lato Medium"/>
              <a:ea typeface="Lato Medium"/>
              <a:cs typeface="Lato Medium"/>
            </a:endParaRPr>
          </a:p>
          <a:p>
            <a:pPr algn="just"/>
            <a:r>
              <a:rPr lang="it-IT" sz="1100">
                <a:latin typeface="Aptos"/>
                <a:ea typeface="Lato Medium"/>
                <a:cs typeface="Lato Medium"/>
              </a:rPr>
              <a:t>Il progetto prevede la realizzazione di due Stazioni di Posta, punti di accesso e di fornitura di servizi a livello territoriale per individui in </a:t>
            </a:r>
            <a:r>
              <a:rPr lang="it-IT" sz="1050">
                <a:latin typeface="Aptos"/>
                <a:ea typeface="Lato Medium"/>
                <a:cs typeface="Lato Medium"/>
              </a:rPr>
              <a:t>condizioni di marginalità sociale, senza dimora o a rischio di povertà: </a:t>
            </a:r>
            <a:r>
              <a:rPr lang="it-IT" sz="1050" b="1">
                <a:latin typeface="Aptos"/>
                <a:ea typeface="Lato Medium"/>
                <a:cs typeface="Lato Medium"/>
              </a:rPr>
              <a:t>Shelter Via Aldini e Shelter Via Barabino.  </a:t>
            </a:r>
            <a:r>
              <a:rPr lang="it-IT" sz="1050">
                <a:latin typeface="Aptos"/>
                <a:ea typeface="Lato Medium"/>
                <a:cs typeface="Lato Medium"/>
              </a:rPr>
              <a:t>Il servizio diventerà uno spazio polifunzionale e diversificato, struttura di accoglienza residenziale notturna, con spazi aperti anche al quartiere (guardaroba, consegna pacchi e beni di prima necessità, sportello di ascolto, orientamento ed accompagnamento ai servizi della città). Nelle more della ristrutturazione, sono stati attivati i servizi c/o la "Stazione di posta ponte"- Casa dell'accoglienza Enzo Jannacci, oltre ad aver attivato un servizio di segretariato sociale "diffuso" in vari punti strategici della città, all'interno della rete di servizi che si occupano di grave marginalità adulta. </a:t>
            </a:r>
            <a:endParaRPr lang="it-IT" altLang="it-IT" sz="1050">
              <a:latin typeface="Aptos"/>
              <a:ea typeface="Lato Medium"/>
              <a:cs typeface="Lato Medium"/>
            </a:endParaRPr>
          </a:p>
        </p:txBody>
      </p:sp>
      <p:pic>
        <p:nvPicPr>
          <p:cNvPr id="8" name="Immagine 7" descr="Immagine che contiene testo, Segnale stradale, Carattere, simbolo&#10;&#10;Descrizione generata automaticamente">
            <a:extLst>
              <a:ext uri="{FF2B5EF4-FFF2-40B4-BE49-F238E27FC236}">
                <a16:creationId xmlns:a16="http://schemas.microsoft.com/office/drawing/2014/main" id="{B11649F0-E112-DB94-F023-8D968F5C1BBC}"/>
              </a:ext>
            </a:extLst>
          </p:cNvPr>
          <p:cNvPicPr>
            <a:picLocks noChangeAspect="1"/>
          </p:cNvPicPr>
          <p:nvPr/>
        </p:nvPicPr>
        <p:blipFill>
          <a:blip r:embed="rId3">
            <a:extLst>
              <a:ext uri="{28A0092B-C50C-407E-A947-70E740481C1C}">
                <a14:useLocalDpi xmlns:a14="http://schemas.microsoft.com/office/drawing/2010/main" val="0"/>
              </a:ext>
            </a:extLst>
          </a:blip>
          <a:srcRect l="23987" t="9381" r="24401" b="43961"/>
          <a:stretch/>
        </p:blipFill>
        <p:spPr>
          <a:xfrm>
            <a:off x="9965569" y="831514"/>
            <a:ext cx="1450052" cy="1310848"/>
          </a:xfrm>
          <a:prstGeom prst="rect">
            <a:avLst/>
          </a:prstGeom>
        </p:spPr>
      </p:pic>
      <p:sp>
        <p:nvSpPr>
          <p:cNvPr id="6" name="CasellaDiTesto 5">
            <a:extLst>
              <a:ext uri="{FF2B5EF4-FFF2-40B4-BE49-F238E27FC236}">
                <a16:creationId xmlns:a16="http://schemas.microsoft.com/office/drawing/2014/main" id="{6CE59247-BA37-0297-1EAB-969B04F08C95}"/>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STATO</a:t>
            </a:r>
            <a:r>
              <a:rPr lang="it-IT" sz="1800" b="1">
                <a:solidFill>
                  <a:schemeClr val="bg1"/>
                </a:solidFill>
                <a:latin typeface="Lato Black"/>
                <a:ea typeface="Lato Black"/>
                <a:cs typeface="Lato Black"/>
              </a:rPr>
              <a:t> AVANZAMENTO</a:t>
            </a:r>
            <a:r>
              <a:rPr lang="it-IT" b="1">
                <a:solidFill>
                  <a:schemeClr val="bg1"/>
                </a:solidFill>
                <a:latin typeface="Lato Black"/>
                <a:ea typeface="Lato Black"/>
                <a:cs typeface="Lato Black"/>
              </a:rPr>
              <a:t> PROGETTUALE</a:t>
            </a:r>
            <a:endParaRPr lang="it-IT" sz="1800" b="1">
              <a:solidFill>
                <a:schemeClr val="bg1"/>
              </a:solidFill>
              <a:latin typeface="Lato Black"/>
              <a:ea typeface="Lato Black"/>
              <a:cs typeface="Lato Black"/>
            </a:endParaRPr>
          </a:p>
        </p:txBody>
      </p:sp>
      <p:graphicFrame>
        <p:nvGraphicFramePr>
          <p:cNvPr id="14" name="Diagramma 13">
            <a:extLst>
              <a:ext uri="{FF2B5EF4-FFF2-40B4-BE49-F238E27FC236}">
                <a16:creationId xmlns:a16="http://schemas.microsoft.com/office/drawing/2014/main" id="{4607ACEB-85E7-6DDB-048F-6284EC103A18}"/>
              </a:ext>
            </a:extLst>
          </p:cNvPr>
          <p:cNvGraphicFramePr/>
          <p:nvPr>
            <p:extLst>
              <p:ext uri="{D42A27DB-BD31-4B8C-83A1-F6EECF244321}">
                <p14:modId xmlns:p14="http://schemas.microsoft.com/office/powerpoint/2010/main" val="3715725686"/>
              </p:ext>
            </p:extLst>
          </p:nvPr>
        </p:nvGraphicFramePr>
        <p:xfrm>
          <a:off x="-350889" y="2761868"/>
          <a:ext cx="12093677" cy="3675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CasellaDiTesto 14">
            <a:extLst>
              <a:ext uri="{FF2B5EF4-FFF2-40B4-BE49-F238E27FC236}">
                <a16:creationId xmlns:a16="http://schemas.microsoft.com/office/drawing/2014/main" id="{41B99B65-7342-0F78-A4AF-68DC3B41A08B}"/>
              </a:ext>
            </a:extLst>
          </p:cNvPr>
          <p:cNvSpPr txBox="1"/>
          <p:nvPr/>
        </p:nvSpPr>
        <p:spPr>
          <a:xfrm>
            <a:off x="774465" y="5141754"/>
            <a:ext cx="9842968" cy="36933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it-IT" b="1" dirty="0"/>
              <a:t>Avanzamento del </a:t>
            </a:r>
            <a:r>
              <a:rPr lang="it-IT" b="1" dirty="0">
                <a:solidFill>
                  <a:srgbClr val="FF0000"/>
                </a:solidFill>
              </a:rPr>
              <a:t>target</a:t>
            </a:r>
            <a:r>
              <a:rPr lang="it-IT" b="1" dirty="0"/>
              <a:t> a febbraio 2026</a:t>
            </a:r>
          </a:p>
        </p:txBody>
      </p:sp>
      <p:pic>
        <p:nvPicPr>
          <p:cNvPr id="17" name="Google Shape;120;p1">
            <a:extLst>
              <a:ext uri="{FF2B5EF4-FFF2-40B4-BE49-F238E27FC236}">
                <a16:creationId xmlns:a16="http://schemas.microsoft.com/office/drawing/2014/main" id="{A3522E83-566E-B4E1-CB2D-6E413E341A03}"/>
              </a:ext>
            </a:extLst>
          </p:cNvPr>
          <p:cNvPicPr preferRelativeResize="0"/>
          <p:nvPr/>
        </p:nvPicPr>
        <p:blipFill rotWithShape="1">
          <a:blip r:embed="rId9">
            <a:alphaModFix/>
          </a:blip>
          <a:srcRect/>
          <a:stretch/>
        </p:blipFill>
        <p:spPr>
          <a:xfrm>
            <a:off x="224682" y="6216975"/>
            <a:ext cx="1045222" cy="562244"/>
          </a:xfrm>
          <a:prstGeom prst="rect">
            <a:avLst/>
          </a:prstGeom>
          <a:noFill/>
          <a:ln>
            <a:noFill/>
          </a:ln>
        </p:spPr>
      </p:pic>
      <p:sp>
        <p:nvSpPr>
          <p:cNvPr id="154" name="CasellaDiTesto 153">
            <a:extLst>
              <a:ext uri="{FF2B5EF4-FFF2-40B4-BE49-F238E27FC236}">
                <a16:creationId xmlns:a16="http://schemas.microsoft.com/office/drawing/2014/main" id="{6749EA56-0521-04D7-180D-373D13E51582}"/>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dirty="0">
                <a:ea typeface="Calibri"/>
                <a:cs typeface="Calibri"/>
              </a:rPr>
              <a:t>24</a:t>
            </a:r>
          </a:p>
        </p:txBody>
      </p:sp>
      <p:sp>
        <p:nvSpPr>
          <p:cNvPr id="3" name="Segnaposto piè di pagina 1">
            <a:extLst>
              <a:ext uri="{FF2B5EF4-FFF2-40B4-BE49-F238E27FC236}">
                <a16:creationId xmlns:a16="http://schemas.microsoft.com/office/drawing/2014/main" id="{88251AAC-F72C-FC63-B435-6E40B0177E31}"/>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14410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Google Shape;120;p1">
            <a:extLst>
              <a:ext uri="{FF2B5EF4-FFF2-40B4-BE49-F238E27FC236}">
                <a16:creationId xmlns:a16="http://schemas.microsoft.com/office/drawing/2014/main" id="{C545A6D2-291A-04EF-209B-D1C56FAD2A85}"/>
              </a:ext>
            </a:extLst>
          </p:cNvPr>
          <p:cNvPicPr preferRelativeResize="0"/>
          <p:nvPr/>
        </p:nvPicPr>
        <p:blipFill rotWithShape="1">
          <a:blip r:embed="rId3">
            <a:alphaModFix/>
          </a:blip>
          <a:srcRect/>
          <a:stretch/>
        </p:blipFill>
        <p:spPr>
          <a:xfrm>
            <a:off x="224682" y="6216975"/>
            <a:ext cx="1045222" cy="562244"/>
          </a:xfrm>
          <a:prstGeom prst="rect">
            <a:avLst/>
          </a:prstGeom>
          <a:noFill/>
          <a:ln>
            <a:noFill/>
          </a:ln>
        </p:spPr>
      </p:pic>
      <p:sp>
        <p:nvSpPr>
          <p:cNvPr id="5" name="CasellaDiTesto 4">
            <a:extLst>
              <a:ext uri="{FF2B5EF4-FFF2-40B4-BE49-F238E27FC236}">
                <a16:creationId xmlns:a16="http://schemas.microsoft.com/office/drawing/2014/main" id="{1BC6AFC6-7668-952A-4B49-616574230A54}"/>
              </a:ext>
            </a:extLst>
          </p:cNvPr>
          <p:cNvSpPr txBox="1"/>
          <p:nvPr/>
        </p:nvSpPr>
        <p:spPr>
          <a:xfrm>
            <a:off x="649225" y="486918"/>
            <a:ext cx="10954512" cy="400110"/>
          </a:xfrm>
          <a:prstGeom prst="rect">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buClr>
                <a:srgbClr val="000000"/>
              </a:buClr>
              <a:buSzPct val="100000"/>
              <a:buFont typeface="Times New Roman" pitchFamily="18" charset="0"/>
              <a:buNone/>
              <a:defRPr/>
            </a:pPr>
            <a:r>
              <a:rPr lang="it-IT" sz="2000" b="1">
                <a:solidFill>
                  <a:schemeClr val="bg1"/>
                </a:solidFill>
                <a:latin typeface="Lato Black"/>
                <a:ea typeface="Lato Black"/>
                <a:cs typeface="Lato Black"/>
              </a:rPr>
              <a:t>PANORAMICA GENERALE</a:t>
            </a:r>
            <a:endParaRPr lang="it-IT" sz="1400" b="1">
              <a:solidFill>
                <a:schemeClr val="bg1"/>
              </a:solidFill>
              <a:latin typeface="Lato Black"/>
              <a:ea typeface="Lato Black"/>
              <a:cs typeface="Lato Black"/>
            </a:endParaRPr>
          </a:p>
        </p:txBody>
      </p:sp>
      <p:graphicFrame>
        <p:nvGraphicFramePr>
          <p:cNvPr id="9" name="Diagramma 8">
            <a:extLst>
              <a:ext uri="{FF2B5EF4-FFF2-40B4-BE49-F238E27FC236}">
                <a16:creationId xmlns:a16="http://schemas.microsoft.com/office/drawing/2014/main" id="{F3C1D474-8A5F-8515-B4B2-081CBFD20AC3}"/>
              </a:ext>
            </a:extLst>
          </p:cNvPr>
          <p:cNvGraphicFramePr/>
          <p:nvPr/>
        </p:nvGraphicFramePr>
        <p:xfrm>
          <a:off x="649225" y="918426"/>
          <a:ext cx="10954511" cy="5452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asellaDiTesto 18">
            <a:extLst>
              <a:ext uri="{FF2B5EF4-FFF2-40B4-BE49-F238E27FC236}">
                <a16:creationId xmlns:a16="http://schemas.microsoft.com/office/drawing/2014/main" id="{214F1982-461F-E0B9-09E3-F3D2B9E72E1D}"/>
              </a:ext>
            </a:extLst>
          </p:cNvPr>
          <p:cNvSpPr txBox="1"/>
          <p:nvPr/>
        </p:nvSpPr>
        <p:spPr>
          <a:xfrm>
            <a:off x="2978375" y="4888060"/>
            <a:ext cx="6285004" cy="1692771"/>
          </a:xfrm>
          <a:prstGeom prst="rect">
            <a:avLst/>
          </a:prstGeom>
          <a:noFill/>
          <a:ln w="38100">
            <a:solidFill>
              <a:srgbClr val="C00000"/>
            </a:solidFill>
          </a:ln>
        </p:spPr>
        <p:txBody>
          <a:bodyPr wrap="square" rtlCol="0">
            <a:spAutoFit/>
          </a:bodyPr>
          <a:lstStyle/>
          <a:p>
            <a:pPr algn="ctr"/>
            <a:r>
              <a:rPr lang="it-IT" b="1" dirty="0"/>
              <a:t>15 PROGETTI AMMESSI</a:t>
            </a:r>
          </a:p>
          <a:p>
            <a:pPr algn="ctr"/>
            <a:r>
              <a:rPr lang="it-IT" sz="1600" b="1" dirty="0"/>
              <a:t>Missione 5 Componente 2</a:t>
            </a:r>
          </a:p>
          <a:p>
            <a:pPr algn="ctr"/>
            <a:r>
              <a:rPr lang="it-IT" sz="1600" b="0" i="1" dirty="0">
                <a:effectLst/>
                <a:latin typeface="Arial" panose="020B0604020202020204" pitchFamily="34" charset="0"/>
              </a:rPr>
              <a:t>“Infrastrutture sociali, famiglie, comunità e terzo settore”</a:t>
            </a:r>
          </a:p>
          <a:p>
            <a:pPr algn="ctr"/>
            <a:endParaRPr lang="it-IT" i="1" dirty="0">
              <a:latin typeface="Arial" panose="020B0604020202020204" pitchFamily="34" charset="0"/>
            </a:endParaRPr>
          </a:p>
          <a:p>
            <a:pPr algn="ctr"/>
            <a:r>
              <a:rPr lang="it-IT" sz="1800" b="1" dirty="0"/>
              <a:t>TOTALE FINANZIAMENTO </a:t>
            </a:r>
          </a:p>
          <a:p>
            <a:pPr algn="ctr"/>
            <a:r>
              <a:rPr lang="it-IT" sz="1800" b="1" i="0" u="none" strike="noStrike" dirty="0">
                <a:solidFill>
                  <a:srgbClr val="000000"/>
                </a:solidFill>
                <a:effectLst/>
                <a:latin typeface="Calibri" panose="020F0502020204030204" pitchFamily="34" charset="0"/>
              </a:rPr>
              <a:t>10.256.437,24 €</a:t>
            </a:r>
            <a:endParaRPr lang="it-IT" dirty="0"/>
          </a:p>
        </p:txBody>
      </p:sp>
      <p:pic>
        <p:nvPicPr>
          <p:cNvPr id="24" name="Immagine 23" descr="Immagine che contiene cerchio, simbolo, Blu elettrico, logo&#10;&#10;Descrizione generata automaticamente">
            <a:extLst>
              <a:ext uri="{FF2B5EF4-FFF2-40B4-BE49-F238E27FC236}">
                <a16:creationId xmlns:a16="http://schemas.microsoft.com/office/drawing/2014/main" id="{8420BFE9-A542-6B5F-A77F-0939327087D2}"/>
              </a:ext>
            </a:extLst>
          </p:cNvPr>
          <p:cNvPicPr>
            <a:picLocks noChangeAspect="1"/>
          </p:cNvPicPr>
          <p:nvPr/>
        </p:nvPicPr>
        <p:blipFill>
          <a:blip r:embed="rId9" cstate="print">
            <a:extLst>
              <a:ext uri="{28A0092B-C50C-407E-A947-70E740481C1C}">
                <a14:useLocalDpi xmlns:a14="http://schemas.microsoft.com/office/drawing/2010/main" val="0"/>
              </a:ext>
            </a:extLst>
          </a:blip>
          <a:srcRect l="16588" t="13014" r="14392" b="13716"/>
          <a:stretch/>
        </p:blipFill>
        <p:spPr>
          <a:xfrm>
            <a:off x="4070578" y="1044603"/>
            <a:ext cx="562935" cy="536087"/>
          </a:xfrm>
          <a:prstGeom prst="rect">
            <a:avLst/>
          </a:prstGeom>
        </p:spPr>
      </p:pic>
      <p:pic>
        <p:nvPicPr>
          <p:cNvPr id="34" name="Immagine 33" descr="Immagine che contiene Elementi grafici, simbolo, clipart, grafica&#10;&#10;Descrizione generata automaticamente">
            <a:extLst>
              <a:ext uri="{FF2B5EF4-FFF2-40B4-BE49-F238E27FC236}">
                <a16:creationId xmlns:a16="http://schemas.microsoft.com/office/drawing/2014/main" id="{7F52F2A4-F404-7A99-EAF1-976D57FF31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9283" y="1195805"/>
            <a:ext cx="440771" cy="365136"/>
          </a:xfrm>
          <a:prstGeom prst="rect">
            <a:avLst/>
          </a:prstGeom>
        </p:spPr>
      </p:pic>
      <p:sp>
        <p:nvSpPr>
          <p:cNvPr id="36" name="CasellaDiTesto 35">
            <a:extLst>
              <a:ext uri="{FF2B5EF4-FFF2-40B4-BE49-F238E27FC236}">
                <a16:creationId xmlns:a16="http://schemas.microsoft.com/office/drawing/2014/main" id="{E5A90B6E-A288-5D86-AFF1-2801FD0AD8AD}"/>
              </a:ext>
            </a:extLst>
          </p:cNvPr>
          <p:cNvSpPr txBox="1"/>
          <p:nvPr/>
        </p:nvSpPr>
        <p:spPr>
          <a:xfrm>
            <a:off x="224682" y="2445394"/>
            <a:ext cx="2751732" cy="307777"/>
          </a:xfrm>
          <a:prstGeom prst="rect">
            <a:avLst/>
          </a:prstGeom>
          <a:noFill/>
        </p:spPr>
        <p:txBody>
          <a:bodyPr wrap="square" rtlCol="0">
            <a:spAutoFit/>
          </a:bodyPr>
          <a:lstStyle/>
          <a:p>
            <a:pPr algn="ctr"/>
            <a:r>
              <a:rPr lang="it-IT" sz="1400" b="1">
                <a:solidFill>
                  <a:srgbClr val="C00000"/>
                </a:solidFill>
              </a:rPr>
              <a:t>3 LINEE DI INVESTIMENTO</a:t>
            </a:r>
          </a:p>
        </p:txBody>
      </p:sp>
      <p:sp>
        <p:nvSpPr>
          <p:cNvPr id="38" name="CasellaDiTesto 37">
            <a:extLst>
              <a:ext uri="{FF2B5EF4-FFF2-40B4-BE49-F238E27FC236}">
                <a16:creationId xmlns:a16="http://schemas.microsoft.com/office/drawing/2014/main" id="{2C113E97-4764-96D2-0E47-826D32774DE3}"/>
              </a:ext>
            </a:extLst>
          </p:cNvPr>
          <p:cNvSpPr txBox="1"/>
          <p:nvPr/>
        </p:nvSpPr>
        <p:spPr>
          <a:xfrm>
            <a:off x="224682" y="3872003"/>
            <a:ext cx="2751732" cy="307777"/>
          </a:xfrm>
          <a:prstGeom prst="rect">
            <a:avLst/>
          </a:prstGeom>
          <a:noFill/>
        </p:spPr>
        <p:txBody>
          <a:bodyPr wrap="square" rtlCol="0">
            <a:spAutoFit/>
          </a:bodyPr>
          <a:lstStyle/>
          <a:p>
            <a:pPr algn="ctr"/>
            <a:r>
              <a:rPr lang="it-IT" sz="1400" b="1">
                <a:solidFill>
                  <a:schemeClr val="accent1">
                    <a:lumMod val="50000"/>
                  </a:schemeClr>
                </a:solidFill>
              </a:rPr>
              <a:t>6 SUB-INVESTIMENTI</a:t>
            </a:r>
          </a:p>
        </p:txBody>
      </p:sp>
      <p:pic>
        <p:nvPicPr>
          <p:cNvPr id="40" name="Immagine 39">
            <a:extLst>
              <a:ext uri="{FF2B5EF4-FFF2-40B4-BE49-F238E27FC236}">
                <a16:creationId xmlns:a16="http://schemas.microsoft.com/office/drawing/2014/main" id="{2282E770-9E2E-115C-244C-362451387C95}"/>
              </a:ext>
            </a:extLst>
          </p:cNvPr>
          <p:cNvPicPr>
            <a:picLocks noChangeAspect="1"/>
          </p:cNvPicPr>
          <p:nvPr/>
        </p:nvPicPr>
        <p:blipFill rotWithShape="1">
          <a:blip r:embed="rId11"/>
          <a:srcRect l="22905" t="20947" r="21347" b="23949"/>
          <a:stretch/>
        </p:blipFill>
        <p:spPr>
          <a:xfrm>
            <a:off x="4494306" y="4909881"/>
            <a:ext cx="422276" cy="414567"/>
          </a:xfrm>
          <a:prstGeom prst="rect">
            <a:avLst/>
          </a:prstGeom>
        </p:spPr>
      </p:pic>
      <p:sp>
        <p:nvSpPr>
          <p:cNvPr id="2" name="CasellaDiTesto 1">
            <a:extLst>
              <a:ext uri="{FF2B5EF4-FFF2-40B4-BE49-F238E27FC236}">
                <a16:creationId xmlns:a16="http://schemas.microsoft.com/office/drawing/2014/main" id="{788E7EB9-A535-357D-1670-CD3C666C2A28}"/>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a:t>3</a:t>
            </a:r>
            <a:endParaRPr lang="it-IT">
              <a:cs typeface="Calibri"/>
            </a:endParaRPr>
          </a:p>
        </p:txBody>
      </p:sp>
    </p:spTree>
    <p:extLst>
      <p:ext uri="{BB962C8B-B14F-4D97-AF65-F5344CB8AC3E}">
        <p14:creationId xmlns:p14="http://schemas.microsoft.com/office/powerpoint/2010/main" val="360781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fico 17"/>
          <p:cNvGraphicFramePr/>
          <p:nvPr>
            <p:extLst>
              <p:ext uri="{D42A27DB-BD31-4B8C-83A1-F6EECF244321}">
                <p14:modId xmlns:p14="http://schemas.microsoft.com/office/powerpoint/2010/main" val="1760319621"/>
              </p:ext>
            </p:extLst>
          </p:nvPr>
        </p:nvGraphicFramePr>
        <p:xfrm>
          <a:off x="1662115" y="4480560"/>
          <a:ext cx="4435352" cy="1415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afico 18"/>
          <p:cNvGraphicFramePr/>
          <p:nvPr>
            <p:extLst>
              <p:ext uri="{D42A27DB-BD31-4B8C-83A1-F6EECF244321}">
                <p14:modId xmlns:p14="http://schemas.microsoft.com/office/powerpoint/2010/main" val="2598667372"/>
              </p:ext>
            </p:extLst>
          </p:nvPr>
        </p:nvGraphicFramePr>
        <p:xfrm>
          <a:off x="6694802" y="4480560"/>
          <a:ext cx="3763647" cy="1397443"/>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a:extLst>
              <a:ext uri="{FF2B5EF4-FFF2-40B4-BE49-F238E27FC236}">
                <a16:creationId xmlns:a16="http://schemas.microsoft.com/office/drawing/2014/main" id="{89F42A11-9CF9-79B5-5194-2A1D5AD46088}"/>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solidFill>
                  <a:prstClr val="black"/>
                </a:solidFill>
                <a:latin typeface="Calibri" panose="020F0502020204030204"/>
                <a:ea typeface="Calibri"/>
                <a:cs typeface="Calibri"/>
              </a:rPr>
              <a:t>26</a:t>
            </a:r>
            <a:endParaRPr lang="it-IT"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graphicFrame>
        <p:nvGraphicFramePr>
          <p:cNvPr id="15" name="Grafico 14">
            <a:extLst>
              <a:ext uri="{FF2B5EF4-FFF2-40B4-BE49-F238E27FC236}">
                <a16:creationId xmlns:a16="http://schemas.microsoft.com/office/drawing/2014/main" id="{4F1251CA-7C94-58D0-240E-252115AD17DB}"/>
              </a:ext>
            </a:extLst>
          </p:cNvPr>
          <p:cNvGraphicFramePr/>
          <p:nvPr>
            <p:extLst>
              <p:ext uri="{D42A27DB-BD31-4B8C-83A1-F6EECF244321}">
                <p14:modId xmlns:p14="http://schemas.microsoft.com/office/powerpoint/2010/main" val="3862846786"/>
              </p:ext>
            </p:extLst>
          </p:nvPr>
        </p:nvGraphicFramePr>
        <p:xfrm>
          <a:off x="2841751" y="1840788"/>
          <a:ext cx="6376175" cy="2639772"/>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8">
            <a:extLst>
              <a:ext uri="{FF2B5EF4-FFF2-40B4-BE49-F238E27FC236}">
                <a16:creationId xmlns:a16="http://schemas.microsoft.com/office/drawing/2014/main" id="{8BC7F939-ECE7-5272-9444-37FE833D2FD4}"/>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sz="1800" b="1">
                <a:solidFill>
                  <a:schemeClr val="bg1"/>
                </a:solidFill>
                <a:latin typeface="Lato Black"/>
                <a:ea typeface="Lato Black"/>
                <a:cs typeface="Lato Black"/>
              </a:rPr>
              <a:t>STATO AVANZAMENTO ECONOMICO-FINANZIARIO</a:t>
            </a:r>
          </a:p>
        </p:txBody>
      </p:sp>
      <p:sp>
        <p:nvSpPr>
          <p:cNvPr id="13" name="CasellaDiTesto 12">
            <a:extLst>
              <a:ext uri="{FF2B5EF4-FFF2-40B4-BE49-F238E27FC236}">
                <a16:creationId xmlns:a16="http://schemas.microsoft.com/office/drawing/2014/main" id="{3CB1E55A-7B56-E81C-7CF7-29C3513C1F6F}"/>
              </a:ext>
            </a:extLst>
          </p:cNvPr>
          <p:cNvSpPr txBox="1"/>
          <p:nvPr/>
        </p:nvSpPr>
        <p:spPr>
          <a:xfrm>
            <a:off x="2841751" y="1409901"/>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pic>
        <p:nvPicPr>
          <p:cNvPr id="14" name="Immagine 13">
            <a:extLst>
              <a:ext uri="{FF2B5EF4-FFF2-40B4-BE49-F238E27FC236}">
                <a16:creationId xmlns:a16="http://schemas.microsoft.com/office/drawing/2014/main" id="{96F07ADD-9EF7-FFF9-A1D1-4B6F968F029A}"/>
              </a:ext>
            </a:extLst>
          </p:cNvPr>
          <p:cNvPicPr>
            <a:picLocks noChangeAspect="1"/>
          </p:cNvPicPr>
          <p:nvPr/>
        </p:nvPicPr>
        <p:blipFill rotWithShape="1">
          <a:blip r:embed="rId5">
            <a:extLst>
              <a:ext uri="{28A0092B-C50C-407E-A947-70E740481C1C}">
                <a14:useLocalDpi xmlns:a14="http://schemas.microsoft.com/office/drawing/2010/main" val="0"/>
              </a:ext>
            </a:extLst>
          </a:blip>
          <a:srcRect t="26400" b="34476"/>
          <a:stretch/>
        </p:blipFill>
        <p:spPr bwMode="auto">
          <a:xfrm>
            <a:off x="4055962" y="1423946"/>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a:extLst>
              <a:ext uri="{FF2B5EF4-FFF2-40B4-BE49-F238E27FC236}">
                <a16:creationId xmlns:a16="http://schemas.microsoft.com/office/drawing/2014/main" id="{4A181EF9-F5C3-5F3E-5058-B3C685272C77}"/>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1.3.2 – Stazioni di Posta</a:t>
            </a:r>
          </a:p>
        </p:txBody>
      </p:sp>
      <p:pic>
        <p:nvPicPr>
          <p:cNvPr id="17" name="Google Shape;120;p1">
            <a:extLst>
              <a:ext uri="{FF2B5EF4-FFF2-40B4-BE49-F238E27FC236}">
                <a16:creationId xmlns:a16="http://schemas.microsoft.com/office/drawing/2014/main" id="{B2150EC3-C014-7677-D794-0D1A30B59722}"/>
              </a:ext>
            </a:extLst>
          </p:cNvPr>
          <p:cNvPicPr preferRelativeResize="0"/>
          <p:nvPr/>
        </p:nvPicPr>
        <p:blipFill rotWithShape="1">
          <a:blip r:embed="rId6">
            <a:alphaModFix/>
          </a:blip>
          <a:srcRect/>
          <a:stretch/>
        </p:blipFill>
        <p:spPr>
          <a:xfrm>
            <a:off x="224682" y="6216975"/>
            <a:ext cx="1045222" cy="562244"/>
          </a:xfrm>
          <a:prstGeom prst="rect">
            <a:avLst/>
          </a:prstGeom>
          <a:noFill/>
          <a:ln>
            <a:noFill/>
          </a:ln>
        </p:spPr>
      </p:pic>
      <p:sp>
        <p:nvSpPr>
          <p:cNvPr id="3" name="Segnaposto piè di pagina 1">
            <a:extLst>
              <a:ext uri="{FF2B5EF4-FFF2-40B4-BE49-F238E27FC236}">
                <a16:creationId xmlns:a16="http://schemas.microsoft.com/office/drawing/2014/main" id="{4E583A7D-94FF-B2BA-7C0D-E3D3E6309CF7}"/>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403905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2BEA9-002F-FCCE-C1F6-EAC953EF23FA}"/>
            </a:ext>
          </a:extLst>
        </p:cNvPr>
        <p:cNvGrpSpPr/>
        <p:nvPr/>
      </p:nvGrpSpPr>
      <p:grpSpPr>
        <a:xfrm>
          <a:off x="0" y="0"/>
          <a:ext cx="0" cy="0"/>
          <a:chOff x="0" y="0"/>
          <a:chExt cx="0" cy="0"/>
        </a:xfrm>
      </p:grpSpPr>
      <p:sp>
        <p:nvSpPr>
          <p:cNvPr id="2053" name="Rettangolo 1">
            <a:extLst>
              <a:ext uri="{FF2B5EF4-FFF2-40B4-BE49-F238E27FC236}">
                <a16:creationId xmlns:a16="http://schemas.microsoft.com/office/drawing/2014/main" id="{16D3D656-4582-1AB2-2E5D-AE359A6FE3D5}"/>
              </a:ext>
            </a:extLst>
          </p:cNvPr>
          <p:cNvSpPr>
            <a:spLocks noChangeArrowheads="1"/>
          </p:cNvSpPr>
          <p:nvPr/>
        </p:nvSpPr>
        <p:spPr bwMode="auto">
          <a:xfrm>
            <a:off x="0" y="2736837"/>
            <a:ext cx="12192000" cy="2777754"/>
          </a:xfrm>
          <a:prstGeom prst="rect">
            <a:avLst/>
          </a:prstGeom>
          <a:solidFill>
            <a:srgbClr val="FF0000"/>
          </a:solidFill>
          <a:ln w="9525">
            <a:solidFill>
              <a:srgbClr val="FF0000"/>
            </a:solidFill>
            <a:miter lim="800000"/>
            <a:headEnd/>
            <a:tailEnd/>
          </a:ln>
        </p:spPr>
        <p:txBody>
          <a:bodyPr/>
          <a:lstStyle/>
          <a:p>
            <a:endParaRPr lang="it-IT" altLang="it-IT" sz="1905"/>
          </a:p>
        </p:txBody>
      </p:sp>
      <p:sp>
        <p:nvSpPr>
          <p:cNvPr id="2051" name="Text Box 2">
            <a:extLst>
              <a:ext uri="{FF2B5EF4-FFF2-40B4-BE49-F238E27FC236}">
                <a16:creationId xmlns:a16="http://schemas.microsoft.com/office/drawing/2014/main" id="{A48A12E8-AAA2-65AB-37D5-DAD376842CEF}"/>
              </a:ext>
            </a:extLst>
          </p:cNvPr>
          <p:cNvSpPr txBox="1">
            <a:spLocks noChangeArrowheads="1"/>
          </p:cNvSpPr>
          <p:nvPr/>
        </p:nvSpPr>
        <p:spPr bwMode="auto">
          <a:xfrm>
            <a:off x="0" y="2927248"/>
            <a:ext cx="12191999" cy="1498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7981" tIns="56149" rIns="107981" bIns="56149" anchor="t">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a:r>
              <a:rPr lang="it-IT" sz="2800" b="1" dirty="0">
                <a:effectLst>
                  <a:outerShdw blurRad="38100" dist="38100" dir="2700000" algn="tl">
                    <a:srgbClr val="000000">
                      <a:alpha val="43137"/>
                    </a:srgbClr>
                  </a:outerShdw>
                </a:effectLst>
                <a:latin typeface="Lato Black"/>
                <a:ea typeface="Lato Black"/>
                <a:cs typeface="Lato Black"/>
              </a:rPr>
              <a:t>Progetti </a:t>
            </a:r>
            <a:r>
              <a:rPr lang="it-IT" sz="2800" b="1" dirty="0" err="1">
                <a:effectLst>
                  <a:outerShdw blurRad="38100" dist="38100" dir="2700000" algn="tl">
                    <a:srgbClr val="000000">
                      <a:alpha val="43137"/>
                    </a:srgbClr>
                  </a:outerShdw>
                </a:effectLst>
                <a:latin typeface="Lato Black"/>
                <a:ea typeface="Lato Black"/>
                <a:cs typeface="Lato Black"/>
              </a:rPr>
              <a:t>Pon</a:t>
            </a:r>
            <a:r>
              <a:rPr lang="it-IT" sz="2800" b="1" dirty="0">
                <a:effectLst>
                  <a:outerShdw blurRad="38100" dist="38100" dir="2700000" algn="tl">
                    <a:srgbClr val="000000">
                      <a:alpha val="43137"/>
                    </a:srgbClr>
                  </a:outerShdw>
                </a:effectLst>
                <a:latin typeface="Lato Black"/>
                <a:ea typeface="Lato Black"/>
                <a:cs typeface="Lato Black"/>
              </a:rPr>
              <a:t> Metro Plus</a:t>
            </a:r>
          </a:p>
          <a:p>
            <a:pPr algn="ctr"/>
            <a:endParaRPr lang="it-IT" sz="2000" b="1" dirty="0">
              <a:latin typeface="Lato Black"/>
              <a:cs typeface="Lato Black"/>
            </a:endParaRPr>
          </a:p>
          <a:p>
            <a:pPr algn="ctr"/>
            <a:r>
              <a:rPr lang="it-IT" sz="2000" b="1" dirty="0">
                <a:latin typeface="Lato Black"/>
                <a:ea typeface="MS PGothic"/>
                <a:cs typeface="Lato Black"/>
              </a:rPr>
              <a:t>  </a:t>
            </a:r>
            <a:r>
              <a:rPr lang="it-IT" sz="2400" b="1" dirty="0">
                <a:latin typeface="Lato Black"/>
                <a:ea typeface="Lato Black"/>
                <a:cs typeface="Lato Black"/>
              </a:rPr>
              <a:t>Comune di Milano - Direzione Welfare e Salute</a:t>
            </a:r>
          </a:p>
          <a:p>
            <a:pPr algn="ctr"/>
            <a:endParaRPr lang="it-IT" b="1"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2052" name="Immagine 2">
            <a:extLst>
              <a:ext uri="{FF2B5EF4-FFF2-40B4-BE49-F238E27FC236}">
                <a16:creationId xmlns:a16="http://schemas.microsoft.com/office/drawing/2014/main" id="{357FEE1C-9D1F-9506-523A-FF15E22631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36" y="-671763"/>
            <a:ext cx="2666928" cy="377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488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82476-C244-5C86-08B2-233DB103229F}"/>
            </a:ext>
          </a:extLst>
        </p:cNvPr>
        <p:cNvGrpSpPr/>
        <p:nvPr/>
      </p:nvGrpSpPr>
      <p:grpSpPr>
        <a:xfrm>
          <a:off x="0" y="0"/>
          <a:ext cx="0" cy="0"/>
          <a:chOff x="0" y="0"/>
          <a:chExt cx="0" cy="0"/>
        </a:xfrm>
      </p:grpSpPr>
      <p:pic>
        <p:nvPicPr>
          <p:cNvPr id="2052" name="Immagine 2">
            <a:extLst>
              <a:ext uri="{FF2B5EF4-FFF2-40B4-BE49-F238E27FC236}">
                <a16:creationId xmlns:a16="http://schemas.microsoft.com/office/drawing/2014/main" id="{28ACDE80-4993-BB82-CB31-A9BA53C808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36" y="-671763"/>
            <a:ext cx="2666928" cy="377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B85C774D-5346-14F0-64EB-CD36553DBA17}"/>
              </a:ext>
            </a:extLst>
          </p:cNvPr>
          <p:cNvSpPr txBox="1"/>
          <p:nvPr/>
        </p:nvSpPr>
        <p:spPr>
          <a:xfrm>
            <a:off x="4031933" y="3135822"/>
            <a:ext cx="3998595" cy="3190617"/>
          </a:xfrm>
          <a:prstGeom prst="rect">
            <a:avLst/>
          </a:prstGeom>
          <a:noFill/>
        </p:spPr>
        <p:txBody>
          <a:bodyPr wrap="square" rtlCol="0">
            <a:spAutoFit/>
          </a:bodyPr>
          <a:lstStyle/>
          <a:p>
            <a:pPr marL="457200" indent="-457200">
              <a:spcAft>
                <a:spcPts val="800"/>
              </a:spcAft>
              <a:buFont typeface="Wingdings" panose="05000000000000000000" pitchFamily="2" charset="2"/>
              <a:buChar char="Ø"/>
            </a:pPr>
            <a:r>
              <a:rPr lang="it-IT" sz="2800" b="1" dirty="0" err="1">
                <a:solidFill>
                  <a:srgbClr val="FF0000"/>
                </a:solidFill>
              </a:rPr>
              <a:t>QuBì</a:t>
            </a:r>
            <a:endParaRPr lang="it-IT" sz="2800" b="1" dirty="0">
              <a:solidFill>
                <a:srgbClr val="FF0000"/>
              </a:solidFill>
            </a:endParaRPr>
          </a:p>
          <a:p>
            <a:pPr marL="457200" indent="-457200">
              <a:spcAft>
                <a:spcPts val="800"/>
              </a:spcAft>
              <a:buFont typeface="Wingdings" panose="05000000000000000000" pitchFamily="2" charset="2"/>
              <a:buChar char="Ø"/>
            </a:pPr>
            <a:r>
              <a:rPr lang="it-IT" sz="2800" b="1" dirty="0">
                <a:solidFill>
                  <a:srgbClr val="FF0000"/>
                </a:solidFill>
              </a:rPr>
              <a:t>Borse Lavoro</a:t>
            </a:r>
          </a:p>
          <a:p>
            <a:pPr marL="457200" indent="-457200">
              <a:spcAft>
                <a:spcPts val="800"/>
              </a:spcAft>
              <a:buFont typeface="Wingdings" panose="05000000000000000000" pitchFamily="2" charset="2"/>
              <a:buChar char="Ø"/>
            </a:pPr>
            <a:r>
              <a:rPr lang="it-IT" sz="2800" b="1" dirty="0">
                <a:solidFill>
                  <a:srgbClr val="FF0000"/>
                </a:solidFill>
              </a:rPr>
              <a:t>Rom e Sinti</a:t>
            </a:r>
          </a:p>
          <a:p>
            <a:pPr marL="457200" indent="-457200">
              <a:spcAft>
                <a:spcPts val="800"/>
              </a:spcAft>
              <a:buFont typeface="Wingdings" panose="05000000000000000000" pitchFamily="2" charset="2"/>
              <a:buChar char="Ø"/>
            </a:pPr>
            <a:r>
              <a:rPr lang="it-IT" sz="2800" b="1" dirty="0">
                <a:solidFill>
                  <a:srgbClr val="FF0000"/>
                </a:solidFill>
              </a:rPr>
              <a:t>Bassa soglia</a:t>
            </a:r>
          </a:p>
          <a:p>
            <a:pPr marL="457200" indent="-457200">
              <a:spcAft>
                <a:spcPts val="800"/>
              </a:spcAft>
              <a:buFont typeface="Wingdings" panose="05000000000000000000" pitchFamily="2" charset="2"/>
              <a:buChar char="Ø"/>
            </a:pPr>
            <a:r>
              <a:rPr lang="it-IT" sz="2800" b="1" dirty="0">
                <a:solidFill>
                  <a:srgbClr val="FF0000"/>
                </a:solidFill>
              </a:rPr>
              <a:t>Salute Mentale</a:t>
            </a:r>
          </a:p>
          <a:p>
            <a:pPr marL="457200" indent="-457200">
              <a:spcAft>
                <a:spcPts val="800"/>
              </a:spcAft>
              <a:buFont typeface="Wingdings" panose="05000000000000000000" pitchFamily="2" charset="2"/>
              <a:buChar char="Ø"/>
            </a:pPr>
            <a:r>
              <a:rPr lang="it-IT" sz="2800" b="1" dirty="0">
                <a:solidFill>
                  <a:srgbClr val="FF0000"/>
                </a:solidFill>
              </a:rPr>
              <a:t>Sportelli Sociali </a:t>
            </a:r>
            <a:r>
              <a:rPr lang="it-IT" sz="2800" b="1" dirty="0" err="1">
                <a:solidFill>
                  <a:srgbClr val="FF0000"/>
                </a:solidFill>
              </a:rPr>
              <a:t>WeMi</a:t>
            </a:r>
            <a:endParaRPr lang="it-IT" sz="2800" b="1" dirty="0">
              <a:solidFill>
                <a:srgbClr val="FF0000"/>
              </a:solidFill>
            </a:endParaRPr>
          </a:p>
        </p:txBody>
      </p:sp>
      <p:sp>
        <p:nvSpPr>
          <p:cNvPr id="3" name="CasellaDiTesto 2">
            <a:extLst>
              <a:ext uri="{FF2B5EF4-FFF2-40B4-BE49-F238E27FC236}">
                <a16:creationId xmlns:a16="http://schemas.microsoft.com/office/drawing/2014/main" id="{F77A4EC7-BFA0-9DA1-E1AC-0D22B0A4E5F5}"/>
              </a:ext>
            </a:extLst>
          </p:cNvPr>
          <p:cNvSpPr txBox="1"/>
          <p:nvPr/>
        </p:nvSpPr>
        <p:spPr>
          <a:xfrm>
            <a:off x="2449830" y="2419542"/>
            <a:ext cx="7162800" cy="523220"/>
          </a:xfrm>
          <a:prstGeom prst="rect">
            <a:avLst/>
          </a:prstGeom>
          <a:noFill/>
        </p:spPr>
        <p:txBody>
          <a:bodyPr wrap="square" rtlCol="0">
            <a:spAutoFit/>
          </a:bodyPr>
          <a:lstStyle/>
          <a:p>
            <a:pPr algn="ctr">
              <a:spcAft>
                <a:spcPts val="800"/>
              </a:spcAft>
            </a:pPr>
            <a:r>
              <a:rPr lang="it-IT" sz="2800" b="1" dirty="0">
                <a:solidFill>
                  <a:srgbClr val="FF0000"/>
                </a:solidFill>
              </a:rPr>
              <a:t>Progetti finanziati con risorse </a:t>
            </a:r>
            <a:r>
              <a:rPr lang="it-IT" sz="2800" b="1" dirty="0" err="1">
                <a:solidFill>
                  <a:srgbClr val="FF0000"/>
                </a:solidFill>
              </a:rPr>
              <a:t>Pon</a:t>
            </a:r>
            <a:r>
              <a:rPr lang="it-IT" sz="2800" b="1" dirty="0">
                <a:solidFill>
                  <a:srgbClr val="FF0000"/>
                </a:solidFill>
              </a:rPr>
              <a:t> Metro Plus</a:t>
            </a:r>
          </a:p>
        </p:txBody>
      </p:sp>
    </p:spTree>
    <p:extLst>
      <p:ext uri="{BB962C8B-B14F-4D97-AF65-F5344CB8AC3E}">
        <p14:creationId xmlns:p14="http://schemas.microsoft.com/office/powerpoint/2010/main" val="39118127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CA36-150E-CA4D-4138-5B1561584E5B}"/>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DC1885D4-F63E-7E38-279A-F0FB597788D0}"/>
              </a:ext>
            </a:extLst>
          </p:cNvPr>
          <p:cNvPicPr/>
          <p:nvPr/>
        </p:nvPicPr>
        <p:blipFill>
          <a:blip r:embed="rId2" cstate="print"/>
          <a:stretch>
            <a:fillRect/>
          </a:stretch>
        </p:blipFill>
        <p:spPr>
          <a:xfrm>
            <a:off x="11490325" y="352971"/>
            <a:ext cx="457200" cy="434301"/>
          </a:xfrm>
          <a:prstGeom prst="rect">
            <a:avLst/>
          </a:prstGeom>
        </p:spPr>
      </p:pic>
      <p:sp>
        <p:nvSpPr>
          <p:cNvPr id="7" name="object 7">
            <a:extLst>
              <a:ext uri="{FF2B5EF4-FFF2-40B4-BE49-F238E27FC236}">
                <a16:creationId xmlns:a16="http://schemas.microsoft.com/office/drawing/2014/main" id="{37F9A988-52CE-16CB-F403-5C62E394F734}"/>
              </a:ext>
            </a:extLst>
          </p:cNvPr>
          <p:cNvSpPr txBox="1">
            <a:spLocks noGrp="1"/>
          </p:cNvSpPr>
          <p:nvPr>
            <p:ph type="sldNum" sz="quarter" idx="7"/>
          </p:nvPr>
        </p:nvSpPr>
        <p:spPr>
          <a:xfrm>
            <a:off x="11186159" y="6354682"/>
            <a:ext cx="173990" cy="379095"/>
          </a:xfrm>
          <a:prstGeom prst="rect">
            <a:avLst/>
          </a:prstGeom>
        </p:spPr>
        <p:txBody>
          <a:bodyPr vert="horz" wrap="square" lIns="0" tIns="0" rIns="0" bIns="0" rtlCol="0">
            <a:spAutoFit/>
          </a:bodyPr>
          <a:lstStyle>
            <a:defPPr>
              <a:defRPr kern="0"/>
            </a:defPPr>
            <a:lvl1pPr>
              <a:defRPr sz="1200" b="0" i="0">
                <a:solidFill>
                  <a:srgbClr val="757575"/>
                </a:solidFill>
                <a:latin typeface="Arial MT"/>
                <a:cs typeface="Arial MT"/>
              </a:defRPr>
            </a:lvl1pPr>
          </a:lstStyle>
          <a:p>
            <a:pPr marL="38100">
              <a:lnSpc>
                <a:spcPts val="1425"/>
              </a:lnSpc>
            </a:pPr>
            <a:fld id="{81D60167-4931-47E6-BA6A-407CBD079E47}" type="slidenum">
              <a:rPr lang="it-IT" spc="-50" smtClean="0"/>
              <a:pPr marL="38100">
                <a:lnSpc>
                  <a:spcPts val="1425"/>
                </a:lnSpc>
              </a:pPr>
              <a:t>23</a:t>
            </a:fld>
            <a:endParaRPr spc="-50" dirty="0"/>
          </a:p>
        </p:txBody>
      </p:sp>
      <p:sp>
        <p:nvSpPr>
          <p:cNvPr id="9" name="Rettangolo 8">
            <a:extLst>
              <a:ext uri="{FF2B5EF4-FFF2-40B4-BE49-F238E27FC236}">
                <a16:creationId xmlns:a16="http://schemas.microsoft.com/office/drawing/2014/main" id="{B7A6F150-E650-743C-791F-6D8A302A5F72}"/>
              </a:ext>
            </a:extLst>
          </p:cNvPr>
          <p:cNvSpPr/>
          <p:nvPr/>
        </p:nvSpPr>
        <p:spPr>
          <a:xfrm>
            <a:off x="747025" y="1464328"/>
            <a:ext cx="10743299" cy="4308872"/>
          </a:xfrm>
          <a:prstGeom prst="rect">
            <a:avLst/>
          </a:prstGeom>
        </p:spPr>
        <p:txBody>
          <a:bodyPr wrap="square">
            <a:spAutoFit/>
          </a:bodyPr>
          <a:lstStyle/>
          <a:p>
            <a:pPr marL="285750" indent="-285750" fontAlgn="t">
              <a:buFont typeface="Arial" panose="020B0604020202020204" pitchFamily="34" charset="0"/>
              <a:buChar char="•"/>
            </a:pPr>
            <a:r>
              <a:rPr lang="it-IT" sz="2000" b="1" i="0" dirty="0">
                <a:effectLst/>
                <a:latin typeface="Segoe UI" panose="020B0502040204020203" pitchFamily="34" charset="0"/>
              </a:rPr>
              <a:t>Procedura adottata</a:t>
            </a:r>
          </a:p>
          <a:p>
            <a:pPr fontAlgn="t"/>
            <a:r>
              <a:rPr lang="it-IT" sz="1800" b="0" i="0" dirty="0">
                <a:solidFill>
                  <a:schemeClr val="tx1"/>
                </a:solidFill>
                <a:effectLst/>
                <a:latin typeface="Segoe UI" panose="020B0502040204020203" pitchFamily="34" charset="0"/>
                <a:ea typeface="+mn-ea"/>
                <a:cs typeface="+mn-cs"/>
              </a:rPr>
              <a:t>co‑progettazione </a:t>
            </a:r>
            <a:r>
              <a:rPr lang="it-IT" sz="1800" b="0" i="0" dirty="0">
                <a:effectLst/>
                <a:latin typeface="Segoe UI" panose="020B0502040204020203" pitchFamily="34" charset="0"/>
              </a:rPr>
              <a:t>(art. 55, Codice del Terzo Settore)</a:t>
            </a:r>
          </a:p>
          <a:p>
            <a:pPr fontAlgn="t"/>
            <a:endParaRPr lang="it-IT" sz="1800" b="0" i="0" dirty="0">
              <a:effectLst/>
              <a:latin typeface="Segoe UI" panose="020B0502040204020203" pitchFamily="34" charset="0"/>
            </a:endParaRPr>
          </a:p>
          <a:p>
            <a:pPr marL="285750" indent="-285750" fontAlgn="t">
              <a:buFont typeface="Arial" panose="020B0604020202020204" pitchFamily="34" charset="0"/>
              <a:buChar char="•"/>
            </a:pPr>
            <a:r>
              <a:rPr lang="it-IT" sz="2000" b="1" i="0" dirty="0">
                <a:solidFill>
                  <a:schemeClr val="tx1"/>
                </a:solidFill>
                <a:effectLst/>
                <a:latin typeface="Segoe UI" panose="020B0502040204020203" pitchFamily="34" charset="0"/>
                <a:ea typeface="+mn-ea"/>
                <a:cs typeface="+mn-cs"/>
              </a:rPr>
              <a:t>Durata del progetto in essere</a:t>
            </a:r>
          </a:p>
          <a:p>
            <a:pPr marL="0" marR="0" lvl="0" indent="0" defTabSz="914400" eaLnBrk="1" fontAlgn="t" latinLnBrk="0" hangingPunct="1">
              <a:lnSpc>
                <a:spcPct val="100000"/>
              </a:lnSpc>
              <a:spcBef>
                <a:spcPts val="0"/>
              </a:spcBef>
              <a:spcAft>
                <a:spcPts val="0"/>
              </a:spcAft>
              <a:buClrTx/>
              <a:buSzTx/>
              <a:buFontTx/>
              <a:buNone/>
              <a:tabLst/>
              <a:defRPr/>
            </a:pPr>
            <a:r>
              <a:rPr lang="it-IT" sz="1800" b="0" i="0" dirty="0">
                <a:effectLst/>
                <a:latin typeface="Segoe UI" panose="020B0502040204020203" pitchFamily="34" charset="0"/>
              </a:rPr>
              <a:t>8 maggio 2024- 30 aprile 2026. </a:t>
            </a:r>
          </a:p>
          <a:p>
            <a:pPr marL="0" marR="0" lvl="0" indent="0" defTabSz="914400" eaLnBrk="1" fontAlgn="t" latinLnBrk="0" hangingPunct="1">
              <a:lnSpc>
                <a:spcPct val="100000"/>
              </a:lnSpc>
              <a:spcBef>
                <a:spcPts val="0"/>
              </a:spcBef>
              <a:spcAft>
                <a:spcPts val="0"/>
              </a:spcAft>
              <a:buClrTx/>
              <a:buSzTx/>
              <a:buFontTx/>
              <a:buNone/>
              <a:tabLst/>
              <a:defRPr/>
            </a:pPr>
            <a:r>
              <a:rPr lang="it-IT" sz="1800" b="0" i="0" dirty="0">
                <a:effectLst/>
                <a:latin typeface="Segoe UI" panose="020B0502040204020203" pitchFamily="34" charset="0"/>
              </a:rPr>
              <a:t>È prevista la possibilità di proseguire per ulteriori 12 mesi (aprile 2027), utilizzando anche le </a:t>
            </a:r>
            <a:r>
              <a:rPr lang="it-IT" sz="1800" b="0" i="0" dirty="0">
                <a:solidFill>
                  <a:schemeClr val="tx1"/>
                </a:solidFill>
                <a:effectLst/>
                <a:latin typeface="Segoe UI" panose="020B0502040204020203" pitchFamily="34" charset="0"/>
                <a:ea typeface="+mn-ea"/>
                <a:cs typeface="+mn-cs"/>
              </a:rPr>
              <a:t>risorse della premialità.</a:t>
            </a:r>
            <a:br>
              <a:rPr lang="it-IT" sz="1800" b="0" i="0" dirty="0">
                <a:solidFill>
                  <a:schemeClr val="tx1"/>
                </a:solidFill>
                <a:effectLst/>
                <a:latin typeface="Segoe UI" panose="020B0502040204020203" pitchFamily="34" charset="0"/>
                <a:ea typeface="+mn-ea"/>
                <a:cs typeface="+mn-cs"/>
              </a:rPr>
            </a:br>
            <a:r>
              <a:rPr lang="it-IT" sz="1800" b="0" i="0" dirty="0">
                <a:solidFill>
                  <a:schemeClr val="tx1"/>
                </a:solidFill>
                <a:effectLst/>
                <a:latin typeface="Segoe UI" panose="020B0502040204020203" pitchFamily="34" charset="0"/>
                <a:ea typeface="+mn-ea"/>
                <a:cs typeface="+mn-cs"/>
              </a:rPr>
              <a:t>Importo prosecuzione: € 1.150.000 per 12 mesi</a:t>
            </a:r>
          </a:p>
          <a:p>
            <a:pPr fontAlgn="t"/>
            <a:endParaRPr lang="it-IT" sz="1800" b="0" i="0" dirty="0">
              <a:effectLst/>
              <a:latin typeface="Segoe UI" panose="020B0502040204020203" pitchFamily="34" charset="0"/>
            </a:endParaRPr>
          </a:p>
          <a:p>
            <a:pPr fontAlgn="t"/>
            <a:r>
              <a:rPr lang="it-IT" sz="1800" b="1" i="0" dirty="0">
                <a:effectLst/>
                <a:latin typeface="Segoe UI" panose="020B0502040204020203" pitchFamily="34" charset="0"/>
              </a:rPr>
              <a:t>Avanzamento della spesa al 3 marzo 2026</a:t>
            </a:r>
            <a:endParaRPr lang="it-IT" sz="1800" b="0" i="0" dirty="0">
              <a:effectLst/>
              <a:latin typeface="Segoe UI" panose="020B0502040204020203" pitchFamily="34" charset="0"/>
            </a:endParaRPr>
          </a:p>
          <a:p>
            <a:pPr fontAlgn="t"/>
            <a:r>
              <a:rPr lang="it-IT" sz="1800" b="0" i="0" dirty="0">
                <a:effectLst/>
                <a:latin typeface="Segoe UI" panose="020B0502040204020203" pitchFamily="34" charset="0"/>
              </a:rPr>
              <a:t>Impegno totale: 2.299.593,61 € dall’8 maggio 2024 al 30 aprile 2026</a:t>
            </a:r>
          </a:p>
          <a:p>
            <a:pPr fontAlgn="t"/>
            <a:r>
              <a:rPr lang="it-IT" sz="1800" b="0" i="0" dirty="0">
                <a:effectLst/>
                <a:latin typeface="Segoe UI" panose="020B0502040204020203" pitchFamily="34" charset="0"/>
              </a:rPr>
              <a:t>Spesa effettuata: 1.204.842,48 € di cui</a:t>
            </a:r>
          </a:p>
          <a:p>
            <a:pPr fontAlgn="t"/>
            <a:endParaRPr lang="it-IT" sz="1800" b="0" i="0" dirty="0">
              <a:effectLst/>
              <a:latin typeface="Segoe UI" panose="020B0502040204020203" pitchFamily="34" charset="0"/>
            </a:endParaRPr>
          </a:p>
          <a:p>
            <a:pPr fontAlgn="t"/>
            <a:r>
              <a:rPr lang="it-IT" sz="1800" b="0" i="0" dirty="0">
                <a:effectLst/>
                <a:latin typeface="Segoe UI" panose="020B0502040204020203" pitchFamily="34" charset="0"/>
              </a:rPr>
              <a:t>1.124.231,65 € – acconti sulle annualità 2024-2025-2026</a:t>
            </a:r>
          </a:p>
          <a:p>
            <a:pPr fontAlgn="t"/>
            <a:r>
              <a:rPr lang="it-IT" sz="1800" b="0" i="0" dirty="0">
                <a:effectLst/>
                <a:latin typeface="Segoe UI" panose="020B0502040204020203" pitchFamily="34" charset="0"/>
              </a:rPr>
              <a:t>29.480,52 € – saldo della annualità 2024</a:t>
            </a:r>
          </a:p>
        </p:txBody>
      </p:sp>
      <p:pic>
        <p:nvPicPr>
          <p:cNvPr id="6" name="Google Shape;120;p1">
            <a:extLst>
              <a:ext uri="{FF2B5EF4-FFF2-40B4-BE49-F238E27FC236}">
                <a16:creationId xmlns:a16="http://schemas.microsoft.com/office/drawing/2014/main" id="{B187BDD6-79C4-3DC3-6E3C-9020EEC1E748}"/>
              </a:ext>
            </a:extLst>
          </p:cNvPr>
          <p:cNvPicPr preferRelativeResize="0"/>
          <p:nvPr/>
        </p:nvPicPr>
        <p:blipFill rotWithShape="1">
          <a:blip r:embed="rId3">
            <a:alphaModFix/>
          </a:blip>
          <a:srcRect/>
          <a:stretch/>
        </p:blipFill>
        <p:spPr>
          <a:xfrm>
            <a:off x="0" y="6194395"/>
            <a:ext cx="1146074" cy="629478"/>
          </a:xfrm>
          <a:prstGeom prst="rect">
            <a:avLst/>
          </a:prstGeom>
          <a:noFill/>
          <a:ln>
            <a:noFill/>
          </a:ln>
        </p:spPr>
      </p:pic>
      <p:sp>
        <p:nvSpPr>
          <p:cNvPr id="8" name="CasellaDiTesto 7">
            <a:extLst>
              <a:ext uri="{FF2B5EF4-FFF2-40B4-BE49-F238E27FC236}">
                <a16:creationId xmlns:a16="http://schemas.microsoft.com/office/drawing/2014/main" id="{8280F1B4-9D4B-CDEE-46C3-63AD5B6A0FC8}"/>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CO-PROGETTAZIONE </a:t>
            </a:r>
            <a:r>
              <a:rPr lang="it-IT" sz="1800" b="1" dirty="0" err="1">
                <a:solidFill>
                  <a:schemeClr val="bg1"/>
                </a:solidFill>
                <a:latin typeface="Lato Black"/>
                <a:ea typeface="Lato Black"/>
                <a:cs typeface="Lato Black"/>
              </a:rPr>
              <a:t>QuBì</a:t>
            </a:r>
            <a:r>
              <a:rPr lang="it-IT" sz="1800" b="1" dirty="0">
                <a:solidFill>
                  <a:schemeClr val="bg1"/>
                </a:solidFill>
                <a:latin typeface="Lato Black"/>
                <a:ea typeface="Lato Black"/>
                <a:cs typeface="Lato Black"/>
              </a:rPr>
              <a:t> – STATO DI AVANZAMENTO DELLE ATTIVITA’</a:t>
            </a:r>
          </a:p>
        </p:txBody>
      </p:sp>
    </p:spTree>
    <p:extLst>
      <p:ext uri="{BB962C8B-B14F-4D97-AF65-F5344CB8AC3E}">
        <p14:creationId xmlns:p14="http://schemas.microsoft.com/office/powerpoint/2010/main" val="426248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7"/>
          <p:cNvGraphicFramePr>
            <a:graphicFrameLocks noGrp="1"/>
          </p:cNvGraphicFramePr>
          <p:nvPr>
            <p:extLst>
              <p:ext uri="{D42A27DB-BD31-4B8C-83A1-F6EECF244321}">
                <p14:modId xmlns:p14="http://schemas.microsoft.com/office/powerpoint/2010/main" val="297536091"/>
              </p:ext>
            </p:extLst>
          </p:nvPr>
        </p:nvGraphicFramePr>
        <p:xfrm>
          <a:off x="9461190" y="2927429"/>
          <a:ext cx="2462953" cy="2246208"/>
        </p:xfrm>
        <a:graphic>
          <a:graphicData uri="http://schemas.openxmlformats.org/drawingml/2006/table">
            <a:tbl>
              <a:tblPr firstRow="1" bandRow="1">
                <a:tableStyleId>{2D5ABB26-0587-4C30-8999-92F81FD0307C}</a:tableStyleId>
              </a:tblPr>
              <a:tblGrid>
                <a:gridCol w="1538817">
                  <a:extLst>
                    <a:ext uri="{9D8B030D-6E8A-4147-A177-3AD203B41FA5}">
                      <a16:colId xmlns:a16="http://schemas.microsoft.com/office/drawing/2014/main" val="20000"/>
                    </a:ext>
                  </a:extLst>
                </a:gridCol>
                <a:gridCol w="924136">
                  <a:extLst>
                    <a:ext uri="{9D8B030D-6E8A-4147-A177-3AD203B41FA5}">
                      <a16:colId xmlns:a16="http://schemas.microsoft.com/office/drawing/2014/main" val="20001"/>
                    </a:ext>
                  </a:extLst>
                </a:gridCol>
              </a:tblGrid>
              <a:tr h="558377">
                <a:tc>
                  <a:txBody>
                    <a:bodyPr/>
                    <a:lstStyle/>
                    <a:p>
                      <a:pPr algn="ctr">
                        <a:lnSpc>
                          <a:spcPct val="100000"/>
                        </a:lnSpc>
                        <a:spcBef>
                          <a:spcPts val="1850"/>
                        </a:spcBef>
                      </a:pPr>
                      <a:r>
                        <a:rPr sz="1500" b="1" spc="-165" dirty="0">
                          <a:latin typeface="Tahoma"/>
                          <a:cs typeface="Tahoma"/>
                        </a:rPr>
                        <a:t>Paese</a:t>
                      </a:r>
                      <a:r>
                        <a:rPr sz="1500" b="1" spc="-70" dirty="0">
                          <a:latin typeface="Tahoma"/>
                          <a:cs typeface="Tahoma"/>
                        </a:rPr>
                        <a:t> </a:t>
                      </a:r>
                      <a:r>
                        <a:rPr sz="1500" b="1" spc="-35" dirty="0">
                          <a:latin typeface="Tahoma"/>
                          <a:cs typeface="Tahoma"/>
                        </a:rPr>
                        <a:t>d’origine</a:t>
                      </a:r>
                      <a:endParaRPr sz="1500">
                        <a:latin typeface="Tahoma"/>
                        <a:cs typeface="Tahoma"/>
                      </a:endParaRPr>
                    </a:p>
                  </a:txBody>
                  <a:tcPr marL="0" marR="0" marT="156633" marB="0">
                    <a:lnR w="9525">
                      <a:solidFill>
                        <a:srgbClr val="00738F"/>
                      </a:solidFill>
                      <a:prstDash val="solid"/>
                    </a:lnR>
                    <a:lnB w="9525">
                      <a:solidFill>
                        <a:srgbClr val="00738F"/>
                      </a:solidFill>
                      <a:prstDash val="solid"/>
                    </a:lnB>
                  </a:tcPr>
                </a:tc>
                <a:tc>
                  <a:txBody>
                    <a:bodyPr/>
                    <a:lstStyle/>
                    <a:p>
                      <a:pPr marL="3810" algn="ctr">
                        <a:lnSpc>
                          <a:spcPct val="100000"/>
                        </a:lnSpc>
                        <a:spcBef>
                          <a:spcPts val="1850"/>
                        </a:spcBef>
                      </a:pPr>
                      <a:r>
                        <a:rPr sz="1500" b="1" spc="-25" dirty="0">
                          <a:latin typeface="Tahoma"/>
                          <a:cs typeface="Tahoma"/>
                        </a:rPr>
                        <a:t>n°</a:t>
                      </a:r>
                      <a:endParaRPr sz="1500">
                        <a:latin typeface="Tahoma"/>
                        <a:cs typeface="Tahoma"/>
                      </a:endParaRPr>
                    </a:p>
                  </a:txBody>
                  <a:tcPr marL="0" marR="0" marT="156633" marB="0">
                    <a:lnL w="9525">
                      <a:solidFill>
                        <a:srgbClr val="00738F"/>
                      </a:solidFill>
                      <a:prstDash val="solid"/>
                    </a:lnL>
                    <a:lnB w="9525">
                      <a:solidFill>
                        <a:srgbClr val="00738F"/>
                      </a:solidFill>
                      <a:prstDash val="solid"/>
                    </a:lnB>
                  </a:tcPr>
                </a:tc>
                <a:extLst>
                  <a:ext uri="{0D108BD9-81ED-4DB2-BD59-A6C34878D82A}">
                    <a16:rowId xmlns:a16="http://schemas.microsoft.com/office/drawing/2014/main" val="10000"/>
                  </a:ext>
                </a:extLst>
              </a:tr>
              <a:tr h="564727">
                <a:tc>
                  <a:txBody>
                    <a:bodyPr/>
                    <a:lstStyle/>
                    <a:p>
                      <a:pPr algn="ctr">
                        <a:lnSpc>
                          <a:spcPct val="100000"/>
                        </a:lnSpc>
                        <a:spcBef>
                          <a:spcPts val="1960"/>
                        </a:spcBef>
                      </a:pPr>
                      <a:r>
                        <a:rPr sz="1500" spc="-10" dirty="0">
                          <a:latin typeface="Tahoma"/>
                          <a:cs typeface="Tahoma"/>
                        </a:rPr>
                        <a:t>Egitto</a:t>
                      </a:r>
                      <a:endParaRPr sz="1500">
                        <a:latin typeface="Tahoma"/>
                        <a:cs typeface="Tahoma"/>
                      </a:endParaRPr>
                    </a:p>
                  </a:txBody>
                  <a:tcPr marL="0" marR="0" marT="165947" marB="0">
                    <a:lnR w="9525">
                      <a:solidFill>
                        <a:srgbClr val="00738F"/>
                      </a:solidFill>
                      <a:prstDash val="solid"/>
                    </a:lnR>
                    <a:lnT w="9525">
                      <a:solidFill>
                        <a:srgbClr val="00738F"/>
                      </a:solidFill>
                      <a:prstDash val="solid"/>
                    </a:lnT>
                    <a:lnB w="9525">
                      <a:solidFill>
                        <a:srgbClr val="00738F"/>
                      </a:solidFill>
                      <a:prstDash val="solid"/>
                    </a:lnB>
                  </a:tcPr>
                </a:tc>
                <a:tc>
                  <a:txBody>
                    <a:bodyPr/>
                    <a:lstStyle/>
                    <a:p>
                      <a:pPr marL="4445" algn="ctr">
                        <a:lnSpc>
                          <a:spcPct val="100000"/>
                        </a:lnSpc>
                        <a:spcBef>
                          <a:spcPts val="1960"/>
                        </a:spcBef>
                      </a:pPr>
                      <a:r>
                        <a:rPr sz="1500" spc="40" dirty="0">
                          <a:latin typeface="Tahoma"/>
                          <a:cs typeface="Tahoma"/>
                        </a:rPr>
                        <a:t>80</a:t>
                      </a:r>
                      <a:endParaRPr sz="1500">
                        <a:latin typeface="Tahoma"/>
                        <a:cs typeface="Tahoma"/>
                      </a:endParaRPr>
                    </a:p>
                  </a:txBody>
                  <a:tcPr marL="0" marR="0" marT="165947" marB="0">
                    <a:lnL w="9525">
                      <a:solidFill>
                        <a:srgbClr val="00738F"/>
                      </a:solidFill>
                      <a:prstDash val="solid"/>
                    </a:lnL>
                    <a:lnT w="9525">
                      <a:solidFill>
                        <a:srgbClr val="00738F"/>
                      </a:solidFill>
                      <a:prstDash val="solid"/>
                    </a:lnT>
                    <a:lnB w="9525">
                      <a:solidFill>
                        <a:srgbClr val="00738F"/>
                      </a:solidFill>
                      <a:prstDash val="solid"/>
                    </a:lnB>
                  </a:tcPr>
                </a:tc>
                <a:extLst>
                  <a:ext uri="{0D108BD9-81ED-4DB2-BD59-A6C34878D82A}">
                    <a16:rowId xmlns:a16="http://schemas.microsoft.com/office/drawing/2014/main" val="10001"/>
                  </a:ext>
                </a:extLst>
              </a:tr>
              <a:tr h="564727">
                <a:tc>
                  <a:txBody>
                    <a:bodyPr/>
                    <a:lstStyle/>
                    <a:p>
                      <a:pPr algn="ctr">
                        <a:lnSpc>
                          <a:spcPct val="100000"/>
                        </a:lnSpc>
                        <a:spcBef>
                          <a:spcPts val="1960"/>
                        </a:spcBef>
                      </a:pPr>
                      <a:r>
                        <a:rPr sz="1500" spc="-20" dirty="0">
                          <a:latin typeface="Tahoma"/>
                          <a:cs typeface="Tahoma"/>
                        </a:rPr>
                        <a:t>Perù</a:t>
                      </a:r>
                      <a:endParaRPr sz="1500">
                        <a:latin typeface="Tahoma"/>
                        <a:cs typeface="Tahoma"/>
                      </a:endParaRPr>
                    </a:p>
                  </a:txBody>
                  <a:tcPr marL="0" marR="0" marT="165947" marB="0">
                    <a:lnR w="9525">
                      <a:solidFill>
                        <a:srgbClr val="00738F"/>
                      </a:solidFill>
                      <a:prstDash val="solid"/>
                    </a:lnR>
                    <a:lnT w="9525">
                      <a:solidFill>
                        <a:srgbClr val="00738F"/>
                      </a:solidFill>
                      <a:prstDash val="solid"/>
                    </a:lnT>
                    <a:lnB w="9525">
                      <a:solidFill>
                        <a:srgbClr val="00738F"/>
                      </a:solidFill>
                      <a:prstDash val="solid"/>
                    </a:lnB>
                  </a:tcPr>
                </a:tc>
                <a:tc>
                  <a:txBody>
                    <a:bodyPr/>
                    <a:lstStyle/>
                    <a:p>
                      <a:pPr marL="4445" algn="ctr">
                        <a:lnSpc>
                          <a:spcPct val="100000"/>
                        </a:lnSpc>
                        <a:spcBef>
                          <a:spcPts val="1960"/>
                        </a:spcBef>
                      </a:pPr>
                      <a:r>
                        <a:rPr sz="1500" spc="40" dirty="0">
                          <a:latin typeface="Tahoma"/>
                          <a:cs typeface="Tahoma"/>
                        </a:rPr>
                        <a:t>55</a:t>
                      </a:r>
                      <a:endParaRPr sz="1500">
                        <a:latin typeface="Tahoma"/>
                        <a:cs typeface="Tahoma"/>
                      </a:endParaRPr>
                    </a:p>
                  </a:txBody>
                  <a:tcPr marL="0" marR="0" marT="165947" marB="0">
                    <a:lnL w="9525">
                      <a:solidFill>
                        <a:srgbClr val="00738F"/>
                      </a:solidFill>
                      <a:prstDash val="solid"/>
                    </a:lnL>
                    <a:lnT w="9525">
                      <a:solidFill>
                        <a:srgbClr val="00738F"/>
                      </a:solidFill>
                      <a:prstDash val="solid"/>
                    </a:lnT>
                    <a:lnB w="9525">
                      <a:solidFill>
                        <a:srgbClr val="00738F"/>
                      </a:solidFill>
                      <a:prstDash val="solid"/>
                    </a:lnB>
                  </a:tcPr>
                </a:tc>
                <a:extLst>
                  <a:ext uri="{0D108BD9-81ED-4DB2-BD59-A6C34878D82A}">
                    <a16:rowId xmlns:a16="http://schemas.microsoft.com/office/drawing/2014/main" val="10002"/>
                  </a:ext>
                </a:extLst>
              </a:tr>
              <a:tr h="558377">
                <a:tc>
                  <a:txBody>
                    <a:bodyPr/>
                    <a:lstStyle/>
                    <a:p>
                      <a:pPr algn="ctr">
                        <a:lnSpc>
                          <a:spcPct val="100000"/>
                        </a:lnSpc>
                        <a:spcBef>
                          <a:spcPts val="1885"/>
                        </a:spcBef>
                      </a:pPr>
                      <a:r>
                        <a:rPr sz="1500" spc="-10" dirty="0">
                          <a:latin typeface="Tahoma"/>
                          <a:cs typeface="Tahoma"/>
                        </a:rPr>
                        <a:t>Marocco</a:t>
                      </a:r>
                      <a:endParaRPr sz="1500">
                        <a:latin typeface="Tahoma"/>
                        <a:cs typeface="Tahoma"/>
                      </a:endParaRPr>
                    </a:p>
                  </a:txBody>
                  <a:tcPr marL="0" marR="0" marT="159597" marB="0">
                    <a:lnR w="9525">
                      <a:solidFill>
                        <a:srgbClr val="00738F"/>
                      </a:solidFill>
                      <a:prstDash val="solid"/>
                    </a:lnR>
                    <a:lnT w="9525">
                      <a:solidFill>
                        <a:srgbClr val="00738F"/>
                      </a:solidFill>
                      <a:prstDash val="solid"/>
                    </a:lnT>
                  </a:tcPr>
                </a:tc>
                <a:tc>
                  <a:txBody>
                    <a:bodyPr/>
                    <a:lstStyle/>
                    <a:p>
                      <a:pPr marL="4445" algn="ctr">
                        <a:lnSpc>
                          <a:spcPct val="100000"/>
                        </a:lnSpc>
                        <a:spcBef>
                          <a:spcPts val="1885"/>
                        </a:spcBef>
                      </a:pPr>
                      <a:r>
                        <a:rPr sz="1500" spc="40" dirty="0">
                          <a:latin typeface="Tahoma"/>
                          <a:cs typeface="Tahoma"/>
                        </a:rPr>
                        <a:t>34</a:t>
                      </a:r>
                      <a:endParaRPr sz="1500">
                        <a:latin typeface="Tahoma"/>
                        <a:cs typeface="Tahoma"/>
                      </a:endParaRPr>
                    </a:p>
                  </a:txBody>
                  <a:tcPr marL="0" marR="0" marT="159597" marB="0">
                    <a:lnL w="9525">
                      <a:solidFill>
                        <a:srgbClr val="00738F"/>
                      </a:solidFill>
                      <a:prstDash val="solid"/>
                    </a:lnL>
                    <a:lnT w="9525">
                      <a:solidFill>
                        <a:srgbClr val="00738F"/>
                      </a:solidFill>
                      <a:prstDash val="solid"/>
                    </a:lnT>
                  </a:tcPr>
                </a:tc>
                <a:extLst>
                  <a:ext uri="{0D108BD9-81ED-4DB2-BD59-A6C34878D82A}">
                    <a16:rowId xmlns:a16="http://schemas.microsoft.com/office/drawing/2014/main" val="10003"/>
                  </a:ext>
                </a:extLst>
              </a:tr>
            </a:tbl>
          </a:graphicData>
        </a:graphic>
      </p:graphicFrame>
      <p:sp>
        <p:nvSpPr>
          <p:cNvPr id="12" name="object 12"/>
          <p:cNvSpPr txBox="1">
            <a:spLocks noGrp="1"/>
          </p:cNvSpPr>
          <p:nvPr>
            <p:ph type="sldNum" sz="quarter" idx="7"/>
          </p:nvPr>
        </p:nvSpPr>
        <p:spPr>
          <a:xfrm>
            <a:off x="11480800" y="6156202"/>
            <a:ext cx="216746" cy="328423"/>
          </a:xfrm>
          <a:prstGeom prst="rect">
            <a:avLst/>
          </a:prstGeom>
        </p:spPr>
        <p:txBody>
          <a:bodyPr vert="horz" wrap="square" lIns="0" tIns="0" rIns="0" bIns="0" rtlCol="0">
            <a:spAutoFit/>
          </a:bodyPr>
          <a:lstStyle>
            <a:defPPr>
              <a:defRPr kern="0"/>
            </a:defPPr>
            <a:lvl1pPr>
              <a:defRPr sz="1067" b="0" i="0">
                <a:solidFill>
                  <a:schemeClr val="tx1"/>
                </a:solidFill>
                <a:latin typeface="Tahoma"/>
                <a:cs typeface="Tahoma"/>
              </a:defRPr>
            </a:lvl1pPr>
          </a:lstStyle>
          <a:p>
            <a:pPr marL="25401" defTabSz="609630">
              <a:spcBef>
                <a:spcPts val="50"/>
              </a:spcBef>
            </a:pPr>
            <a:fld id="{81D60167-4931-47E6-BA6A-407CBD079E47}" type="slidenum">
              <a:rPr lang="it-IT" smtClean="0"/>
              <a:pPr marL="25401" defTabSz="609630">
                <a:spcBef>
                  <a:spcPts val="50"/>
                </a:spcBef>
              </a:pPr>
              <a:t>24</a:t>
            </a:fld>
            <a:endParaRPr spc="17" dirty="0">
              <a:solidFill>
                <a:prstClr val="black"/>
              </a:solidFill>
            </a:endParaRPr>
          </a:p>
        </p:txBody>
      </p:sp>
      <p:grpSp>
        <p:nvGrpSpPr>
          <p:cNvPr id="2" name="Gruppo 1">
            <a:extLst>
              <a:ext uri="{FF2B5EF4-FFF2-40B4-BE49-F238E27FC236}">
                <a16:creationId xmlns:a16="http://schemas.microsoft.com/office/drawing/2014/main" id="{FA1162A3-94ED-6EA8-1BAA-59EEDFDC55B8}"/>
              </a:ext>
            </a:extLst>
          </p:cNvPr>
          <p:cNvGrpSpPr/>
          <p:nvPr/>
        </p:nvGrpSpPr>
        <p:grpSpPr>
          <a:xfrm>
            <a:off x="174467" y="2226486"/>
            <a:ext cx="9013983" cy="3197201"/>
            <a:chOff x="174467" y="2123616"/>
            <a:chExt cx="9013983" cy="3197201"/>
          </a:xfrm>
        </p:grpSpPr>
        <p:pic>
          <p:nvPicPr>
            <p:cNvPr id="3" name="object 3"/>
            <p:cNvPicPr/>
            <p:nvPr/>
          </p:nvPicPr>
          <p:blipFill>
            <a:blip r:embed="rId2" cstate="print"/>
            <a:stretch>
              <a:fillRect/>
            </a:stretch>
          </p:blipFill>
          <p:spPr>
            <a:xfrm>
              <a:off x="174467" y="2491389"/>
              <a:ext cx="2965449" cy="2800349"/>
            </a:xfrm>
            <a:prstGeom prst="rect">
              <a:avLst/>
            </a:prstGeom>
          </p:spPr>
        </p:pic>
        <p:sp>
          <p:nvSpPr>
            <p:cNvPr id="4" name="object 4"/>
            <p:cNvSpPr txBox="1"/>
            <p:nvPr/>
          </p:nvSpPr>
          <p:spPr>
            <a:xfrm>
              <a:off x="1134765" y="2123616"/>
              <a:ext cx="1044787" cy="265095"/>
            </a:xfrm>
            <a:prstGeom prst="rect">
              <a:avLst/>
            </a:prstGeom>
          </p:spPr>
          <p:txBody>
            <a:bodyPr vert="horz" wrap="square" lIns="0" tIns="8467" rIns="0" bIns="0" rtlCol="0">
              <a:spAutoFit/>
            </a:bodyPr>
            <a:lstStyle/>
            <a:p>
              <a:pPr marL="8467" defTabSz="609630">
                <a:spcBef>
                  <a:spcPts val="67"/>
                </a:spcBef>
              </a:pPr>
              <a:r>
                <a:rPr sz="1667" b="1" spc="-113" dirty="0">
                  <a:latin typeface="Tahoma"/>
                  <a:cs typeface="Tahoma"/>
                </a:rPr>
                <a:t>Genere</a:t>
              </a:r>
              <a:r>
                <a:rPr sz="1667" b="1" spc="-60" dirty="0">
                  <a:latin typeface="Tahoma"/>
                  <a:cs typeface="Tahoma"/>
                </a:rPr>
                <a:t> </a:t>
              </a:r>
              <a:r>
                <a:rPr sz="1667" b="1" spc="-433" dirty="0">
                  <a:latin typeface="Tahoma"/>
                  <a:cs typeface="Tahoma"/>
                </a:rPr>
                <a:t>(%)</a:t>
              </a:r>
              <a:endParaRPr sz="1667">
                <a:latin typeface="Tahoma"/>
                <a:cs typeface="Tahoma"/>
              </a:endParaRPr>
            </a:p>
          </p:txBody>
        </p:sp>
        <p:pic>
          <p:nvPicPr>
            <p:cNvPr id="5" name="object 5"/>
            <p:cNvPicPr/>
            <p:nvPr/>
          </p:nvPicPr>
          <p:blipFill>
            <a:blip r:embed="rId3" cstate="print"/>
            <a:stretch>
              <a:fillRect/>
            </a:stretch>
          </p:blipFill>
          <p:spPr>
            <a:xfrm>
              <a:off x="6445251" y="2469668"/>
              <a:ext cx="2743199" cy="2851149"/>
            </a:xfrm>
            <a:prstGeom prst="rect">
              <a:avLst/>
            </a:prstGeom>
          </p:spPr>
        </p:pic>
        <p:sp>
          <p:nvSpPr>
            <p:cNvPr id="6" name="object 6"/>
            <p:cNvSpPr txBox="1"/>
            <p:nvPr/>
          </p:nvSpPr>
          <p:spPr>
            <a:xfrm>
              <a:off x="7108137" y="2123616"/>
              <a:ext cx="1417743" cy="265095"/>
            </a:xfrm>
            <a:prstGeom prst="rect">
              <a:avLst/>
            </a:prstGeom>
          </p:spPr>
          <p:txBody>
            <a:bodyPr vert="horz" wrap="square" lIns="0" tIns="8467" rIns="0" bIns="0" rtlCol="0">
              <a:spAutoFit/>
            </a:bodyPr>
            <a:lstStyle/>
            <a:p>
              <a:pPr marL="8467" defTabSz="609630">
                <a:spcBef>
                  <a:spcPts val="67"/>
                </a:spcBef>
              </a:pPr>
              <a:r>
                <a:rPr sz="1667" b="1" spc="-107" dirty="0">
                  <a:latin typeface="Tahoma"/>
                  <a:cs typeface="Tahoma"/>
                </a:rPr>
                <a:t>Nazionalità</a:t>
              </a:r>
              <a:r>
                <a:rPr sz="1667" b="1" spc="-76" dirty="0">
                  <a:latin typeface="Tahoma"/>
                  <a:cs typeface="Tahoma"/>
                </a:rPr>
                <a:t> </a:t>
              </a:r>
              <a:r>
                <a:rPr sz="1667" b="1" spc="-433" dirty="0">
                  <a:latin typeface="Tahoma"/>
                  <a:cs typeface="Tahoma"/>
                </a:rPr>
                <a:t>(%)</a:t>
              </a:r>
              <a:endParaRPr sz="1667">
                <a:latin typeface="Tahoma"/>
                <a:cs typeface="Tahoma"/>
              </a:endParaRPr>
            </a:p>
          </p:txBody>
        </p:sp>
        <p:pic>
          <p:nvPicPr>
            <p:cNvPr id="8" name="object 8"/>
            <p:cNvPicPr/>
            <p:nvPr/>
          </p:nvPicPr>
          <p:blipFill>
            <a:blip r:embed="rId4" cstate="print"/>
            <a:stretch>
              <a:fillRect/>
            </a:stretch>
          </p:blipFill>
          <p:spPr>
            <a:xfrm>
              <a:off x="3307051" y="2496431"/>
              <a:ext cx="3105149" cy="2686049"/>
            </a:xfrm>
            <a:prstGeom prst="rect">
              <a:avLst/>
            </a:prstGeom>
          </p:spPr>
        </p:pic>
        <p:sp>
          <p:nvSpPr>
            <p:cNvPr id="10" name="object 10"/>
            <p:cNvSpPr txBox="1"/>
            <p:nvPr/>
          </p:nvSpPr>
          <p:spPr>
            <a:xfrm>
              <a:off x="4066526" y="2123616"/>
              <a:ext cx="1452033" cy="265095"/>
            </a:xfrm>
            <a:prstGeom prst="rect">
              <a:avLst/>
            </a:prstGeom>
          </p:spPr>
          <p:txBody>
            <a:bodyPr vert="horz" wrap="square" lIns="0" tIns="8467" rIns="0" bIns="0" rtlCol="0">
              <a:spAutoFit/>
            </a:bodyPr>
            <a:lstStyle/>
            <a:p>
              <a:pPr marL="8467" defTabSz="609630">
                <a:spcBef>
                  <a:spcPts val="67"/>
                </a:spcBef>
              </a:pPr>
              <a:r>
                <a:rPr sz="1667" b="1" spc="-133" dirty="0">
                  <a:latin typeface="Tahoma"/>
                  <a:cs typeface="Tahoma"/>
                </a:rPr>
                <a:t>Fasce</a:t>
              </a:r>
              <a:r>
                <a:rPr sz="1667" b="1" spc="-73" dirty="0">
                  <a:latin typeface="Tahoma"/>
                  <a:cs typeface="Tahoma"/>
                </a:rPr>
                <a:t> </a:t>
              </a:r>
              <a:r>
                <a:rPr sz="1667" b="1" spc="-100" dirty="0">
                  <a:latin typeface="Tahoma"/>
                  <a:cs typeface="Tahoma"/>
                </a:rPr>
                <a:t>di</a:t>
              </a:r>
              <a:r>
                <a:rPr sz="1667" b="1" spc="-70" dirty="0">
                  <a:latin typeface="Tahoma"/>
                  <a:cs typeface="Tahoma"/>
                </a:rPr>
                <a:t> </a:t>
              </a:r>
              <a:r>
                <a:rPr sz="1667" b="1" spc="-123" dirty="0">
                  <a:latin typeface="Tahoma"/>
                  <a:cs typeface="Tahoma"/>
                </a:rPr>
                <a:t>età</a:t>
              </a:r>
              <a:r>
                <a:rPr sz="1667" b="1" spc="-70" dirty="0">
                  <a:latin typeface="Tahoma"/>
                  <a:cs typeface="Tahoma"/>
                </a:rPr>
                <a:t> </a:t>
              </a:r>
              <a:r>
                <a:rPr sz="1667" b="1" spc="-433" dirty="0">
                  <a:latin typeface="Tahoma"/>
                  <a:cs typeface="Tahoma"/>
                </a:rPr>
                <a:t>(%)</a:t>
              </a:r>
              <a:endParaRPr sz="1667">
                <a:latin typeface="Tahoma"/>
                <a:cs typeface="Tahoma"/>
              </a:endParaRPr>
            </a:p>
          </p:txBody>
        </p:sp>
      </p:grpSp>
      <p:sp>
        <p:nvSpPr>
          <p:cNvPr id="11" name="object 11"/>
          <p:cNvSpPr txBox="1"/>
          <p:nvPr/>
        </p:nvSpPr>
        <p:spPr>
          <a:xfrm>
            <a:off x="9864764" y="2188360"/>
            <a:ext cx="1813560" cy="568768"/>
          </a:xfrm>
          <a:prstGeom prst="rect">
            <a:avLst/>
          </a:prstGeom>
        </p:spPr>
        <p:txBody>
          <a:bodyPr vert="horz" wrap="square" lIns="0" tIns="8467" rIns="0" bIns="0" rtlCol="0">
            <a:spAutoFit/>
          </a:bodyPr>
          <a:lstStyle/>
          <a:p>
            <a:pPr marL="357735" marR="3387" indent="-349691" defTabSz="609630">
              <a:lnSpc>
                <a:spcPct val="114999"/>
              </a:lnSpc>
              <a:spcBef>
                <a:spcPts val="67"/>
              </a:spcBef>
            </a:pPr>
            <a:r>
              <a:rPr sz="1667" b="1" spc="-123" dirty="0">
                <a:latin typeface="Tahoma"/>
                <a:cs typeface="Tahoma"/>
              </a:rPr>
              <a:t>Prime</a:t>
            </a:r>
            <a:r>
              <a:rPr sz="1667" b="1" spc="-73" dirty="0">
                <a:latin typeface="Tahoma"/>
                <a:cs typeface="Tahoma"/>
              </a:rPr>
              <a:t> </a:t>
            </a:r>
            <a:r>
              <a:rPr sz="1667" b="1" spc="-100" dirty="0">
                <a:latin typeface="Tahoma"/>
                <a:cs typeface="Tahoma"/>
              </a:rPr>
              <a:t>3</a:t>
            </a:r>
            <a:r>
              <a:rPr sz="1667" b="1" spc="-73" dirty="0">
                <a:latin typeface="Tahoma"/>
                <a:cs typeface="Tahoma"/>
              </a:rPr>
              <a:t> </a:t>
            </a:r>
            <a:r>
              <a:rPr sz="1667" b="1" spc="-113" dirty="0">
                <a:latin typeface="Tahoma"/>
                <a:cs typeface="Tahoma"/>
              </a:rPr>
              <a:t>nazionalità </a:t>
            </a:r>
            <a:r>
              <a:rPr sz="1667" b="1" spc="-117" dirty="0">
                <a:latin typeface="Tahoma"/>
                <a:cs typeface="Tahoma"/>
              </a:rPr>
              <a:t>non</a:t>
            </a:r>
            <a:r>
              <a:rPr sz="1667" b="1" spc="-73" dirty="0">
                <a:latin typeface="Tahoma"/>
                <a:cs typeface="Tahoma"/>
              </a:rPr>
              <a:t> </a:t>
            </a:r>
            <a:r>
              <a:rPr sz="1667" b="1" spc="-33" dirty="0">
                <a:latin typeface="Tahoma"/>
                <a:cs typeface="Tahoma"/>
              </a:rPr>
              <a:t>italiane</a:t>
            </a:r>
            <a:endParaRPr sz="1667">
              <a:latin typeface="Tahoma"/>
              <a:cs typeface="Tahoma"/>
            </a:endParaRPr>
          </a:p>
        </p:txBody>
      </p:sp>
      <p:pic>
        <p:nvPicPr>
          <p:cNvPr id="13" name="Google Shape;120;p1">
            <a:extLst>
              <a:ext uri="{FF2B5EF4-FFF2-40B4-BE49-F238E27FC236}">
                <a16:creationId xmlns:a16="http://schemas.microsoft.com/office/drawing/2014/main" id="{D81501EE-3439-5919-C5CC-8607C89FAA4D}"/>
              </a:ext>
            </a:extLst>
          </p:cNvPr>
          <p:cNvPicPr preferRelativeResize="0"/>
          <p:nvPr/>
        </p:nvPicPr>
        <p:blipFill rotWithShape="1">
          <a:blip r:embed="rId5">
            <a:alphaModFix/>
          </a:blip>
          <a:srcRect/>
          <a:stretch/>
        </p:blipFill>
        <p:spPr>
          <a:xfrm>
            <a:off x="0" y="6194395"/>
            <a:ext cx="1146074" cy="629478"/>
          </a:xfrm>
          <a:prstGeom prst="rect">
            <a:avLst/>
          </a:prstGeom>
          <a:noFill/>
          <a:ln>
            <a:noFill/>
          </a:ln>
        </p:spPr>
      </p:pic>
      <p:sp>
        <p:nvSpPr>
          <p:cNvPr id="14" name="CasellaDiTesto 13">
            <a:extLst>
              <a:ext uri="{FF2B5EF4-FFF2-40B4-BE49-F238E27FC236}">
                <a16:creationId xmlns:a16="http://schemas.microsoft.com/office/drawing/2014/main" id="{9C19B723-DA58-7AA4-0C85-1C4A192B993D}"/>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PROFILO DEI 491 MINORI</a:t>
            </a:r>
          </a:p>
        </p:txBody>
      </p:sp>
      <p:sp>
        <p:nvSpPr>
          <p:cNvPr id="9" name="object 9">
            <a:extLst>
              <a:ext uri="{FF2B5EF4-FFF2-40B4-BE49-F238E27FC236}">
                <a16:creationId xmlns:a16="http://schemas.microsoft.com/office/drawing/2014/main" id="{9349B321-47AB-CDE9-AFFC-89D2174B5A83}"/>
              </a:ext>
            </a:extLst>
          </p:cNvPr>
          <p:cNvSpPr txBox="1"/>
          <p:nvPr/>
        </p:nvSpPr>
        <p:spPr>
          <a:xfrm>
            <a:off x="2520102" y="1141932"/>
            <a:ext cx="6668348" cy="598583"/>
          </a:xfrm>
          <a:prstGeom prst="rect">
            <a:avLst/>
          </a:prstGeom>
        </p:spPr>
        <p:txBody>
          <a:bodyPr vert="horz" wrap="square" lIns="0" tIns="8467" rIns="0" bIns="0" rtlCol="0">
            <a:spAutoFit/>
          </a:bodyPr>
          <a:lstStyle/>
          <a:p>
            <a:pPr marL="8467" marR="154524" algn="ctr">
              <a:lnSpc>
                <a:spcPct val="114999"/>
              </a:lnSpc>
              <a:spcBef>
                <a:spcPts val="67"/>
              </a:spcBef>
            </a:pPr>
            <a:r>
              <a:rPr sz="1667" b="1" spc="-103" dirty="0">
                <a:latin typeface="Tahoma"/>
                <a:cs typeface="Tahoma"/>
              </a:rPr>
              <a:t>491</a:t>
            </a:r>
            <a:r>
              <a:rPr sz="1667" b="1" spc="-57" dirty="0">
                <a:latin typeface="Tahoma"/>
                <a:cs typeface="Tahoma"/>
              </a:rPr>
              <a:t> </a:t>
            </a:r>
            <a:r>
              <a:rPr sz="1667" b="1" spc="-113" dirty="0">
                <a:latin typeface="Tahoma"/>
                <a:cs typeface="Tahoma"/>
              </a:rPr>
              <a:t>partecipanti</a:t>
            </a:r>
            <a:r>
              <a:rPr sz="1667" b="1" spc="-57" dirty="0">
                <a:latin typeface="Tahoma"/>
                <a:cs typeface="Tahoma"/>
              </a:rPr>
              <a:t> </a:t>
            </a:r>
            <a:r>
              <a:rPr sz="1667" b="1" spc="-120" dirty="0">
                <a:latin typeface="Tahoma"/>
                <a:cs typeface="Tahoma"/>
              </a:rPr>
              <a:t>minori</a:t>
            </a:r>
            <a:r>
              <a:rPr sz="1667" b="1" spc="-53" dirty="0">
                <a:latin typeface="Tahoma"/>
                <a:cs typeface="Tahoma"/>
              </a:rPr>
              <a:t> </a:t>
            </a:r>
            <a:r>
              <a:rPr sz="1667" spc="-17" dirty="0">
                <a:latin typeface="Tahoma"/>
                <a:cs typeface="Tahoma"/>
              </a:rPr>
              <a:t>al </a:t>
            </a:r>
            <a:r>
              <a:rPr sz="1667" spc="63" dirty="0">
                <a:latin typeface="Tahoma"/>
                <a:cs typeface="Tahoma"/>
              </a:rPr>
              <a:t>31/12/2025</a:t>
            </a:r>
            <a:r>
              <a:rPr sz="1667" spc="-90" dirty="0">
                <a:latin typeface="Tahoma"/>
                <a:cs typeface="Tahoma"/>
              </a:rPr>
              <a:t> </a:t>
            </a:r>
            <a:r>
              <a:rPr sz="1667" spc="-103" dirty="0">
                <a:latin typeface="Tahoma"/>
                <a:cs typeface="Tahoma"/>
              </a:rPr>
              <a:t>(57%</a:t>
            </a:r>
            <a:r>
              <a:rPr sz="1667" spc="-87" dirty="0">
                <a:latin typeface="Tahoma"/>
                <a:cs typeface="Tahoma"/>
              </a:rPr>
              <a:t> </a:t>
            </a:r>
            <a:r>
              <a:rPr sz="1667" dirty="0">
                <a:latin typeface="Tahoma"/>
                <a:cs typeface="Tahoma"/>
              </a:rPr>
              <a:t>del</a:t>
            </a:r>
            <a:r>
              <a:rPr sz="1667" spc="-90" dirty="0">
                <a:latin typeface="Tahoma"/>
                <a:cs typeface="Tahoma"/>
              </a:rPr>
              <a:t> </a:t>
            </a:r>
            <a:r>
              <a:rPr sz="1667" spc="-30" dirty="0">
                <a:latin typeface="Tahoma"/>
                <a:cs typeface="Tahoma"/>
              </a:rPr>
              <a:t>totale).</a:t>
            </a:r>
            <a:endParaRPr sz="1667" dirty="0">
              <a:latin typeface="Tahoma"/>
              <a:cs typeface="Tahoma"/>
            </a:endParaRPr>
          </a:p>
          <a:p>
            <a:pPr algn="ctr">
              <a:spcBef>
                <a:spcPts val="287"/>
              </a:spcBef>
            </a:pPr>
            <a:endParaRPr sz="1667" dirty="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490325" y="352971"/>
            <a:ext cx="457200" cy="434301"/>
          </a:xfrm>
          <a:prstGeom prst="rect">
            <a:avLst/>
          </a:prstGeom>
        </p:spPr>
      </p:pic>
      <p:sp>
        <p:nvSpPr>
          <p:cNvPr id="7" name="object 7"/>
          <p:cNvSpPr txBox="1">
            <a:spLocks noGrp="1"/>
          </p:cNvSpPr>
          <p:nvPr>
            <p:ph type="sldNum" sz="quarter" idx="7"/>
          </p:nvPr>
        </p:nvSpPr>
        <p:spPr>
          <a:xfrm>
            <a:off x="11186159" y="6354682"/>
            <a:ext cx="173990" cy="379095"/>
          </a:xfrm>
          <a:prstGeom prst="rect">
            <a:avLst/>
          </a:prstGeom>
        </p:spPr>
        <p:txBody>
          <a:bodyPr vert="horz" wrap="square" lIns="0" tIns="0" rIns="0" bIns="0" rtlCol="0">
            <a:spAutoFit/>
          </a:bodyPr>
          <a:lstStyle>
            <a:defPPr>
              <a:defRPr kern="0"/>
            </a:defPPr>
            <a:lvl1pPr>
              <a:defRPr sz="1200" b="0" i="0">
                <a:solidFill>
                  <a:srgbClr val="757575"/>
                </a:solidFill>
                <a:latin typeface="Arial MT"/>
                <a:cs typeface="Arial MT"/>
              </a:defRPr>
            </a:lvl1pPr>
          </a:lstStyle>
          <a:p>
            <a:pPr marL="38100">
              <a:lnSpc>
                <a:spcPts val="1425"/>
              </a:lnSpc>
            </a:pPr>
            <a:fld id="{81D60167-4931-47E6-BA6A-407CBD079E47}" type="slidenum">
              <a:rPr lang="it-IT" spc="-50" smtClean="0"/>
              <a:pPr marL="38100">
                <a:lnSpc>
                  <a:spcPts val="1425"/>
                </a:lnSpc>
              </a:pPr>
              <a:t>25</a:t>
            </a:fld>
            <a:endParaRPr spc="-50" dirty="0"/>
          </a:p>
        </p:txBody>
      </p:sp>
      <p:pic>
        <p:nvPicPr>
          <p:cNvPr id="6" name="Immagine 5"/>
          <p:cNvPicPr>
            <a:picLocks noChangeAspect="1"/>
          </p:cNvPicPr>
          <p:nvPr/>
        </p:nvPicPr>
        <p:blipFill>
          <a:blip r:embed="rId3"/>
          <a:stretch>
            <a:fillRect/>
          </a:stretch>
        </p:blipFill>
        <p:spPr>
          <a:xfrm>
            <a:off x="747026" y="2337962"/>
            <a:ext cx="3703641" cy="3657917"/>
          </a:xfrm>
          <a:prstGeom prst="rect">
            <a:avLst/>
          </a:prstGeom>
        </p:spPr>
      </p:pic>
      <p:pic>
        <p:nvPicPr>
          <p:cNvPr id="8" name="Immagine 7"/>
          <p:cNvPicPr>
            <a:picLocks noChangeAspect="1"/>
          </p:cNvPicPr>
          <p:nvPr/>
        </p:nvPicPr>
        <p:blipFill>
          <a:blip r:embed="rId4"/>
          <a:stretch>
            <a:fillRect/>
          </a:stretch>
        </p:blipFill>
        <p:spPr>
          <a:xfrm>
            <a:off x="6385826" y="2232660"/>
            <a:ext cx="4084674" cy="3642676"/>
          </a:xfrm>
          <a:prstGeom prst="rect">
            <a:avLst/>
          </a:prstGeom>
        </p:spPr>
      </p:pic>
      <p:pic>
        <p:nvPicPr>
          <p:cNvPr id="9" name="Google Shape;120;p1">
            <a:extLst>
              <a:ext uri="{FF2B5EF4-FFF2-40B4-BE49-F238E27FC236}">
                <a16:creationId xmlns:a16="http://schemas.microsoft.com/office/drawing/2014/main" id="{F8B6DE56-D227-AAFF-6B76-ECA47B1620A0}"/>
              </a:ext>
            </a:extLst>
          </p:cNvPr>
          <p:cNvPicPr preferRelativeResize="0"/>
          <p:nvPr/>
        </p:nvPicPr>
        <p:blipFill rotWithShape="1">
          <a:blip r:embed="rId5">
            <a:alphaModFix/>
          </a:blip>
          <a:srcRect/>
          <a:stretch/>
        </p:blipFill>
        <p:spPr>
          <a:xfrm>
            <a:off x="0" y="6194395"/>
            <a:ext cx="1146074" cy="629478"/>
          </a:xfrm>
          <a:prstGeom prst="rect">
            <a:avLst/>
          </a:prstGeom>
          <a:noFill/>
          <a:ln>
            <a:noFill/>
          </a:ln>
        </p:spPr>
      </p:pic>
      <p:sp>
        <p:nvSpPr>
          <p:cNvPr id="10" name="CasellaDiTesto 9">
            <a:extLst>
              <a:ext uri="{FF2B5EF4-FFF2-40B4-BE49-F238E27FC236}">
                <a16:creationId xmlns:a16="http://schemas.microsoft.com/office/drawing/2014/main" id="{E485592A-CEAE-80B5-2A5F-931344ED5EEC}"/>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CO-PROGETTAZIONE </a:t>
            </a:r>
            <a:r>
              <a:rPr lang="it-IT" sz="1800" b="1" dirty="0" err="1">
                <a:solidFill>
                  <a:schemeClr val="bg1"/>
                </a:solidFill>
                <a:latin typeface="Lato Black"/>
                <a:ea typeface="Lato Black"/>
                <a:cs typeface="Lato Black"/>
              </a:rPr>
              <a:t>QuBì</a:t>
            </a:r>
            <a:r>
              <a:rPr lang="it-IT" sz="1800" b="1" dirty="0">
                <a:solidFill>
                  <a:schemeClr val="bg1"/>
                </a:solidFill>
                <a:latin typeface="Lato Black"/>
                <a:ea typeface="Lato Black"/>
                <a:cs typeface="Lato Black"/>
              </a:rPr>
              <a:t> – STATO DI AVANZAMENTO DELLE ATTIVITA’</a:t>
            </a:r>
          </a:p>
        </p:txBody>
      </p:sp>
      <p:sp>
        <p:nvSpPr>
          <p:cNvPr id="2" name="Rettangolo 1">
            <a:extLst>
              <a:ext uri="{FF2B5EF4-FFF2-40B4-BE49-F238E27FC236}">
                <a16:creationId xmlns:a16="http://schemas.microsoft.com/office/drawing/2014/main" id="{296C7611-402B-2D47-598A-F60CE02E2162}"/>
              </a:ext>
            </a:extLst>
          </p:cNvPr>
          <p:cNvSpPr/>
          <p:nvPr/>
        </p:nvSpPr>
        <p:spPr>
          <a:xfrm>
            <a:off x="747026" y="1188720"/>
            <a:ext cx="9219934" cy="1021049"/>
          </a:xfrm>
          <a:prstGeom prst="rect">
            <a:avLst/>
          </a:prstGeom>
        </p:spPr>
        <p:txBody>
          <a:bodyPr wrap="square">
            <a:spAutoFit/>
          </a:bodyPr>
          <a:lstStyle/>
          <a:p>
            <a:pPr marL="12700" marR="133350">
              <a:lnSpc>
                <a:spcPct val="114100"/>
              </a:lnSpc>
              <a:spcBef>
                <a:spcPts val="100"/>
              </a:spcBef>
            </a:pPr>
            <a:r>
              <a:rPr lang="it-IT" sz="1800" spc="65" dirty="0">
                <a:latin typeface="Tahoma"/>
                <a:cs typeface="Tahoma"/>
              </a:rPr>
              <a:t>A dicembre </a:t>
            </a:r>
            <a:r>
              <a:rPr lang="it-IT" sz="1800" spc="55" dirty="0">
                <a:latin typeface="Tahoma"/>
                <a:cs typeface="Tahoma"/>
              </a:rPr>
              <a:t>2025 </a:t>
            </a:r>
            <a:r>
              <a:rPr lang="it-IT" sz="1800" dirty="0">
                <a:latin typeface="Tahoma"/>
                <a:cs typeface="Tahoma"/>
              </a:rPr>
              <a:t>sono</a:t>
            </a:r>
            <a:r>
              <a:rPr lang="it-IT" sz="1800" spc="-145" dirty="0">
                <a:latin typeface="Tahoma"/>
                <a:cs typeface="Tahoma"/>
              </a:rPr>
              <a:t> </a:t>
            </a:r>
            <a:r>
              <a:rPr lang="it-IT" sz="1800" dirty="0">
                <a:latin typeface="Tahoma"/>
                <a:cs typeface="Tahoma"/>
              </a:rPr>
              <a:t>state</a:t>
            </a:r>
            <a:r>
              <a:rPr lang="it-IT" sz="1800" spc="-140" dirty="0">
                <a:latin typeface="Tahoma"/>
                <a:cs typeface="Tahoma"/>
              </a:rPr>
              <a:t> </a:t>
            </a:r>
            <a:r>
              <a:rPr lang="it-IT" sz="1800" spc="-10" dirty="0">
                <a:latin typeface="Tahoma"/>
                <a:cs typeface="Tahoma"/>
              </a:rPr>
              <a:t>realizzate dalle reti municipali</a:t>
            </a:r>
            <a:r>
              <a:rPr lang="it-IT" sz="1800" spc="-140" dirty="0">
                <a:latin typeface="Tahoma"/>
                <a:cs typeface="Tahoma"/>
              </a:rPr>
              <a:t> </a:t>
            </a:r>
            <a:r>
              <a:rPr lang="it-IT" sz="1800" b="1" spc="-165" dirty="0">
                <a:latin typeface="Tahoma"/>
                <a:cs typeface="Tahoma"/>
              </a:rPr>
              <a:t>2.666</a:t>
            </a:r>
            <a:r>
              <a:rPr lang="it-IT" sz="1800" b="1" spc="-125" dirty="0">
                <a:latin typeface="Tahoma"/>
                <a:cs typeface="Tahoma"/>
              </a:rPr>
              <a:t> </a:t>
            </a:r>
            <a:r>
              <a:rPr lang="it-IT" sz="1800" b="1" spc="-40" dirty="0">
                <a:latin typeface="Tahoma"/>
                <a:cs typeface="Tahoma"/>
              </a:rPr>
              <a:t>attività</a:t>
            </a:r>
            <a:r>
              <a:rPr lang="it-IT" sz="1800" spc="-40" dirty="0">
                <a:latin typeface="Tahoma"/>
                <a:cs typeface="Tahoma"/>
              </a:rPr>
              <a:t>. </a:t>
            </a:r>
          </a:p>
          <a:p>
            <a:pPr marL="12700" marR="133350">
              <a:lnSpc>
                <a:spcPct val="114100"/>
              </a:lnSpc>
              <a:spcBef>
                <a:spcPts val="100"/>
              </a:spcBef>
            </a:pPr>
            <a:r>
              <a:rPr lang="it-IT" sz="1800" spc="-20" dirty="0">
                <a:latin typeface="Tahoma"/>
                <a:cs typeface="Tahoma"/>
              </a:rPr>
              <a:t>Le</a:t>
            </a:r>
            <a:r>
              <a:rPr lang="it-IT" sz="1800" spc="-95" dirty="0">
                <a:latin typeface="Tahoma"/>
                <a:cs typeface="Tahoma"/>
              </a:rPr>
              <a:t> </a:t>
            </a:r>
            <a:r>
              <a:rPr lang="it-IT" sz="1800" dirty="0">
                <a:latin typeface="Tahoma"/>
                <a:cs typeface="Tahoma"/>
              </a:rPr>
              <a:t>2.666</a:t>
            </a:r>
            <a:r>
              <a:rPr lang="it-IT" sz="1800" spc="-95" dirty="0">
                <a:latin typeface="Tahoma"/>
                <a:cs typeface="Tahoma"/>
              </a:rPr>
              <a:t> </a:t>
            </a:r>
            <a:r>
              <a:rPr lang="it-IT" sz="1800" dirty="0">
                <a:latin typeface="Tahoma"/>
                <a:cs typeface="Tahoma"/>
              </a:rPr>
              <a:t>attività</a:t>
            </a:r>
            <a:r>
              <a:rPr lang="it-IT" sz="1800" spc="-90" dirty="0">
                <a:latin typeface="Tahoma"/>
                <a:cs typeface="Tahoma"/>
              </a:rPr>
              <a:t> </a:t>
            </a:r>
            <a:r>
              <a:rPr lang="it-IT" sz="1800" dirty="0">
                <a:latin typeface="Tahoma"/>
                <a:cs typeface="Tahoma"/>
              </a:rPr>
              <a:t>sono</a:t>
            </a:r>
            <a:r>
              <a:rPr lang="it-IT" sz="1800" spc="-95" dirty="0">
                <a:latin typeface="Tahoma"/>
                <a:cs typeface="Tahoma"/>
              </a:rPr>
              <a:t> </a:t>
            </a:r>
            <a:r>
              <a:rPr lang="it-IT" sz="1800" spc="-10" dirty="0">
                <a:latin typeface="Tahoma"/>
                <a:cs typeface="Tahoma"/>
              </a:rPr>
              <a:t>associate </a:t>
            </a:r>
            <a:r>
              <a:rPr lang="it-IT" sz="1800" spc="-80" dirty="0">
                <a:latin typeface="Tahoma"/>
                <a:cs typeface="Tahoma"/>
              </a:rPr>
              <a:t>a</a:t>
            </a:r>
            <a:r>
              <a:rPr lang="it-IT" sz="1800" spc="-114" dirty="0">
                <a:latin typeface="Tahoma"/>
                <a:cs typeface="Tahoma"/>
              </a:rPr>
              <a:t> </a:t>
            </a:r>
            <a:r>
              <a:rPr lang="it-IT" sz="1800" b="1" spc="-155" dirty="0">
                <a:latin typeface="Tahoma"/>
                <a:cs typeface="Tahoma"/>
              </a:rPr>
              <a:t>1.516</a:t>
            </a:r>
            <a:r>
              <a:rPr lang="it-IT" sz="1800" b="1" spc="-105" dirty="0">
                <a:latin typeface="Tahoma"/>
                <a:cs typeface="Tahoma"/>
              </a:rPr>
              <a:t> </a:t>
            </a:r>
            <a:r>
              <a:rPr lang="it-IT" sz="1800" b="1" spc="-155" dirty="0">
                <a:latin typeface="Tahoma"/>
                <a:cs typeface="Tahoma"/>
              </a:rPr>
              <a:t>persone.</a:t>
            </a:r>
            <a:endParaRPr lang="it-IT" sz="1800" dirty="0">
              <a:latin typeface="Tahoma"/>
              <a:cs typeface="Tahoma"/>
            </a:endParaRPr>
          </a:p>
          <a:p>
            <a:pPr marL="12700" marR="5080">
              <a:lnSpc>
                <a:spcPct val="114100"/>
              </a:lnSpc>
            </a:pPr>
            <a:r>
              <a:rPr lang="it-IT" sz="1800" spc="-135" dirty="0">
                <a:latin typeface="Tahoma"/>
                <a:cs typeface="Tahoma"/>
              </a:rPr>
              <a:t>In </a:t>
            </a:r>
            <a:r>
              <a:rPr lang="it-IT" sz="1800" spc="-50" dirty="0">
                <a:latin typeface="Tahoma"/>
                <a:cs typeface="Tahoma"/>
              </a:rPr>
              <a:t>media,</a:t>
            </a:r>
            <a:r>
              <a:rPr lang="it-IT" sz="1800" spc="-135" dirty="0">
                <a:latin typeface="Tahoma"/>
                <a:cs typeface="Tahoma"/>
              </a:rPr>
              <a:t> </a:t>
            </a:r>
            <a:r>
              <a:rPr lang="it-IT" sz="1800" dirty="0">
                <a:latin typeface="Tahoma"/>
                <a:cs typeface="Tahoma"/>
              </a:rPr>
              <a:t>ogni</a:t>
            </a:r>
            <a:r>
              <a:rPr lang="it-IT" sz="1800" spc="-170" dirty="0">
                <a:latin typeface="Tahoma"/>
                <a:cs typeface="Tahoma"/>
              </a:rPr>
              <a:t> </a:t>
            </a:r>
            <a:r>
              <a:rPr lang="it-IT" sz="1800" spc="-10" dirty="0">
                <a:latin typeface="Tahoma"/>
                <a:cs typeface="Tahoma"/>
              </a:rPr>
              <a:t>persona</a:t>
            </a:r>
            <a:r>
              <a:rPr lang="it-IT" sz="1800" spc="-145" dirty="0">
                <a:latin typeface="Tahoma"/>
                <a:cs typeface="Tahoma"/>
              </a:rPr>
              <a:t> </a:t>
            </a:r>
            <a:r>
              <a:rPr lang="it-IT" sz="1800" spc="-25" dirty="0">
                <a:latin typeface="Tahoma"/>
                <a:cs typeface="Tahoma"/>
              </a:rPr>
              <a:t>ha </a:t>
            </a:r>
            <a:r>
              <a:rPr lang="it-IT" sz="1800" dirty="0">
                <a:latin typeface="Tahoma"/>
                <a:cs typeface="Tahoma"/>
              </a:rPr>
              <a:t>partecipato</a:t>
            </a:r>
            <a:r>
              <a:rPr lang="it-IT" sz="1800" spc="-130" dirty="0">
                <a:latin typeface="Tahoma"/>
                <a:cs typeface="Tahoma"/>
              </a:rPr>
              <a:t> </a:t>
            </a:r>
            <a:r>
              <a:rPr lang="it-IT" sz="1800" spc="-80" dirty="0">
                <a:latin typeface="Tahoma"/>
                <a:cs typeface="Tahoma"/>
              </a:rPr>
              <a:t>a</a:t>
            </a:r>
            <a:r>
              <a:rPr lang="it-IT" sz="1800" spc="-130" dirty="0">
                <a:latin typeface="Tahoma"/>
                <a:cs typeface="Tahoma"/>
              </a:rPr>
              <a:t> </a:t>
            </a:r>
            <a:r>
              <a:rPr lang="it-IT" sz="1800" dirty="0">
                <a:latin typeface="Tahoma"/>
                <a:cs typeface="Tahoma"/>
              </a:rPr>
              <a:t>1,8</a:t>
            </a:r>
            <a:r>
              <a:rPr lang="it-IT" sz="1800" spc="-130" dirty="0">
                <a:latin typeface="Tahoma"/>
                <a:cs typeface="Tahoma"/>
              </a:rPr>
              <a:t> </a:t>
            </a:r>
            <a:r>
              <a:rPr lang="it-IT" sz="1800" spc="-20" dirty="0">
                <a:latin typeface="Tahoma"/>
                <a:cs typeface="Tahoma"/>
              </a:rPr>
              <a:t>attività.</a:t>
            </a:r>
            <a:r>
              <a:rPr lang="it-IT" sz="1800" spc="-130" dirty="0">
                <a:latin typeface="Tahoma"/>
                <a:cs typeface="Tahoma"/>
              </a:rPr>
              <a:t> </a:t>
            </a:r>
            <a:endParaRPr lang="it-IT" sz="1800" dirty="0">
              <a:latin typeface="Tahoma"/>
              <a:cs typeface="Tahoma"/>
            </a:endParaRPr>
          </a:p>
        </p:txBody>
      </p:sp>
    </p:spTree>
    <p:extLst>
      <p:ext uri="{BB962C8B-B14F-4D97-AF65-F5344CB8AC3E}">
        <p14:creationId xmlns:p14="http://schemas.microsoft.com/office/powerpoint/2010/main" val="1156790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490325" y="352971"/>
            <a:ext cx="457200" cy="434301"/>
          </a:xfrm>
          <a:prstGeom prst="rect">
            <a:avLst/>
          </a:prstGeom>
        </p:spPr>
      </p:pic>
      <p:sp>
        <p:nvSpPr>
          <p:cNvPr id="7" name="object 7"/>
          <p:cNvSpPr txBox="1">
            <a:spLocks noGrp="1"/>
          </p:cNvSpPr>
          <p:nvPr>
            <p:ph type="sldNum" sz="quarter" idx="7"/>
          </p:nvPr>
        </p:nvSpPr>
        <p:spPr>
          <a:xfrm>
            <a:off x="11186159" y="6354682"/>
            <a:ext cx="173990" cy="379095"/>
          </a:xfrm>
          <a:prstGeom prst="rect">
            <a:avLst/>
          </a:prstGeom>
        </p:spPr>
        <p:txBody>
          <a:bodyPr vert="horz" wrap="square" lIns="0" tIns="0" rIns="0" bIns="0" rtlCol="0">
            <a:spAutoFit/>
          </a:bodyPr>
          <a:lstStyle>
            <a:defPPr>
              <a:defRPr kern="0"/>
            </a:defPPr>
            <a:lvl1pPr>
              <a:defRPr sz="1200" b="0" i="0">
                <a:solidFill>
                  <a:srgbClr val="757575"/>
                </a:solidFill>
                <a:latin typeface="Arial MT"/>
                <a:cs typeface="Arial MT"/>
              </a:defRPr>
            </a:lvl1pPr>
          </a:lstStyle>
          <a:p>
            <a:pPr marL="38100">
              <a:lnSpc>
                <a:spcPts val="1425"/>
              </a:lnSpc>
            </a:pPr>
            <a:fld id="{81D60167-4931-47E6-BA6A-407CBD079E47}" type="slidenum">
              <a:rPr lang="it-IT" spc="-50" smtClean="0"/>
              <a:pPr marL="38100">
                <a:lnSpc>
                  <a:spcPts val="1425"/>
                </a:lnSpc>
              </a:pPr>
              <a:t>26</a:t>
            </a:fld>
            <a:endParaRPr spc="-50" dirty="0"/>
          </a:p>
        </p:txBody>
      </p:sp>
      <p:sp>
        <p:nvSpPr>
          <p:cNvPr id="9" name="Rettangolo 8"/>
          <p:cNvSpPr/>
          <p:nvPr/>
        </p:nvSpPr>
        <p:spPr>
          <a:xfrm>
            <a:off x="747025" y="1464328"/>
            <a:ext cx="10743299" cy="2978251"/>
          </a:xfrm>
          <a:prstGeom prst="rect">
            <a:avLst/>
          </a:prstGeom>
        </p:spPr>
        <p:txBody>
          <a:bodyPr wrap="square">
            <a:spAutoFit/>
          </a:bodyPr>
          <a:lstStyle/>
          <a:p>
            <a:pPr marL="12700" marR="309880">
              <a:lnSpc>
                <a:spcPct val="116100"/>
              </a:lnSpc>
              <a:spcBef>
                <a:spcPts val="100"/>
              </a:spcBef>
            </a:pPr>
            <a:r>
              <a:rPr lang="it-IT" sz="1800" spc="-20" dirty="0">
                <a:latin typeface="Tahoma"/>
                <a:cs typeface="Tahoma"/>
              </a:rPr>
              <a:t>Le</a:t>
            </a:r>
            <a:r>
              <a:rPr lang="it-IT" sz="1800" spc="-90" dirty="0">
                <a:latin typeface="Tahoma"/>
                <a:cs typeface="Tahoma"/>
              </a:rPr>
              <a:t> </a:t>
            </a:r>
            <a:r>
              <a:rPr lang="it-IT" sz="1800" spc="55" dirty="0">
                <a:latin typeface="Tahoma"/>
                <a:cs typeface="Tahoma"/>
              </a:rPr>
              <a:t>4</a:t>
            </a:r>
            <a:r>
              <a:rPr lang="it-IT" sz="1800" spc="-85" dirty="0">
                <a:latin typeface="Tahoma"/>
                <a:cs typeface="Tahoma"/>
              </a:rPr>
              <a:t> </a:t>
            </a:r>
            <a:r>
              <a:rPr lang="it-IT" sz="1800" dirty="0">
                <a:latin typeface="Tahoma"/>
                <a:cs typeface="Tahoma"/>
              </a:rPr>
              <a:t>attività</a:t>
            </a:r>
            <a:r>
              <a:rPr lang="it-IT" sz="1800" spc="-90" dirty="0">
                <a:latin typeface="Tahoma"/>
                <a:cs typeface="Tahoma"/>
              </a:rPr>
              <a:t> </a:t>
            </a:r>
            <a:r>
              <a:rPr lang="it-IT" sz="1800" dirty="0">
                <a:latin typeface="Tahoma"/>
                <a:cs typeface="Tahoma"/>
              </a:rPr>
              <a:t>più</a:t>
            </a:r>
            <a:r>
              <a:rPr lang="it-IT" sz="1800" spc="-85" dirty="0">
                <a:latin typeface="Tahoma"/>
                <a:cs typeface="Tahoma"/>
              </a:rPr>
              <a:t> </a:t>
            </a:r>
            <a:r>
              <a:rPr lang="it-IT" sz="1800" spc="-25" dirty="0">
                <a:latin typeface="Tahoma"/>
                <a:cs typeface="Tahoma"/>
              </a:rPr>
              <a:t>presenti,</a:t>
            </a:r>
            <a:r>
              <a:rPr lang="it-IT" sz="1800" spc="-90" dirty="0">
                <a:latin typeface="Tahoma"/>
                <a:cs typeface="Tahoma"/>
              </a:rPr>
              <a:t> </a:t>
            </a:r>
            <a:r>
              <a:rPr lang="it-IT" sz="1800" spc="-110" dirty="0">
                <a:latin typeface="Tahoma"/>
                <a:cs typeface="Tahoma"/>
              </a:rPr>
              <a:t>(78,5%</a:t>
            </a:r>
            <a:r>
              <a:rPr lang="it-IT" sz="1800" spc="-85" dirty="0">
                <a:latin typeface="Tahoma"/>
                <a:cs typeface="Tahoma"/>
              </a:rPr>
              <a:t> </a:t>
            </a:r>
            <a:r>
              <a:rPr lang="it-IT" sz="1800" spc="-25" dirty="0">
                <a:latin typeface="Tahoma"/>
                <a:cs typeface="Tahoma"/>
              </a:rPr>
              <a:t>del </a:t>
            </a:r>
            <a:r>
              <a:rPr lang="it-IT" sz="1800" spc="-35" dirty="0">
                <a:latin typeface="Tahoma"/>
                <a:cs typeface="Tahoma"/>
              </a:rPr>
              <a:t>totale)</a:t>
            </a:r>
            <a:r>
              <a:rPr lang="it-IT" sz="1800" spc="-100" dirty="0">
                <a:latin typeface="Tahoma"/>
                <a:cs typeface="Tahoma"/>
              </a:rPr>
              <a:t> </a:t>
            </a:r>
            <a:r>
              <a:rPr lang="it-IT" sz="1800" spc="-20" dirty="0">
                <a:latin typeface="Tahoma"/>
                <a:cs typeface="Tahoma"/>
              </a:rPr>
              <a:t>sono:</a:t>
            </a:r>
          </a:p>
          <a:p>
            <a:pPr marL="12700" marR="309880">
              <a:lnSpc>
                <a:spcPct val="116100"/>
              </a:lnSpc>
              <a:spcBef>
                <a:spcPts val="100"/>
              </a:spcBef>
            </a:pPr>
            <a:endParaRPr lang="it-IT" sz="1800" dirty="0">
              <a:latin typeface="Tahoma"/>
              <a:cs typeface="Tahoma"/>
            </a:endParaRPr>
          </a:p>
          <a:p>
            <a:pPr marL="751205" marR="83185" indent="-285750">
              <a:lnSpc>
                <a:spcPct val="116100"/>
              </a:lnSpc>
              <a:buFont typeface="Arial" panose="020B0604020202020204" pitchFamily="34" charset="0"/>
              <a:buChar char="•"/>
            </a:pPr>
            <a:r>
              <a:rPr lang="it-IT" sz="1800" spc="-10" dirty="0">
                <a:latin typeface="Tahoma"/>
                <a:cs typeface="Tahoma"/>
              </a:rPr>
              <a:t>Sostegno</a:t>
            </a:r>
            <a:r>
              <a:rPr lang="it-IT" sz="1800" spc="-90" dirty="0">
                <a:latin typeface="Tahoma"/>
                <a:cs typeface="Tahoma"/>
              </a:rPr>
              <a:t> </a:t>
            </a:r>
            <a:r>
              <a:rPr lang="it-IT" sz="1800" spc="-20" dirty="0">
                <a:latin typeface="Tahoma"/>
                <a:cs typeface="Tahoma"/>
              </a:rPr>
              <a:t>alimentare</a:t>
            </a:r>
            <a:r>
              <a:rPr lang="it-IT" sz="1800" spc="-90" dirty="0">
                <a:latin typeface="Tahoma"/>
                <a:cs typeface="Tahoma"/>
              </a:rPr>
              <a:t> </a:t>
            </a:r>
            <a:r>
              <a:rPr lang="it-IT" sz="1800" dirty="0">
                <a:latin typeface="Tahoma"/>
                <a:cs typeface="Tahoma"/>
              </a:rPr>
              <a:t>e</a:t>
            </a:r>
            <a:r>
              <a:rPr lang="it-IT" sz="1800" spc="-90" dirty="0">
                <a:latin typeface="Tahoma"/>
                <a:cs typeface="Tahoma"/>
              </a:rPr>
              <a:t> </a:t>
            </a:r>
            <a:r>
              <a:rPr lang="it-IT" sz="1800" dirty="0">
                <a:latin typeface="Tahoma"/>
                <a:cs typeface="Tahoma"/>
              </a:rPr>
              <a:t>di</a:t>
            </a:r>
            <a:r>
              <a:rPr lang="it-IT" sz="1800" spc="-90" dirty="0">
                <a:latin typeface="Tahoma"/>
                <a:cs typeface="Tahoma"/>
              </a:rPr>
              <a:t> </a:t>
            </a:r>
            <a:r>
              <a:rPr lang="it-IT" sz="1800" spc="-20" dirty="0">
                <a:latin typeface="Tahoma"/>
                <a:cs typeface="Tahoma"/>
              </a:rPr>
              <a:t>beni </a:t>
            </a:r>
            <a:r>
              <a:rPr lang="it-IT" sz="1800" dirty="0">
                <a:latin typeface="Tahoma"/>
                <a:cs typeface="Tahoma"/>
              </a:rPr>
              <a:t>primari/non</a:t>
            </a:r>
            <a:r>
              <a:rPr lang="it-IT" sz="1800" spc="-100" dirty="0">
                <a:latin typeface="Tahoma"/>
                <a:cs typeface="Tahoma"/>
              </a:rPr>
              <a:t> </a:t>
            </a:r>
            <a:r>
              <a:rPr lang="it-IT" sz="1800" dirty="0">
                <a:latin typeface="Tahoma"/>
                <a:cs typeface="Tahoma"/>
              </a:rPr>
              <a:t>primari</a:t>
            </a:r>
            <a:r>
              <a:rPr lang="it-IT" sz="1800" spc="-100" dirty="0">
                <a:latin typeface="Tahoma"/>
                <a:cs typeface="Tahoma"/>
              </a:rPr>
              <a:t> </a:t>
            </a:r>
            <a:r>
              <a:rPr lang="it-IT" sz="1800" spc="-10" dirty="0">
                <a:latin typeface="Tahoma"/>
                <a:cs typeface="Tahoma"/>
              </a:rPr>
              <a:t>(33,5%) </a:t>
            </a:r>
            <a:r>
              <a:rPr lang="it-IT" sz="1800" dirty="0">
                <a:latin typeface="Tahoma"/>
                <a:cs typeface="Tahoma"/>
              </a:rPr>
              <a:t>Percorsi</a:t>
            </a:r>
            <a:r>
              <a:rPr lang="it-IT" sz="1800" spc="-85" dirty="0">
                <a:latin typeface="Tahoma"/>
                <a:cs typeface="Tahoma"/>
              </a:rPr>
              <a:t> </a:t>
            </a:r>
            <a:r>
              <a:rPr lang="it-IT" sz="1800" dirty="0">
                <a:latin typeface="Tahoma"/>
                <a:cs typeface="Tahoma"/>
              </a:rPr>
              <a:t>di</a:t>
            </a:r>
            <a:r>
              <a:rPr lang="it-IT" sz="1800" spc="-85" dirty="0">
                <a:latin typeface="Tahoma"/>
                <a:cs typeface="Tahoma"/>
              </a:rPr>
              <a:t> </a:t>
            </a:r>
            <a:r>
              <a:rPr lang="it-IT" sz="1800" spc="-20" dirty="0">
                <a:latin typeface="Tahoma"/>
                <a:cs typeface="Tahoma"/>
              </a:rPr>
              <a:t>accompagnamento</a:t>
            </a:r>
            <a:r>
              <a:rPr lang="it-IT" sz="1800" spc="-85" dirty="0">
                <a:latin typeface="Tahoma"/>
                <a:cs typeface="Tahoma"/>
              </a:rPr>
              <a:t> </a:t>
            </a:r>
            <a:r>
              <a:rPr lang="it-IT" sz="1800" spc="-25" dirty="0">
                <a:latin typeface="Tahoma"/>
                <a:cs typeface="Tahoma"/>
              </a:rPr>
              <a:t>per </a:t>
            </a:r>
            <a:r>
              <a:rPr lang="it-IT" sz="1800" dirty="0">
                <a:latin typeface="Tahoma"/>
                <a:cs typeface="Tahoma"/>
              </a:rPr>
              <a:t>l'inclusione</a:t>
            </a:r>
            <a:r>
              <a:rPr lang="it-IT" sz="1800" spc="-85" dirty="0">
                <a:latin typeface="Tahoma"/>
                <a:cs typeface="Tahoma"/>
              </a:rPr>
              <a:t> </a:t>
            </a:r>
            <a:r>
              <a:rPr lang="it-IT" sz="1800" dirty="0">
                <a:latin typeface="Tahoma"/>
                <a:cs typeface="Tahoma"/>
              </a:rPr>
              <a:t>e</a:t>
            </a:r>
            <a:r>
              <a:rPr lang="it-IT" sz="1800" spc="-85" dirty="0">
                <a:latin typeface="Tahoma"/>
                <a:cs typeface="Tahoma"/>
              </a:rPr>
              <a:t> </a:t>
            </a:r>
            <a:r>
              <a:rPr lang="it-IT" sz="1800" spc="-10" dirty="0">
                <a:latin typeface="Tahoma"/>
                <a:cs typeface="Tahoma"/>
              </a:rPr>
              <a:t>l'integrazione attraverso</a:t>
            </a:r>
            <a:r>
              <a:rPr lang="it-IT" sz="1800" spc="-95" dirty="0">
                <a:latin typeface="Tahoma"/>
                <a:cs typeface="Tahoma"/>
              </a:rPr>
              <a:t> </a:t>
            </a:r>
            <a:r>
              <a:rPr lang="it-IT" sz="1800" dirty="0">
                <a:latin typeface="Tahoma"/>
                <a:cs typeface="Tahoma"/>
              </a:rPr>
              <a:t>azioni</a:t>
            </a:r>
            <a:r>
              <a:rPr lang="it-IT" sz="1800" spc="-95" dirty="0">
                <a:latin typeface="Tahoma"/>
                <a:cs typeface="Tahoma"/>
              </a:rPr>
              <a:t> </a:t>
            </a:r>
            <a:r>
              <a:rPr lang="it-IT" sz="1800" dirty="0">
                <a:latin typeface="Tahoma"/>
                <a:cs typeface="Tahoma"/>
              </a:rPr>
              <a:t>di</a:t>
            </a:r>
            <a:r>
              <a:rPr lang="it-IT" sz="1800" spc="-95" dirty="0">
                <a:latin typeface="Tahoma"/>
                <a:cs typeface="Tahoma"/>
              </a:rPr>
              <a:t> </a:t>
            </a:r>
            <a:r>
              <a:rPr lang="it-IT" sz="1800" spc="-10" dirty="0">
                <a:latin typeface="Tahoma"/>
                <a:cs typeface="Tahoma"/>
              </a:rPr>
              <a:t>prossimità (18,8%)</a:t>
            </a:r>
            <a:endParaRPr lang="it-IT" sz="1800" dirty="0">
              <a:latin typeface="Tahoma"/>
              <a:cs typeface="Tahoma"/>
            </a:endParaRPr>
          </a:p>
          <a:p>
            <a:pPr marL="751205" marR="5080" indent="-285750">
              <a:lnSpc>
                <a:spcPct val="116100"/>
              </a:lnSpc>
              <a:buFont typeface="Arial" panose="020B0604020202020204" pitchFamily="34" charset="0"/>
              <a:buChar char="•"/>
            </a:pPr>
            <a:r>
              <a:rPr lang="it-IT" sz="1800" dirty="0">
                <a:latin typeface="Tahoma"/>
                <a:cs typeface="Tahoma"/>
              </a:rPr>
              <a:t>Supporto</a:t>
            </a:r>
            <a:r>
              <a:rPr lang="it-IT" sz="1800" spc="-65" dirty="0">
                <a:latin typeface="Tahoma"/>
                <a:cs typeface="Tahoma"/>
              </a:rPr>
              <a:t> </a:t>
            </a:r>
            <a:r>
              <a:rPr lang="it-IT" sz="1800" dirty="0">
                <a:latin typeface="Tahoma"/>
                <a:cs typeface="Tahoma"/>
              </a:rPr>
              <a:t>scolastico</a:t>
            </a:r>
            <a:r>
              <a:rPr lang="it-IT" sz="1800" spc="-65" dirty="0">
                <a:latin typeface="Tahoma"/>
                <a:cs typeface="Tahoma"/>
              </a:rPr>
              <a:t> </a:t>
            </a:r>
            <a:r>
              <a:rPr lang="it-IT" sz="1800" dirty="0">
                <a:latin typeface="Tahoma"/>
                <a:cs typeface="Tahoma"/>
              </a:rPr>
              <a:t>e/o</a:t>
            </a:r>
            <a:r>
              <a:rPr lang="it-IT" sz="1800" spc="-65" dirty="0">
                <a:latin typeface="Tahoma"/>
                <a:cs typeface="Tahoma"/>
              </a:rPr>
              <a:t> </a:t>
            </a:r>
            <a:r>
              <a:rPr lang="it-IT" sz="1800" dirty="0">
                <a:latin typeface="Tahoma"/>
                <a:cs typeface="Tahoma"/>
              </a:rPr>
              <a:t>allo</a:t>
            </a:r>
            <a:r>
              <a:rPr lang="it-IT" sz="1800" spc="-65" dirty="0">
                <a:latin typeface="Tahoma"/>
                <a:cs typeface="Tahoma"/>
              </a:rPr>
              <a:t> </a:t>
            </a:r>
            <a:r>
              <a:rPr lang="it-IT" sz="1800" spc="-10" dirty="0">
                <a:latin typeface="Tahoma"/>
                <a:cs typeface="Tahoma"/>
              </a:rPr>
              <a:t>studio (13,2%)</a:t>
            </a:r>
            <a:endParaRPr lang="it-IT" sz="1800" dirty="0">
              <a:latin typeface="Tahoma"/>
              <a:cs typeface="Tahoma"/>
            </a:endParaRPr>
          </a:p>
          <a:p>
            <a:pPr marL="751205" marR="611505" indent="-285750">
              <a:lnSpc>
                <a:spcPct val="116100"/>
              </a:lnSpc>
              <a:buFont typeface="Arial" panose="020B0604020202020204" pitchFamily="34" charset="0"/>
              <a:buChar char="•"/>
            </a:pPr>
            <a:r>
              <a:rPr lang="it-IT" sz="1800" dirty="0">
                <a:latin typeface="Tahoma"/>
                <a:cs typeface="Tahoma"/>
              </a:rPr>
              <a:t>Orientamento</a:t>
            </a:r>
            <a:r>
              <a:rPr lang="it-IT" sz="1800" spc="-65" dirty="0">
                <a:latin typeface="Tahoma"/>
                <a:cs typeface="Tahoma"/>
              </a:rPr>
              <a:t> </a:t>
            </a:r>
            <a:r>
              <a:rPr lang="it-IT" sz="1800" dirty="0">
                <a:latin typeface="Tahoma"/>
                <a:cs typeface="Tahoma"/>
              </a:rPr>
              <a:t>e</a:t>
            </a:r>
            <a:r>
              <a:rPr lang="it-IT" sz="1800" spc="-60" dirty="0">
                <a:latin typeface="Tahoma"/>
                <a:cs typeface="Tahoma"/>
              </a:rPr>
              <a:t> </a:t>
            </a:r>
            <a:r>
              <a:rPr lang="it-IT" sz="1800" dirty="0">
                <a:latin typeface="Tahoma"/>
                <a:cs typeface="Tahoma"/>
              </a:rPr>
              <a:t>invio</a:t>
            </a:r>
            <a:r>
              <a:rPr lang="it-IT" sz="1800" spc="-60" dirty="0">
                <a:latin typeface="Tahoma"/>
                <a:cs typeface="Tahoma"/>
              </a:rPr>
              <a:t> </a:t>
            </a:r>
            <a:r>
              <a:rPr lang="it-IT" sz="1800" spc="-10" dirty="0">
                <a:latin typeface="Tahoma"/>
                <a:cs typeface="Tahoma"/>
              </a:rPr>
              <a:t>ad</a:t>
            </a:r>
            <a:r>
              <a:rPr lang="it-IT" sz="1800" spc="-60" dirty="0">
                <a:latin typeface="Tahoma"/>
                <a:cs typeface="Tahoma"/>
              </a:rPr>
              <a:t> </a:t>
            </a:r>
            <a:r>
              <a:rPr lang="it-IT" sz="1800" spc="-10" dirty="0">
                <a:latin typeface="Tahoma"/>
                <a:cs typeface="Tahoma"/>
              </a:rPr>
              <a:t>altre </a:t>
            </a:r>
            <a:r>
              <a:rPr lang="it-IT" sz="1800" dirty="0">
                <a:latin typeface="Tahoma"/>
                <a:cs typeface="Tahoma"/>
              </a:rPr>
              <a:t>risorse</a:t>
            </a:r>
            <a:r>
              <a:rPr lang="it-IT" sz="1800" spc="-45" dirty="0">
                <a:latin typeface="Tahoma"/>
                <a:cs typeface="Tahoma"/>
              </a:rPr>
              <a:t> </a:t>
            </a:r>
            <a:r>
              <a:rPr lang="it-IT" sz="1800" dirty="0">
                <a:latin typeface="Tahoma"/>
                <a:cs typeface="Tahoma"/>
              </a:rPr>
              <a:t>territoriali</a:t>
            </a:r>
            <a:r>
              <a:rPr lang="it-IT" sz="1800" spc="-45" dirty="0">
                <a:latin typeface="Tahoma"/>
                <a:cs typeface="Tahoma"/>
              </a:rPr>
              <a:t> </a:t>
            </a:r>
            <a:r>
              <a:rPr lang="it-IT" sz="1800" spc="-10" dirty="0">
                <a:latin typeface="Tahoma"/>
                <a:cs typeface="Tahoma"/>
              </a:rPr>
              <a:t>(13,0%)</a:t>
            </a:r>
            <a:endParaRPr lang="it-IT" sz="1800" dirty="0">
              <a:latin typeface="Tahoma"/>
              <a:cs typeface="Tahoma"/>
            </a:endParaRPr>
          </a:p>
          <a:p>
            <a:pPr>
              <a:lnSpc>
                <a:spcPct val="100000"/>
              </a:lnSpc>
              <a:spcBef>
                <a:spcPts val="235"/>
              </a:spcBef>
            </a:pPr>
            <a:endParaRPr lang="it-IT" sz="1800" dirty="0">
              <a:latin typeface="Tahoma"/>
              <a:cs typeface="Tahoma"/>
            </a:endParaRPr>
          </a:p>
          <a:p>
            <a:pPr marL="12700" marR="22225">
              <a:lnSpc>
                <a:spcPct val="116100"/>
              </a:lnSpc>
            </a:pPr>
            <a:r>
              <a:rPr lang="it-IT" sz="1800" spc="-20" dirty="0">
                <a:latin typeface="Tahoma"/>
                <a:cs typeface="Tahoma"/>
              </a:rPr>
              <a:t>Le</a:t>
            </a:r>
            <a:r>
              <a:rPr lang="it-IT" sz="1800" spc="-60" dirty="0">
                <a:latin typeface="Tahoma"/>
                <a:cs typeface="Tahoma"/>
              </a:rPr>
              <a:t> </a:t>
            </a:r>
            <a:r>
              <a:rPr lang="it-IT" sz="1800" dirty="0">
                <a:latin typeface="Tahoma"/>
                <a:cs typeface="Tahoma"/>
              </a:rPr>
              <a:t>attività</a:t>
            </a:r>
            <a:r>
              <a:rPr lang="it-IT" sz="1800" spc="-60" dirty="0">
                <a:latin typeface="Tahoma"/>
                <a:cs typeface="Tahoma"/>
              </a:rPr>
              <a:t> </a:t>
            </a:r>
            <a:r>
              <a:rPr lang="it-IT" sz="1800" dirty="0">
                <a:latin typeface="Tahoma"/>
                <a:cs typeface="Tahoma"/>
              </a:rPr>
              <a:t>incidono</a:t>
            </a:r>
            <a:r>
              <a:rPr lang="it-IT" sz="1800" spc="-55" dirty="0">
                <a:latin typeface="Tahoma"/>
                <a:cs typeface="Tahoma"/>
              </a:rPr>
              <a:t> </a:t>
            </a:r>
            <a:r>
              <a:rPr lang="it-IT" sz="1800" dirty="0">
                <a:latin typeface="Tahoma"/>
                <a:cs typeface="Tahoma"/>
              </a:rPr>
              <a:t>in</a:t>
            </a:r>
            <a:r>
              <a:rPr lang="it-IT" sz="1800" spc="-60" dirty="0">
                <a:latin typeface="Tahoma"/>
                <a:cs typeface="Tahoma"/>
              </a:rPr>
              <a:t> </a:t>
            </a:r>
            <a:r>
              <a:rPr lang="it-IT" sz="1800" dirty="0">
                <a:latin typeface="Tahoma"/>
                <a:cs typeface="Tahoma"/>
              </a:rPr>
              <a:t>modo</a:t>
            </a:r>
            <a:r>
              <a:rPr lang="it-IT" sz="1800" spc="-60" dirty="0">
                <a:latin typeface="Tahoma"/>
                <a:cs typeface="Tahoma"/>
              </a:rPr>
              <a:t> </a:t>
            </a:r>
            <a:r>
              <a:rPr lang="it-IT" sz="1800" spc="-10" dirty="0">
                <a:latin typeface="Tahoma"/>
                <a:cs typeface="Tahoma"/>
              </a:rPr>
              <a:t>differente anche</a:t>
            </a:r>
            <a:r>
              <a:rPr lang="it-IT" sz="1800" spc="-90" dirty="0">
                <a:latin typeface="Tahoma"/>
                <a:cs typeface="Tahoma"/>
              </a:rPr>
              <a:t> </a:t>
            </a:r>
            <a:r>
              <a:rPr lang="it-IT" sz="1800" dirty="0">
                <a:latin typeface="Tahoma"/>
                <a:cs typeface="Tahoma"/>
              </a:rPr>
              <a:t>in</a:t>
            </a:r>
            <a:r>
              <a:rPr lang="it-IT" sz="1800" spc="-85" dirty="0">
                <a:latin typeface="Tahoma"/>
                <a:cs typeface="Tahoma"/>
              </a:rPr>
              <a:t> </a:t>
            </a:r>
            <a:r>
              <a:rPr lang="it-IT" sz="1800" dirty="0">
                <a:latin typeface="Tahoma"/>
                <a:cs typeface="Tahoma"/>
              </a:rPr>
              <a:t>funzione</a:t>
            </a:r>
            <a:r>
              <a:rPr lang="it-IT" sz="1800" spc="-90" dirty="0">
                <a:latin typeface="Tahoma"/>
                <a:cs typeface="Tahoma"/>
              </a:rPr>
              <a:t> </a:t>
            </a:r>
            <a:r>
              <a:rPr lang="it-IT" sz="1800" dirty="0">
                <a:latin typeface="Tahoma"/>
                <a:cs typeface="Tahoma"/>
              </a:rPr>
              <a:t>della</a:t>
            </a:r>
            <a:r>
              <a:rPr lang="it-IT" sz="1800" spc="-85" dirty="0">
                <a:latin typeface="Tahoma"/>
                <a:cs typeface="Tahoma"/>
              </a:rPr>
              <a:t> </a:t>
            </a:r>
            <a:r>
              <a:rPr lang="it-IT" sz="1800" dirty="0">
                <a:latin typeface="Tahoma"/>
                <a:cs typeface="Tahoma"/>
              </a:rPr>
              <a:t>loro</a:t>
            </a:r>
            <a:r>
              <a:rPr lang="it-IT" sz="1800" spc="-85" dirty="0">
                <a:latin typeface="Tahoma"/>
                <a:cs typeface="Tahoma"/>
              </a:rPr>
              <a:t> </a:t>
            </a:r>
            <a:r>
              <a:rPr lang="it-IT" sz="1800" spc="-10" dirty="0">
                <a:latin typeface="Tahoma"/>
                <a:cs typeface="Tahoma"/>
              </a:rPr>
              <a:t>natura </a:t>
            </a:r>
            <a:r>
              <a:rPr lang="it-IT" sz="1800" spc="-20" dirty="0">
                <a:latin typeface="Tahoma"/>
                <a:cs typeface="Tahoma"/>
              </a:rPr>
              <a:t>(interventi</a:t>
            </a:r>
            <a:r>
              <a:rPr lang="it-IT" sz="1800" spc="-55" dirty="0">
                <a:latin typeface="Tahoma"/>
                <a:cs typeface="Tahoma"/>
              </a:rPr>
              <a:t> </a:t>
            </a:r>
            <a:r>
              <a:rPr lang="it-IT" sz="1800" dirty="0">
                <a:latin typeface="Tahoma"/>
                <a:cs typeface="Tahoma"/>
              </a:rPr>
              <a:t>puntuali</a:t>
            </a:r>
            <a:r>
              <a:rPr lang="it-IT" sz="1800" spc="-55" dirty="0">
                <a:latin typeface="Tahoma"/>
                <a:cs typeface="Tahoma"/>
              </a:rPr>
              <a:t> </a:t>
            </a:r>
            <a:r>
              <a:rPr lang="it-IT" sz="1800" dirty="0">
                <a:latin typeface="Tahoma"/>
                <a:cs typeface="Tahoma"/>
              </a:rPr>
              <a:t>e</a:t>
            </a:r>
            <a:r>
              <a:rPr lang="it-IT" sz="1800" spc="-55" dirty="0">
                <a:latin typeface="Tahoma"/>
                <a:cs typeface="Tahoma"/>
              </a:rPr>
              <a:t> </a:t>
            </a:r>
            <a:r>
              <a:rPr lang="it-IT" sz="1800" dirty="0">
                <a:latin typeface="Tahoma"/>
                <a:cs typeface="Tahoma"/>
              </a:rPr>
              <a:t>ripetibili</a:t>
            </a:r>
            <a:r>
              <a:rPr lang="it-IT" sz="1800" spc="-105" dirty="0">
                <a:latin typeface="Tahoma"/>
                <a:cs typeface="Tahoma"/>
              </a:rPr>
              <a:t> </a:t>
            </a:r>
            <a:r>
              <a:rPr lang="it-IT" sz="1800" spc="-25" dirty="0">
                <a:latin typeface="Tahoma"/>
                <a:cs typeface="Tahoma"/>
              </a:rPr>
              <a:t>vs. </a:t>
            </a:r>
            <a:r>
              <a:rPr lang="it-IT" sz="1800" dirty="0">
                <a:latin typeface="Tahoma"/>
                <a:cs typeface="Tahoma"/>
              </a:rPr>
              <a:t>percorsi</a:t>
            </a:r>
            <a:r>
              <a:rPr lang="it-IT" sz="1800" spc="-130" dirty="0">
                <a:latin typeface="Tahoma"/>
                <a:cs typeface="Tahoma"/>
              </a:rPr>
              <a:t> </a:t>
            </a:r>
            <a:r>
              <a:rPr lang="it-IT" sz="1800" spc="-10" dirty="0">
                <a:latin typeface="Tahoma"/>
                <a:cs typeface="Tahoma"/>
              </a:rPr>
              <a:t>continuativi).</a:t>
            </a:r>
            <a:endParaRPr lang="it-IT" sz="1800" dirty="0">
              <a:latin typeface="Tahoma"/>
              <a:cs typeface="Tahoma"/>
            </a:endParaRPr>
          </a:p>
        </p:txBody>
      </p:sp>
      <p:pic>
        <p:nvPicPr>
          <p:cNvPr id="6" name="Google Shape;120;p1">
            <a:extLst>
              <a:ext uri="{FF2B5EF4-FFF2-40B4-BE49-F238E27FC236}">
                <a16:creationId xmlns:a16="http://schemas.microsoft.com/office/drawing/2014/main" id="{75C52C5D-A6BF-615D-6AF0-3C3642D9EFF2}"/>
              </a:ext>
            </a:extLst>
          </p:cNvPr>
          <p:cNvPicPr preferRelativeResize="0"/>
          <p:nvPr/>
        </p:nvPicPr>
        <p:blipFill rotWithShape="1">
          <a:blip r:embed="rId3">
            <a:alphaModFix/>
          </a:blip>
          <a:srcRect/>
          <a:stretch/>
        </p:blipFill>
        <p:spPr>
          <a:xfrm>
            <a:off x="0" y="6194395"/>
            <a:ext cx="1146074" cy="629478"/>
          </a:xfrm>
          <a:prstGeom prst="rect">
            <a:avLst/>
          </a:prstGeom>
          <a:noFill/>
          <a:ln>
            <a:noFill/>
          </a:ln>
        </p:spPr>
      </p:pic>
      <p:sp>
        <p:nvSpPr>
          <p:cNvPr id="8" name="CasellaDiTesto 7">
            <a:extLst>
              <a:ext uri="{FF2B5EF4-FFF2-40B4-BE49-F238E27FC236}">
                <a16:creationId xmlns:a16="http://schemas.microsoft.com/office/drawing/2014/main" id="{AA4BA3BB-7E71-0F8B-68F7-59D16CE3754C}"/>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CO-PROGETTAZIONE </a:t>
            </a:r>
            <a:r>
              <a:rPr lang="it-IT" sz="1800" b="1" dirty="0" err="1">
                <a:solidFill>
                  <a:schemeClr val="bg1"/>
                </a:solidFill>
                <a:latin typeface="Lato Black"/>
                <a:ea typeface="Lato Black"/>
                <a:cs typeface="Lato Black"/>
              </a:rPr>
              <a:t>QuBì</a:t>
            </a:r>
            <a:r>
              <a:rPr lang="it-IT" sz="1800" b="1" dirty="0">
                <a:solidFill>
                  <a:schemeClr val="bg1"/>
                </a:solidFill>
                <a:latin typeface="Lato Black"/>
                <a:ea typeface="Lato Black"/>
                <a:cs typeface="Lato Black"/>
              </a:rPr>
              <a:t> – STATO DI AVANZAMENTO DELLE ATTIVITA’</a:t>
            </a:r>
          </a:p>
        </p:txBody>
      </p:sp>
    </p:spTree>
    <p:extLst>
      <p:ext uri="{BB962C8B-B14F-4D97-AF65-F5344CB8AC3E}">
        <p14:creationId xmlns:p14="http://schemas.microsoft.com/office/powerpoint/2010/main" val="225396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0;p1">
            <a:extLst>
              <a:ext uri="{FF2B5EF4-FFF2-40B4-BE49-F238E27FC236}">
                <a16:creationId xmlns:a16="http://schemas.microsoft.com/office/drawing/2014/main" id="{B04C9245-CE54-C4BA-7B92-C1BBAFE00B98}"/>
              </a:ext>
            </a:extLst>
          </p:cNvPr>
          <p:cNvPicPr preferRelativeResize="0"/>
          <p:nvPr/>
        </p:nvPicPr>
        <p:blipFill rotWithShape="1">
          <a:blip r:embed="rId2">
            <a:alphaModFix/>
          </a:blip>
          <a:srcRect/>
          <a:stretch/>
        </p:blipFill>
        <p:spPr>
          <a:xfrm>
            <a:off x="0" y="6194395"/>
            <a:ext cx="1146074" cy="629478"/>
          </a:xfrm>
          <a:prstGeom prst="rect">
            <a:avLst/>
          </a:prstGeom>
          <a:noFill/>
          <a:ln>
            <a:noFill/>
          </a:ln>
        </p:spPr>
      </p:pic>
      <p:sp>
        <p:nvSpPr>
          <p:cNvPr id="5" name="CasellaDiTesto 4">
            <a:extLst>
              <a:ext uri="{FF2B5EF4-FFF2-40B4-BE49-F238E27FC236}">
                <a16:creationId xmlns:a16="http://schemas.microsoft.com/office/drawing/2014/main" id="{A1C2DCDD-DC3B-15B3-A6D8-52618E5BF965}"/>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dirty="0">
                <a:solidFill>
                  <a:schemeClr val="bg1"/>
                </a:solidFill>
                <a:latin typeface="Lato Black"/>
                <a:ea typeface="Lato Black"/>
                <a:cs typeface="Lato Black"/>
              </a:rPr>
              <a:t>STATO DI AVANZAMENTO ATTIVITA’ – PROGETTO BORSE LAVORO</a:t>
            </a:r>
            <a:endParaRPr lang="it-IT" sz="1800" b="1" dirty="0">
              <a:solidFill>
                <a:schemeClr val="bg1"/>
              </a:solidFill>
              <a:latin typeface="Lato Black"/>
              <a:ea typeface="Lato Black"/>
              <a:cs typeface="Lato Black"/>
            </a:endParaRPr>
          </a:p>
        </p:txBody>
      </p:sp>
      <p:graphicFrame>
        <p:nvGraphicFramePr>
          <p:cNvPr id="9" name="Tabella 8">
            <a:extLst>
              <a:ext uri="{FF2B5EF4-FFF2-40B4-BE49-F238E27FC236}">
                <a16:creationId xmlns:a16="http://schemas.microsoft.com/office/drawing/2014/main" id="{C303CDF1-FC1F-E954-EA7C-356F9BCBC5BD}"/>
              </a:ext>
            </a:extLst>
          </p:cNvPr>
          <p:cNvGraphicFramePr>
            <a:graphicFrameLocks noGrp="1"/>
          </p:cNvGraphicFramePr>
          <p:nvPr>
            <p:extLst>
              <p:ext uri="{D42A27DB-BD31-4B8C-83A1-F6EECF244321}">
                <p14:modId xmlns:p14="http://schemas.microsoft.com/office/powerpoint/2010/main" val="157007474"/>
              </p:ext>
            </p:extLst>
          </p:nvPr>
        </p:nvGraphicFramePr>
        <p:xfrm>
          <a:off x="838200" y="1439056"/>
          <a:ext cx="10515598" cy="2087298"/>
        </p:xfrm>
        <a:graphic>
          <a:graphicData uri="http://schemas.openxmlformats.org/drawingml/2006/table">
            <a:tbl>
              <a:tblPr>
                <a:tableStyleId>{5C22544A-7EE6-4342-B048-85BDC9FD1C3A}</a:tableStyleId>
              </a:tblPr>
              <a:tblGrid>
                <a:gridCol w="2059068">
                  <a:extLst>
                    <a:ext uri="{9D8B030D-6E8A-4147-A177-3AD203B41FA5}">
                      <a16:colId xmlns:a16="http://schemas.microsoft.com/office/drawing/2014/main" val="371554374"/>
                    </a:ext>
                  </a:extLst>
                </a:gridCol>
                <a:gridCol w="2130838">
                  <a:extLst>
                    <a:ext uri="{9D8B030D-6E8A-4147-A177-3AD203B41FA5}">
                      <a16:colId xmlns:a16="http://schemas.microsoft.com/office/drawing/2014/main" val="3659850974"/>
                    </a:ext>
                  </a:extLst>
                </a:gridCol>
                <a:gridCol w="1989772">
                  <a:extLst>
                    <a:ext uri="{9D8B030D-6E8A-4147-A177-3AD203B41FA5}">
                      <a16:colId xmlns:a16="http://schemas.microsoft.com/office/drawing/2014/main" val="1868988278"/>
                    </a:ext>
                  </a:extLst>
                </a:gridCol>
                <a:gridCol w="2167960">
                  <a:extLst>
                    <a:ext uri="{9D8B030D-6E8A-4147-A177-3AD203B41FA5}">
                      <a16:colId xmlns:a16="http://schemas.microsoft.com/office/drawing/2014/main" val="670385882"/>
                    </a:ext>
                  </a:extLst>
                </a:gridCol>
                <a:gridCol w="2167960">
                  <a:extLst>
                    <a:ext uri="{9D8B030D-6E8A-4147-A177-3AD203B41FA5}">
                      <a16:colId xmlns:a16="http://schemas.microsoft.com/office/drawing/2014/main" val="3930892135"/>
                    </a:ext>
                  </a:extLst>
                </a:gridCol>
              </a:tblGrid>
              <a:tr h="813809">
                <a:tc>
                  <a:txBody>
                    <a:bodyPr/>
                    <a:lstStyle/>
                    <a:p>
                      <a:pPr algn="ctr" fontAlgn="b">
                        <a:buNone/>
                      </a:pPr>
                      <a:r>
                        <a:rPr lang="it-IT" sz="1800" b="1" u="none" strike="noStrike" dirty="0">
                          <a:effectLst/>
                        </a:rPr>
                        <a:t>Linea </a:t>
                      </a:r>
                    </a:p>
                    <a:p>
                      <a:pPr algn="ctr" fontAlgn="b">
                        <a:buNone/>
                      </a:pPr>
                      <a:r>
                        <a:rPr lang="it-IT" sz="1800" b="1" u="none" strike="noStrike" dirty="0">
                          <a:effectLst/>
                        </a:rPr>
                        <a:t>Progettuale</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u="none" strike="noStrike" dirty="0">
                          <a:effectLst/>
                        </a:rPr>
                        <a:t>Importo ammesso a finanziamento</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u="none" strike="noStrike" dirty="0">
                          <a:effectLst/>
                        </a:rPr>
                        <a:t>Importo impegnato</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i="0" u="none" strike="noStrike" dirty="0">
                          <a:solidFill>
                            <a:srgbClr val="000000"/>
                          </a:solidFill>
                          <a:effectLst/>
                          <a:latin typeface="Aptos Narrow" panose="020B0004020202020204" pitchFamily="34" charset="0"/>
                        </a:rPr>
                        <a:t>Importo </a:t>
                      </a:r>
                    </a:p>
                    <a:p>
                      <a:pPr algn="ctr" fontAlgn="b">
                        <a:buNone/>
                      </a:pPr>
                      <a:r>
                        <a:rPr lang="it-IT" sz="1800" b="1" i="0" u="none" strike="noStrike" dirty="0">
                          <a:solidFill>
                            <a:srgbClr val="000000"/>
                          </a:solidFill>
                          <a:effectLst/>
                          <a:latin typeface="Aptos Narrow" panose="020B0004020202020204" pitchFamily="34" charset="0"/>
                        </a:rPr>
                        <a:t>liquidato</a:t>
                      </a:r>
                    </a:p>
                  </a:txBody>
                  <a:tcPr marL="9356" marR="9356" marT="9356" marB="0" anchor="b"/>
                </a:tc>
                <a:tc>
                  <a:txBody>
                    <a:bodyPr/>
                    <a:lstStyle/>
                    <a:p>
                      <a:pPr algn="ctr" fontAlgn="b">
                        <a:buNone/>
                      </a:pPr>
                      <a:r>
                        <a:rPr lang="it-IT" sz="1800" b="1" u="none" strike="noStrike" dirty="0">
                          <a:effectLst/>
                        </a:rPr>
                        <a:t>Quota flessibilità </a:t>
                      </a:r>
                    </a:p>
                    <a:p>
                      <a:pPr algn="ctr" fontAlgn="b">
                        <a:buNone/>
                      </a:pPr>
                      <a:r>
                        <a:rPr lang="it-IT" sz="1800" b="1" u="none" strike="noStrike" dirty="0">
                          <a:effectLst/>
                        </a:rPr>
                        <a:t>da impegnare</a:t>
                      </a:r>
                      <a:endParaRPr lang="it-IT" sz="1800" b="1" i="0" u="none" strike="noStrike" dirty="0">
                        <a:solidFill>
                          <a:srgbClr val="000000"/>
                        </a:solidFill>
                        <a:effectLst/>
                        <a:latin typeface="Aptos Narrow" panose="020B0004020202020204" pitchFamily="34" charset="0"/>
                      </a:endParaRPr>
                    </a:p>
                  </a:txBody>
                  <a:tcPr marL="9356" marR="9356" marT="9356" marB="0" anchor="b"/>
                </a:tc>
                <a:extLst>
                  <a:ext uri="{0D108BD9-81ED-4DB2-BD59-A6C34878D82A}">
                    <a16:rowId xmlns:a16="http://schemas.microsoft.com/office/drawing/2014/main" val="383743171"/>
                  </a:ext>
                </a:extLst>
              </a:tr>
              <a:tr h="1273489">
                <a:tc>
                  <a:txBody>
                    <a:bodyPr/>
                    <a:lstStyle/>
                    <a:p>
                      <a:pPr algn="ctr" rtl="0" fontAlgn="b">
                        <a:buNone/>
                      </a:pPr>
                      <a:r>
                        <a:rPr lang="it-IT" sz="2400" u="none" strike="noStrike" dirty="0">
                          <a:effectLst/>
                        </a:rPr>
                        <a:t> MI4.4.8.1.a </a:t>
                      </a:r>
                    </a:p>
                    <a:p>
                      <a:pPr algn="ctr" rtl="0" fontAlgn="b">
                        <a:buNone/>
                      </a:pPr>
                      <a:r>
                        <a:rPr lang="it-IT" sz="2400" b="1" u="none" strike="noStrike" dirty="0">
                          <a:effectLst/>
                        </a:rPr>
                        <a:t>Borse Lavoro </a:t>
                      </a:r>
                      <a:endParaRPr lang="it-IT" sz="2400" b="1" i="0" u="none" strike="noStrike" dirty="0">
                        <a:solidFill>
                          <a:srgbClr val="000000"/>
                        </a:solidFill>
                        <a:effectLst/>
                        <a:latin typeface="Aptos" panose="020B0004020202020204" pitchFamily="34" charset="0"/>
                      </a:endParaRPr>
                    </a:p>
                  </a:txBody>
                  <a:tcPr marL="9356" marR="9356" marT="9356" marB="0" anchor="ctr"/>
                </a:tc>
                <a:tc>
                  <a:txBody>
                    <a:bodyPr/>
                    <a:lstStyle/>
                    <a:p>
                      <a:pPr algn="ctr" rtl="0" fontAlgn="b">
                        <a:buNone/>
                      </a:pPr>
                      <a:r>
                        <a:rPr lang="it-IT" sz="2400" u="none" strike="noStrike" dirty="0">
                          <a:effectLst/>
                        </a:rPr>
                        <a:t>2.220.000,00 € </a:t>
                      </a:r>
                      <a:endParaRPr lang="it-IT" sz="2400" b="0" i="0" u="none" strike="noStrike" dirty="0">
                        <a:solidFill>
                          <a:srgbClr val="000000"/>
                        </a:solidFill>
                        <a:effectLst/>
                        <a:latin typeface="Aptos" panose="020B0004020202020204" pitchFamily="34" charset="0"/>
                      </a:endParaRPr>
                    </a:p>
                  </a:txBody>
                  <a:tcPr marL="9356" marR="9356" marT="9356" marB="0" anchor="ctr"/>
                </a:tc>
                <a:tc>
                  <a:txBody>
                    <a:bodyPr/>
                    <a:lstStyle/>
                    <a:p>
                      <a:pPr algn="ctr" rtl="0" fontAlgn="b">
                        <a:buNone/>
                      </a:pPr>
                      <a:r>
                        <a:rPr lang="it-IT" sz="2400" u="none" strike="noStrike" dirty="0">
                          <a:effectLst/>
                        </a:rPr>
                        <a:t>2.220.000,00 € </a:t>
                      </a:r>
                      <a:endParaRPr lang="it-IT" sz="2400" b="0" i="0" u="none" strike="noStrike" dirty="0">
                        <a:solidFill>
                          <a:srgbClr val="000000"/>
                        </a:solidFill>
                        <a:effectLst/>
                        <a:latin typeface="Calibri" panose="020F0502020204030204" pitchFamily="34" charset="0"/>
                      </a:endParaRPr>
                    </a:p>
                  </a:txBody>
                  <a:tcPr marL="9356" marR="9356" marT="9356" marB="0" anchor="ctr"/>
                </a:tc>
                <a:tc>
                  <a:txBody>
                    <a:bodyPr/>
                    <a:lstStyle/>
                    <a:p>
                      <a:pPr algn="ctr" fontAlgn="b">
                        <a:buNone/>
                      </a:pPr>
                      <a:r>
                        <a:rPr lang="it-IT" sz="2400" u="none" strike="noStrike" dirty="0">
                          <a:effectLst/>
                        </a:rPr>
                        <a:t>1.104.753,14 € </a:t>
                      </a:r>
                      <a:endParaRPr lang="it-IT" sz="2400" b="0" i="0" u="none" strike="noStrike" dirty="0">
                        <a:solidFill>
                          <a:srgbClr val="000000"/>
                        </a:solidFill>
                        <a:effectLst/>
                        <a:latin typeface="Aptos Narrow" panose="020B0004020202020204" pitchFamily="34" charset="0"/>
                      </a:endParaRPr>
                    </a:p>
                  </a:txBody>
                  <a:tcPr marL="9356" marR="9356" marT="9356" marB="0" anchor="ctr"/>
                </a:tc>
                <a:tc>
                  <a:txBody>
                    <a:bodyPr/>
                    <a:lstStyle/>
                    <a:p>
                      <a:pPr algn="ctr" fontAlgn="b">
                        <a:buNone/>
                      </a:pPr>
                      <a:r>
                        <a:rPr lang="it-IT" sz="2400" u="none" strike="noStrike" dirty="0">
                          <a:effectLst/>
                        </a:rPr>
                        <a:t>485.000,00 € </a:t>
                      </a:r>
                      <a:endParaRPr lang="it-IT" sz="2400" b="0" i="0" u="none" strike="noStrike" dirty="0">
                        <a:solidFill>
                          <a:srgbClr val="000000"/>
                        </a:solidFill>
                        <a:effectLst/>
                        <a:latin typeface="Aptos Narrow" panose="020B0004020202020204" pitchFamily="34" charset="0"/>
                      </a:endParaRPr>
                    </a:p>
                  </a:txBody>
                  <a:tcPr marL="9356" marR="9356" marT="9356" marB="0" anchor="ctr"/>
                </a:tc>
                <a:extLst>
                  <a:ext uri="{0D108BD9-81ED-4DB2-BD59-A6C34878D82A}">
                    <a16:rowId xmlns:a16="http://schemas.microsoft.com/office/drawing/2014/main" val="2224638432"/>
                  </a:ext>
                </a:extLst>
              </a:tr>
            </a:tbl>
          </a:graphicData>
        </a:graphic>
      </p:graphicFrame>
      <p:graphicFrame>
        <p:nvGraphicFramePr>
          <p:cNvPr id="18" name="Segnaposto contenuto 3">
            <a:extLst>
              <a:ext uri="{FF2B5EF4-FFF2-40B4-BE49-F238E27FC236}">
                <a16:creationId xmlns:a16="http://schemas.microsoft.com/office/drawing/2014/main" id="{906A6EFF-4A85-3FB7-FF04-080A6D3A8DDC}"/>
              </a:ext>
            </a:extLst>
          </p:cNvPr>
          <p:cNvGraphicFramePr>
            <a:graphicFrameLocks/>
          </p:cNvGraphicFramePr>
          <p:nvPr>
            <p:extLst>
              <p:ext uri="{D42A27DB-BD31-4B8C-83A1-F6EECF244321}">
                <p14:modId xmlns:p14="http://schemas.microsoft.com/office/powerpoint/2010/main" val="474689257"/>
              </p:ext>
            </p:extLst>
          </p:nvPr>
        </p:nvGraphicFramePr>
        <p:xfrm>
          <a:off x="838200" y="3940173"/>
          <a:ext cx="10515598" cy="1589365"/>
        </p:xfrm>
        <a:graphic>
          <a:graphicData uri="http://schemas.openxmlformats.org/drawingml/2006/table">
            <a:tbl>
              <a:tblPr firstRow="1" bandRow="1">
                <a:tableStyleId>{5C22544A-7EE6-4342-B048-85BDC9FD1C3A}</a:tableStyleId>
              </a:tblPr>
              <a:tblGrid>
                <a:gridCol w="2473037">
                  <a:extLst>
                    <a:ext uri="{9D8B030D-6E8A-4147-A177-3AD203B41FA5}">
                      <a16:colId xmlns:a16="http://schemas.microsoft.com/office/drawing/2014/main" val="1594518738"/>
                    </a:ext>
                  </a:extLst>
                </a:gridCol>
                <a:gridCol w="2092037">
                  <a:extLst>
                    <a:ext uri="{9D8B030D-6E8A-4147-A177-3AD203B41FA5}">
                      <a16:colId xmlns:a16="http://schemas.microsoft.com/office/drawing/2014/main" val="3868915206"/>
                    </a:ext>
                  </a:extLst>
                </a:gridCol>
                <a:gridCol w="2044730">
                  <a:extLst>
                    <a:ext uri="{9D8B030D-6E8A-4147-A177-3AD203B41FA5}">
                      <a16:colId xmlns:a16="http://schemas.microsoft.com/office/drawing/2014/main" val="2786825030"/>
                    </a:ext>
                  </a:extLst>
                </a:gridCol>
                <a:gridCol w="3905794">
                  <a:extLst>
                    <a:ext uri="{9D8B030D-6E8A-4147-A177-3AD203B41FA5}">
                      <a16:colId xmlns:a16="http://schemas.microsoft.com/office/drawing/2014/main" val="1476824846"/>
                    </a:ext>
                  </a:extLst>
                </a:gridCol>
              </a:tblGrid>
              <a:tr h="484387">
                <a:tc>
                  <a:txBody>
                    <a:bodyPr/>
                    <a:lstStyle/>
                    <a:p>
                      <a:r>
                        <a:rPr lang="it-IT" dirty="0"/>
                        <a:t>Linea progettuale</a:t>
                      </a:r>
                    </a:p>
                  </a:txBody>
                  <a:tcPr/>
                </a:tc>
                <a:tc>
                  <a:txBody>
                    <a:bodyPr/>
                    <a:lstStyle/>
                    <a:p>
                      <a:r>
                        <a:rPr lang="it-IT" dirty="0"/>
                        <a:t>Inizio attività</a:t>
                      </a:r>
                    </a:p>
                  </a:txBody>
                  <a:tcPr/>
                </a:tc>
                <a:tc>
                  <a:txBody>
                    <a:bodyPr/>
                    <a:lstStyle/>
                    <a:p>
                      <a:r>
                        <a:rPr lang="it-IT" dirty="0"/>
                        <a:t>Fine attività</a:t>
                      </a:r>
                    </a:p>
                  </a:txBody>
                  <a:tcPr/>
                </a:tc>
                <a:tc>
                  <a:txBody>
                    <a:bodyPr/>
                    <a:lstStyle/>
                    <a:p>
                      <a:pPr algn="ctr"/>
                      <a:r>
                        <a:rPr lang="it-IT" dirty="0"/>
                        <a:t>Ambiti di intervento</a:t>
                      </a:r>
                    </a:p>
                  </a:txBody>
                  <a:tcPr/>
                </a:tc>
                <a:extLst>
                  <a:ext uri="{0D108BD9-81ED-4DB2-BD59-A6C34878D82A}">
                    <a16:rowId xmlns:a16="http://schemas.microsoft.com/office/drawing/2014/main" val="141797060"/>
                  </a:ext>
                </a:extLst>
              </a:tr>
              <a:tr h="1104978">
                <a:tc>
                  <a:txBody>
                    <a:bodyPr/>
                    <a:lstStyle/>
                    <a:p>
                      <a:pPr marL="0" algn="ctr" defTabSz="914400" rtl="0" eaLnBrk="1" fontAlgn="b" latinLnBrk="0" hangingPunct="1">
                        <a:buNone/>
                      </a:pPr>
                      <a:r>
                        <a:rPr lang="en-US" sz="1800" kern="1200" dirty="0">
                          <a:solidFill>
                            <a:schemeClr val="dk1"/>
                          </a:solidFill>
                          <a:latin typeface="+mn-lt"/>
                          <a:ea typeface="+mn-ea"/>
                          <a:cs typeface="+mn-cs"/>
                        </a:rPr>
                        <a:t>MI4.4.8.1.a Borse Lavoro</a:t>
                      </a:r>
                      <a:endParaRPr lang="it-IT" sz="1800" kern="1200" dirty="0">
                        <a:solidFill>
                          <a:schemeClr val="dk1"/>
                        </a:solidFill>
                        <a:latin typeface="+mn-lt"/>
                        <a:ea typeface="+mn-ea"/>
                        <a:cs typeface="+mn-cs"/>
                      </a:endParaRPr>
                    </a:p>
                  </a:txBody>
                  <a:tcPr marL="9525" marR="9525" marT="9525" marB="0" anchor="ctr"/>
                </a:tc>
                <a:tc>
                  <a:txBody>
                    <a:bodyPr/>
                    <a:lstStyle/>
                    <a:p>
                      <a:pPr algn="ctr"/>
                      <a:r>
                        <a:rPr lang="it-IT" dirty="0"/>
                        <a:t>9 febbraio 2024</a:t>
                      </a:r>
                    </a:p>
                  </a:txBody>
                  <a:tcPr anchor="ctr"/>
                </a:tc>
                <a:tc>
                  <a:txBody>
                    <a:bodyPr/>
                    <a:lstStyle/>
                    <a:p>
                      <a:pPr algn="ctr"/>
                      <a:r>
                        <a:rPr lang="it-IT" dirty="0"/>
                        <a:t>31 dicembre 2027</a:t>
                      </a:r>
                    </a:p>
                  </a:txBody>
                  <a:tcPr anchor="ctr"/>
                </a:tc>
                <a:tc>
                  <a:txBody>
                    <a:bodyPr/>
                    <a:lstStyle/>
                    <a:p>
                      <a:pPr algn="ctr"/>
                      <a:r>
                        <a:rPr lang="it-IT" b="1" dirty="0"/>
                        <a:t>858 </a:t>
                      </a:r>
                      <a:r>
                        <a:rPr lang="it-IT" dirty="0"/>
                        <a:t>Borse lavoro attivate,  consolidamento equipe multiprofessionali – </a:t>
                      </a:r>
                      <a:r>
                        <a:rPr lang="it-IT" b="1" dirty="0" err="1"/>
                        <a:t>Ce.Lav</a:t>
                      </a:r>
                      <a:endParaRPr lang="it-IT" b="1" dirty="0"/>
                    </a:p>
                  </a:txBody>
                  <a:tcPr anchor="ctr"/>
                </a:tc>
                <a:extLst>
                  <a:ext uri="{0D108BD9-81ED-4DB2-BD59-A6C34878D82A}">
                    <a16:rowId xmlns:a16="http://schemas.microsoft.com/office/drawing/2014/main" val="1719805713"/>
                  </a:ext>
                </a:extLst>
              </a:tr>
            </a:tbl>
          </a:graphicData>
        </a:graphic>
      </p:graphicFrame>
    </p:spTree>
    <p:extLst>
      <p:ext uri="{BB962C8B-B14F-4D97-AF65-F5344CB8AC3E}">
        <p14:creationId xmlns:p14="http://schemas.microsoft.com/office/powerpoint/2010/main" val="127050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D25251C0-9C95-E201-3C73-8E3F25A5F98C}"/>
              </a:ext>
            </a:extLst>
          </p:cNvPr>
          <p:cNvGraphicFramePr>
            <a:graphicFrameLocks noGrp="1"/>
          </p:cNvGraphicFramePr>
          <p:nvPr>
            <p:extLst>
              <p:ext uri="{D42A27DB-BD31-4B8C-83A1-F6EECF244321}">
                <p14:modId xmlns:p14="http://schemas.microsoft.com/office/powerpoint/2010/main" val="3080799015"/>
              </p:ext>
            </p:extLst>
          </p:nvPr>
        </p:nvGraphicFramePr>
        <p:xfrm>
          <a:off x="838200" y="1439056"/>
          <a:ext cx="10515598" cy="1894337"/>
        </p:xfrm>
        <a:graphic>
          <a:graphicData uri="http://schemas.openxmlformats.org/drawingml/2006/table">
            <a:tbl>
              <a:tblPr>
                <a:tableStyleId>{5C22544A-7EE6-4342-B048-85BDC9FD1C3A}</a:tableStyleId>
              </a:tblPr>
              <a:tblGrid>
                <a:gridCol w="2059068">
                  <a:extLst>
                    <a:ext uri="{9D8B030D-6E8A-4147-A177-3AD203B41FA5}">
                      <a16:colId xmlns:a16="http://schemas.microsoft.com/office/drawing/2014/main" val="371554374"/>
                    </a:ext>
                  </a:extLst>
                </a:gridCol>
                <a:gridCol w="2130838">
                  <a:extLst>
                    <a:ext uri="{9D8B030D-6E8A-4147-A177-3AD203B41FA5}">
                      <a16:colId xmlns:a16="http://schemas.microsoft.com/office/drawing/2014/main" val="3659850974"/>
                    </a:ext>
                  </a:extLst>
                </a:gridCol>
                <a:gridCol w="1989772">
                  <a:extLst>
                    <a:ext uri="{9D8B030D-6E8A-4147-A177-3AD203B41FA5}">
                      <a16:colId xmlns:a16="http://schemas.microsoft.com/office/drawing/2014/main" val="1868988278"/>
                    </a:ext>
                  </a:extLst>
                </a:gridCol>
                <a:gridCol w="2167960">
                  <a:extLst>
                    <a:ext uri="{9D8B030D-6E8A-4147-A177-3AD203B41FA5}">
                      <a16:colId xmlns:a16="http://schemas.microsoft.com/office/drawing/2014/main" val="670385882"/>
                    </a:ext>
                  </a:extLst>
                </a:gridCol>
                <a:gridCol w="2167960">
                  <a:extLst>
                    <a:ext uri="{9D8B030D-6E8A-4147-A177-3AD203B41FA5}">
                      <a16:colId xmlns:a16="http://schemas.microsoft.com/office/drawing/2014/main" val="3930892135"/>
                    </a:ext>
                  </a:extLst>
                </a:gridCol>
              </a:tblGrid>
              <a:tr h="813809">
                <a:tc>
                  <a:txBody>
                    <a:bodyPr/>
                    <a:lstStyle/>
                    <a:p>
                      <a:pPr algn="ctr" fontAlgn="b">
                        <a:buNone/>
                      </a:pPr>
                      <a:r>
                        <a:rPr lang="it-IT" sz="1800" b="1" u="none" strike="noStrike" dirty="0">
                          <a:effectLst/>
                        </a:rPr>
                        <a:t>Linea </a:t>
                      </a:r>
                    </a:p>
                    <a:p>
                      <a:pPr algn="ctr" fontAlgn="b">
                        <a:buNone/>
                      </a:pPr>
                      <a:r>
                        <a:rPr lang="it-IT" sz="1800" b="1" u="none" strike="noStrike" dirty="0">
                          <a:effectLst/>
                        </a:rPr>
                        <a:t>Progettuale</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u="none" strike="noStrike" dirty="0">
                          <a:effectLst/>
                        </a:rPr>
                        <a:t>Importo ammesso a finanziamento</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u="none" strike="noStrike" dirty="0">
                          <a:effectLst/>
                        </a:rPr>
                        <a:t>Importo impegnato</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i="0" u="none" strike="noStrike" dirty="0">
                          <a:solidFill>
                            <a:srgbClr val="000000"/>
                          </a:solidFill>
                          <a:effectLst/>
                          <a:latin typeface="Aptos Narrow" panose="020B0004020202020204" pitchFamily="34" charset="0"/>
                        </a:rPr>
                        <a:t>Importo </a:t>
                      </a:r>
                    </a:p>
                    <a:p>
                      <a:pPr algn="ctr" fontAlgn="b">
                        <a:buNone/>
                      </a:pPr>
                      <a:r>
                        <a:rPr lang="it-IT" sz="1800" b="1" i="0" u="none" strike="noStrike" dirty="0">
                          <a:solidFill>
                            <a:srgbClr val="000000"/>
                          </a:solidFill>
                          <a:effectLst/>
                          <a:latin typeface="Aptos Narrow" panose="020B0004020202020204" pitchFamily="34" charset="0"/>
                        </a:rPr>
                        <a:t>liquidato</a:t>
                      </a:r>
                    </a:p>
                  </a:txBody>
                  <a:tcPr marL="9356" marR="9356" marT="9356" marB="0" anchor="b"/>
                </a:tc>
                <a:tc>
                  <a:txBody>
                    <a:bodyPr/>
                    <a:lstStyle/>
                    <a:p>
                      <a:pPr algn="ctr" fontAlgn="b">
                        <a:buNone/>
                      </a:pPr>
                      <a:r>
                        <a:rPr lang="it-IT" sz="1800" b="1" u="none" strike="noStrike" dirty="0">
                          <a:effectLst/>
                        </a:rPr>
                        <a:t>Quota flessibilità </a:t>
                      </a:r>
                    </a:p>
                    <a:p>
                      <a:pPr algn="ctr" fontAlgn="b">
                        <a:buNone/>
                      </a:pPr>
                      <a:r>
                        <a:rPr lang="it-IT" sz="1800" b="1" u="none" strike="noStrike" dirty="0">
                          <a:effectLst/>
                        </a:rPr>
                        <a:t>da impegnare</a:t>
                      </a:r>
                      <a:endParaRPr lang="it-IT" sz="1800" b="1" i="0" u="none" strike="noStrike" dirty="0">
                        <a:solidFill>
                          <a:srgbClr val="000000"/>
                        </a:solidFill>
                        <a:effectLst/>
                        <a:latin typeface="Aptos Narrow" panose="020B0004020202020204" pitchFamily="34" charset="0"/>
                      </a:endParaRPr>
                    </a:p>
                  </a:txBody>
                  <a:tcPr marL="9356" marR="9356" marT="9356" marB="0" anchor="b"/>
                </a:tc>
                <a:extLst>
                  <a:ext uri="{0D108BD9-81ED-4DB2-BD59-A6C34878D82A}">
                    <a16:rowId xmlns:a16="http://schemas.microsoft.com/office/drawing/2014/main" val="383743171"/>
                  </a:ext>
                </a:extLst>
              </a:tr>
              <a:tr h="1080528">
                <a:tc>
                  <a:txBody>
                    <a:bodyPr/>
                    <a:lstStyle/>
                    <a:p>
                      <a:pPr algn="ctr" rtl="0" fontAlgn="b">
                        <a:buNone/>
                      </a:pPr>
                      <a:r>
                        <a:rPr lang="it-IT" sz="2400" u="none" strike="noStrike" dirty="0">
                          <a:effectLst/>
                        </a:rPr>
                        <a:t> MI4.4.11.1.e </a:t>
                      </a:r>
                    </a:p>
                    <a:p>
                      <a:pPr algn="ctr" rtl="0" fontAlgn="b">
                        <a:buNone/>
                      </a:pPr>
                      <a:r>
                        <a:rPr lang="it-IT" sz="2400" b="1" u="none" strike="noStrike" dirty="0">
                          <a:effectLst/>
                        </a:rPr>
                        <a:t>Rom e Sinti </a:t>
                      </a:r>
                      <a:endParaRPr lang="it-IT" sz="2400" b="1" i="0" u="none" strike="noStrike" dirty="0">
                        <a:solidFill>
                          <a:srgbClr val="000000"/>
                        </a:solidFill>
                        <a:effectLst/>
                        <a:latin typeface="Aptos" panose="020B0004020202020204" pitchFamily="34" charset="0"/>
                      </a:endParaRPr>
                    </a:p>
                  </a:txBody>
                  <a:tcPr marL="9356" marR="9356" marT="9356" marB="0" anchor="ctr"/>
                </a:tc>
                <a:tc>
                  <a:txBody>
                    <a:bodyPr/>
                    <a:lstStyle/>
                    <a:p>
                      <a:pPr algn="ctr" rtl="0" fontAlgn="b">
                        <a:buNone/>
                      </a:pPr>
                      <a:r>
                        <a:rPr lang="it-IT" sz="2400" u="none" strike="noStrike" dirty="0">
                          <a:effectLst/>
                        </a:rPr>
                        <a:t>1.300.000,00 € </a:t>
                      </a:r>
                      <a:endParaRPr lang="it-IT" sz="2400" b="0" i="0" u="none" strike="noStrike" dirty="0">
                        <a:solidFill>
                          <a:srgbClr val="000000"/>
                        </a:solidFill>
                        <a:effectLst/>
                        <a:latin typeface="Calibri" panose="020F0502020204030204" pitchFamily="34" charset="0"/>
                      </a:endParaRPr>
                    </a:p>
                  </a:txBody>
                  <a:tcPr marL="9356" marR="9356" marT="9356" marB="0" anchor="ctr"/>
                </a:tc>
                <a:tc>
                  <a:txBody>
                    <a:bodyPr/>
                    <a:lstStyle/>
                    <a:p>
                      <a:pPr algn="ctr" rtl="0" fontAlgn="b">
                        <a:buNone/>
                      </a:pPr>
                      <a:r>
                        <a:rPr lang="it-IT" sz="2400" u="none" strike="noStrike" dirty="0">
                          <a:effectLst/>
                        </a:rPr>
                        <a:t>1.300.000,00 €                 </a:t>
                      </a:r>
                      <a:endParaRPr lang="it-IT" sz="2400" b="0" i="0" u="none" strike="noStrike" dirty="0">
                        <a:solidFill>
                          <a:srgbClr val="000000"/>
                        </a:solidFill>
                        <a:effectLst/>
                        <a:latin typeface="Calibri" panose="020F0502020204030204" pitchFamily="34" charset="0"/>
                      </a:endParaRPr>
                    </a:p>
                  </a:txBody>
                  <a:tcPr marL="9356" marR="9356" marT="9356" marB="0" anchor="ctr"/>
                </a:tc>
                <a:tc>
                  <a:txBody>
                    <a:bodyPr/>
                    <a:lstStyle/>
                    <a:p>
                      <a:pPr algn="ctr" fontAlgn="b">
                        <a:buNone/>
                      </a:pPr>
                      <a:r>
                        <a:rPr lang="it-IT" sz="2400" u="none" strike="noStrike" dirty="0">
                          <a:effectLst/>
                        </a:rPr>
                        <a:t>424.989,36 € </a:t>
                      </a:r>
                      <a:endParaRPr lang="it-IT" sz="2400" b="0" i="0" u="none" strike="noStrike" dirty="0">
                        <a:solidFill>
                          <a:srgbClr val="000000"/>
                        </a:solidFill>
                        <a:effectLst/>
                        <a:latin typeface="Aptos Narrow" panose="020B0004020202020204" pitchFamily="34" charset="0"/>
                      </a:endParaRPr>
                    </a:p>
                  </a:txBody>
                  <a:tcPr marL="9356" marR="9356" marT="9356" marB="0" anchor="ctr"/>
                </a:tc>
                <a:tc>
                  <a:txBody>
                    <a:bodyPr/>
                    <a:lstStyle/>
                    <a:p>
                      <a:pPr algn="ctr" fontAlgn="b">
                        <a:buNone/>
                      </a:pPr>
                      <a:r>
                        <a:rPr lang="it-IT" sz="2400" b="0" i="0" u="none" strike="noStrike" dirty="0">
                          <a:solidFill>
                            <a:srgbClr val="000000"/>
                          </a:solidFill>
                          <a:effectLst/>
                          <a:latin typeface="Aptos Narrow" panose="020B0004020202020204" pitchFamily="34" charset="0"/>
                        </a:rPr>
                        <a:t>0</a:t>
                      </a:r>
                    </a:p>
                  </a:txBody>
                  <a:tcPr marL="9356" marR="9356" marT="9356" marB="0" anchor="ctr"/>
                </a:tc>
                <a:extLst>
                  <a:ext uri="{0D108BD9-81ED-4DB2-BD59-A6C34878D82A}">
                    <a16:rowId xmlns:a16="http://schemas.microsoft.com/office/drawing/2014/main" val="1027941470"/>
                  </a:ext>
                </a:extLst>
              </a:tr>
            </a:tbl>
          </a:graphicData>
        </a:graphic>
      </p:graphicFrame>
      <p:pic>
        <p:nvPicPr>
          <p:cNvPr id="3" name="Google Shape;120;p1">
            <a:extLst>
              <a:ext uri="{FF2B5EF4-FFF2-40B4-BE49-F238E27FC236}">
                <a16:creationId xmlns:a16="http://schemas.microsoft.com/office/drawing/2014/main" id="{F145223B-F5F3-D8B7-4AD8-97E1A68FF445}"/>
              </a:ext>
            </a:extLst>
          </p:cNvPr>
          <p:cNvPicPr preferRelativeResize="0"/>
          <p:nvPr/>
        </p:nvPicPr>
        <p:blipFill rotWithShape="1">
          <a:blip r:embed="rId2">
            <a:alphaModFix/>
          </a:blip>
          <a:srcRect/>
          <a:stretch/>
        </p:blipFill>
        <p:spPr>
          <a:xfrm>
            <a:off x="0" y="6194395"/>
            <a:ext cx="1146074" cy="629478"/>
          </a:xfrm>
          <a:prstGeom prst="rect">
            <a:avLst/>
          </a:prstGeom>
          <a:noFill/>
          <a:ln>
            <a:noFill/>
          </a:ln>
        </p:spPr>
      </p:pic>
      <p:sp>
        <p:nvSpPr>
          <p:cNvPr id="4" name="CasellaDiTesto 3">
            <a:extLst>
              <a:ext uri="{FF2B5EF4-FFF2-40B4-BE49-F238E27FC236}">
                <a16:creationId xmlns:a16="http://schemas.microsoft.com/office/drawing/2014/main" id="{7F1BC12C-C0D9-518D-DF17-9EBB90F0B31D}"/>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dirty="0">
                <a:solidFill>
                  <a:schemeClr val="bg1"/>
                </a:solidFill>
                <a:latin typeface="Lato Black"/>
                <a:ea typeface="Lato Black"/>
                <a:cs typeface="Lato Black"/>
              </a:rPr>
              <a:t>STATO DI AVANZAMENTO ATTIVITA’ – PROGETTO ROM E SINTI</a:t>
            </a:r>
            <a:endParaRPr lang="it-IT" sz="1800" b="1" dirty="0">
              <a:solidFill>
                <a:schemeClr val="bg1"/>
              </a:solidFill>
              <a:latin typeface="Lato Black"/>
              <a:ea typeface="Lato Black"/>
              <a:cs typeface="Lato Black"/>
            </a:endParaRPr>
          </a:p>
        </p:txBody>
      </p:sp>
      <p:graphicFrame>
        <p:nvGraphicFramePr>
          <p:cNvPr id="8" name="Segnaposto contenuto 3">
            <a:extLst>
              <a:ext uri="{FF2B5EF4-FFF2-40B4-BE49-F238E27FC236}">
                <a16:creationId xmlns:a16="http://schemas.microsoft.com/office/drawing/2014/main" id="{9219159F-2689-ED63-E813-2F5299C04501}"/>
              </a:ext>
            </a:extLst>
          </p:cNvPr>
          <p:cNvGraphicFramePr>
            <a:graphicFrameLocks noGrp="1"/>
          </p:cNvGraphicFramePr>
          <p:nvPr>
            <p:ph idx="1"/>
            <p:extLst>
              <p:ext uri="{D42A27DB-BD31-4B8C-83A1-F6EECF244321}">
                <p14:modId xmlns:p14="http://schemas.microsoft.com/office/powerpoint/2010/main" val="1487629911"/>
              </p:ext>
            </p:extLst>
          </p:nvPr>
        </p:nvGraphicFramePr>
        <p:xfrm>
          <a:off x="838199" y="3734433"/>
          <a:ext cx="10515598" cy="1673107"/>
        </p:xfrm>
        <a:graphic>
          <a:graphicData uri="http://schemas.openxmlformats.org/drawingml/2006/table">
            <a:tbl>
              <a:tblPr firstRow="1" bandRow="1">
                <a:tableStyleId>{5C22544A-7EE6-4342-B048-85BDC9FD1C3A}</a:tableStyleId>
              </a:tblPr>
              <a:tblGrid>
                <a:gridCol w="2473037">
                  <a:extLst>
                    <a:ext uri="{9D8B030D-6E8A-4147-A177-3AD203B41FA5}">
                      <a16:colId xmlns:a16="http://schemas.microsoft.com/office/drawing/2014/main" val="1594518738"/>
                    </a:ext>
                  </a:extLst>
                </a:gridCol>
                <a:gridCol w="2092037">
                  <a:extLst>
                    <a:ext uri="{9D8B030D-6E8A-4147-A177-3AD203B41FA5}">
                      <a16:colId xmlns:a16="http://schemas.microsoft.com/office/drawing/2014/main" val="3868915206"/>
                    </a:ext>
                  </a:extLst>
                </a:gridCol>
                <a:gridCol w="2044730">
                  <a:extLst>
                    <a:ext uri="{9D8B030D-6E8A-4147-A177-3AD203B41FA5}">
                      <a16:colId xmlns:a16="http://schemas.microsoft.com/office/drawing/2014/main" val="2786825030"/>
                    </a:ext>
                  </a:extLst>
                </a:gridCol>
                <a:gridCol w="3905794">
                  <a:extLst>
                    <a:ext uri="{9D8B030D-6E8A-4147-A177-3AD203B41FA5}">
                      <a16:colId xmlns:a16="http://schemas.microsoft.com/office/drawing/2014/main" val="1476824846"/>
                    </a:ext>
                  </a:extLst>
                </a:gridCol>
              </a:tblGrid>
              <a:tr h="484387">
                <a:tc>
                  <a:txBody>
                    <a:bodyPr/>
                    <a:lstStyle/>
                    <a:p>
                      <a:r>
                        <a:rPr lang="it-IT" dirty="0"/>
                        <a:t>Linea progettuale</a:t>
                      </a:r>
                    </a:p>
                  </a:txBody>
                  <a:tcPr/>
                </a:tc>
                <a:tc>
                  <a:txBody>
                    <a:bodyPr/>
                    <a:lstStyle/>
                    <a:p>
                      <a:r>
                        <a:rPr lang="it-IT" dirty="0"/>
                        <a:t>Inizio attività</a:t>
                      </a:r>
                    </a:p>
                  </a:txBody>
                  <a:tcPr/>
                </a:tc>
                <a:tc>
                  <a:txBody>
                    <a:bodyPr/>
                    <a:lstStyle/>
                    <a:p>
                      <a:r>
                        <a:rPr lang="it-IT" dirty="0"/>
                        <a:t>Fine attività</a:t>
                      </a:r>
                    </a:p>
                  </a:txBody>
                  <a:tcPr/>
                </a:tc>
                <a:tc>
                  <a:txBody>
                    <a:bodyPr/>
                    <a:lstStyle/>
                    <a:p>
                      <a:pPr algn="ctr"/>
                      <a:r>
                        <a:rPr lang="it-IT" dirty="0"/>
                        <a:t>Ambiti di intervento</a:t>
                      </a:r>
                    </a:p>
                  </a:txBody>
                  <a:tcPr/>
                </a:tc>
                <a:extLst>
                  <a:ext uri="{0D108BD9-81ED-4DB2-BD59-A6C34878D82A}">
                    <a16:rowId xmlns:a16="http://schemas.microsoft.com/office/drawing/2014/main" val="141797060"/>
                  </a:ext>
                </a:extLst>
              </a:tr>
              <a:tr h="1104978">
                <a:tc>
                  <a:txBody>
                    <a:bodyPr/>
                    <a:lstStyle/>
                    <a:p>
                      <a:pPr marL="0" algn="ctr" defTabSz="914400" rtl="0" eaLnBrk="1" fontAlgn="b" latinLnBrk="0" hangingPunct="1">
                        <a:buNone/>
                      </a:pPr>
                      <a:r>
                        <a:rPr lang="en-US" sz="1800" kern="1200" dirty="0">
                          <a:solidFill>
                            <a:schemeClr val="dk1"/>
                          </a:solidFill>
                          <a:latin typeface="+mn-lt"/>
                          <a:ea typeface="+mn-ea"/>
                          <a:cs typeface="+mn-cs"/>
                        </a:rPr>
                        <a:t>MI4.4.11.1.e  Rom e Sinti</a:t>
                      </a:r>
                      <a:endParaRPr lang="it-IT" sz="1800" kern="1200" dirty="0">
                        <a:solidFill>
                          <a:schemeClr val="dk1"/>
                        </a:solidFill>
                        <a:latin typeface="+mn-lt"/>
                        <a:ea typeface="+mn-ea"/>
                        <a:cs typeface="+mn-cs"/>
                      </a:endParaRPr>
                    </a:p>
                  </a:txBody>
                  <a:tcPr marL="9525" marR="9525" marT="9525" marB="0" anchor="ctr"/>
                </a:tc>
                <a:tc>
                  <a:txBody>
                    <a:bodyPr/>
                    <a:lstStyle/>
                    <a:p>
                      <a:pPr algn="ctr"/>
                      <a:r>
                        <a:rPr lang="it-IT" dirty="0"/>
                        <a:t>1 luglio 2024</a:t>
                      </a:r>
                    </a:p>
                  </a:txBody>
                  <a:tcPr anchor="ctr"/>
                </a:tc>
                <a:tc>
                  <a:txBody>
                    <a:bodyPr/>
                    <a:lstStyle/>
                    <a:p>
                      <a:pPr algn="ctr"/>
                      <a:r>
                        <a:rPr lang="it-IT" dirty="0"/>
                        <a:t>31 dicembre 2027</a:t>
                      </a:r>
                    </a:p>
                  </a:txBody>
                  <a:tcPr anchor="ctr"/>
                </a:tc>
                <a:tc>
                  <a:txBody>
                    <a:bodyPr/>
                    <a:lstStyle/>
                    <a:p>
                      <a:pPr algn="ctr"/>
                      <a:r>
                        <a:rPr lang="it-IT" dirty="0"/>
                        <a:t>Attivazione di percorsi di </a:t>
                      </a:r>
                      <a:r>
                        <a:rPr lang="it-IT" b="1" dirty="0"/>
                        <a:t>case management e accoglienza </a:t>
                      </a:r>
                      <a:r>
                        <a:rPr lang="it-IT" dirty="0"/>
                        <a:t>per famiglie Rom, consolidamenti </a:t>
                      </a:r>
                      <a:r>
                        <a:rPr lang="it-IT" b="1" dirty="0"/>
                        <a:t>equipe multiprofessionale – Ortles </a:t>
                      </a:r>
                    </a:p>
                  </a:txBody>
                  <a:tcPr anchor="ctr"/>
                </a:tc>
                <a:extLst>
                  <a:ext uri="{0D108BD9-81ED-4DB2-BD59-A6C34878D82A}">
                    <a16:rowId xmlns:a16="http://schemas.microsoft.com/office/drawing/2014/main" val="632393619"/>
                  </a:ext>
                </a:extLst>
              </a:tr>
            </a:tbl>
          </a:graphicData>
        </a:graphic>
      </p:graphicFrame>
    </p:spTree>
    <p:extLst>
      <p:ext uri="{BB962C8B-B14F-4D97-AF65-F5344CB8AC3E}">
        <p14:creationId xmlns:p14="http://schemas.microsoft.com/office/powerpoint/2010/main" val="400982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BB51-0A27-6CC1-9092-AAC75991EDB5}"/>
            </a:ext>
          </a:extLst>
        </p:cNvPr>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664A86C2-7D3A-0914-0459-BD98D6D575C4}"/>
              </a:ext>
            </a:extLst>
          </p:cNvPr>
          <p:cNvGraphicFramePr>
            <a:graphicFrameLocks noGrp="1"/>
          </p:cNvGraphicFramePr>
          <p:nvPr>
            <p:extLst>
              <p:ext uri="{D42A27DB-BD31-4B8C-83A1-F6EECF244321}">
                <p14:modId xmlns:p14="http://schemas.microsoft.com/office/powerpoint/2010/main" val="1539858652"/>
              </p:ext>
            </p:extLst>
          </p:nvPr>
        </p:nvGraphicFramePr>
        <p:xfrm>
          <a:off x="838200" y="1439056"/>
          <a:ext cx="10515598" cy="1978141"/>
        </p:xfrm>
        <a:graphic>
          <a:graphicData uri="http://schemas.openxmlformats.org/drawingml/2006/table">
            <a:tbl>
              <a:tblPr>
                <a:tableStyleId>{5C22544A-7EE6-4342-B048-85BDC9FD1C3A}</a:tableStyleId>
              </a:tblPr>
              <a:tblGrid>
                <a:gridCol w="2059068">
                  <a:extLst>
                    <a:ext uri="{9D8B030D-6E8A-4147-A177-3AD203B41FA5}">
                      <a16:colId xmlns:a16="http://schemas.microsoft.com/office/drawing/2014/main" val="371554374"/>
                    </a:ext>
                  </a:extLst>
                </a:gridCol>
                <a:gridCol w="2130838">
                  <a:extLst>
                    <a:ext uri="{9D8B030D-6E8A-4147-A177-3AD203B41FA5}">
                      <a16:colId xmlns:a16="http://schemas.microsoft.com/office/drawing/2014/main" val="3659850974"/>
                    </a:ext>
                  </a:extLst>
                </a:gridCol>
                <a:gridCol w="1989772">
                  <a:extLst>
                    <a:ext uri="{9D8B030D-6E8A-4147-A177-3AD203B41FA5}">
                      <a16:colId xmlns:a16="http://schemas.microsoft.com/office/drawing/2014/main" val="1868988278"/>
                    </a:ext>
                  </a:extLst>
                </a:gridCol>
                <a:gridCol w="2167960">
                  <a:extLst>
                    <a:ext uri="{9D8B030D-6E8A-4147-A177-3AD203B41FA5}">
                      <a16:colId xmlns:a16="http://schemas.microsoft.com/office/drawing/2014/main" val="670385882"/>
                    </a:ext>
                  </a:extLst>
                </a:gridCol>
                <a:gridCol w="2167960">
                  <a:extLst>
                    <a:ext uri="{9D8B030D-6E8A-4147-A177-3AD203B41FA5}">
                      <a16:colId xmlns:a16="http://schemas.microsoft.com/office/drawing/2014/main" val="3930892135"/>
                    </a:ext>
                  </a:extLst>
                </a:gridCol>
              </a:tblGrid>
              <a:tr h="813809">
                <a:tc>
                  <a:txBody>
                    <a:bodyPr/>
                    <a:lstStyle/>
                    <a:p>
                      <a:pPr algn="ctr" fontAlgn="b">
                        <a:buNone/>
                      </a:pPr>
                      <a:r>
                        <a:rPr lang="it-IT" sz="1800" b="1" u="none" strike="noStrike" dirty="0">
                          <a:effectLst/>
                        </a:rPr>
                        <a:t>Linea </a:t>
                      </a:r>
                    </a:p>
                    <a:p>
                      <a:pPr algn="ctr" fontAlgn="b">
                        <a:buNone/>
                      </a:pPr>
                      <a:r>
                        <a:rPr lang="it-IT" sz="1800" b="1" u="none" strike="noStrike" dirty="0">
                          <a:effectLst/>
                        </a:rPr>
                        <a:t>Progettuale</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u="none" strike="noStrike" dirty="0">
                          <a:effectLst/>
                        </a:rPr>
                        <a:t>Importo ammesso a finanziamento</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u="none" strike="noStrike" dirty="0">
                          <a:effectLst/>
                        </a:rPr>
                        <a:t>Importo impegnato</a:t>
                      </a:r>
                      <a:endParaRPr lang="it-IT" sz="1800" b="1" i="0" u="none" strike="noStrike" dirty="0">
                        <a:solidFill>
                          <a:srgbClr val="000000"/>
                        </a:solidFill>
                        <a:effectLst/>
                        <a:latin typeface="Aptos Narrow" panose="020B0004020202020204" pitchFamily="34" charset="0"/>
                      </a:endParaRPr>
                    </a:p>
                  </a:txBody>
                  <a:tcPr marL="9356" marR="9356" marT="9356" marB="0" anchor="b"/>
                </a:tc>
                <a:tc>
                  <a:txBody>
                    <a:bodyPr/>
                    <a:lstStyle/>
                    <a:p>
                      <a:pPr algn="ctr" fontAlgn="b">
                        <a:buNone/>
                      </a:pPr>
                      <a:r>
                        <a:rPr lang="it-IT" sz="1800" b="1" i="0" u="none" strike="noStrike" dirty="0">
                          <a:solidFill>
                            <a:srgbClr val="000000"/>
                          </a:solidFill>
                          <a:effectLst/>
                          <a:latin typeface="Aptos Narrow" panose="020B0004020202020204" pitchFamily="34" charset="0"/>
                        </a:rPr>
                        <a:t>Importo </a:t>
                      </a:r>
                    </a:p>
                    <a:p>
                      <a:pPr algn="ctr" fontAlgn="b">
                        <a:buNone/>
                      </a:pPr>
                      <a:r>
                        <a:rPr lang="it-IT" sz="1800" b="1" i="0" u="none" strike="noStrike" dirty="0">
                          <a:solidFill>
                            <a:srgbClr val="000000"/>
                          </a:solidFill>
                          <a:effectLst/>
                          <a:latin typeface="Aptos Narrow" panose="020B0004020202020204" pitchFamily="34" charset="0"/>
                        </a:rPr>
                        <a:t>liquidato</a:t>
                      </a:r>
                    </a:p>
                  </a:txBody>
                  <a:tcPr marL="9356" marR="9356" marT="9356" marB="0" anchor="b"/>
                </a:tc>
                <a:tc>
                  <a:txBody>
                    <a:bodyPr/>
                    <a:lstStyle/>
                    <a:p>
                      <a:pPr algn="ctr" fontAlgn="b">
                        <a:buNone/>
                      </a:pPr>
                      <a:r>
                        <a:rPr lang="it-IT" sz="1800" b="1" u="none" strike="noStrike" dirty="0">
                          <a:effectLst/>
                        </a:rPr>
                        <a:t>Quota flessibilità </a:t>
                      </a:r>
                    </a:p>
                    <a:p>
                      <a:pPr algn="ctr" fontAlgn="b">
                        <a:buNone/>
                      </a:pPr>
                      <a:r>
                        <a:rPr lang="it-IT" sz="1800" b="1" u="none" strike="noStrike" dirty="0">
                          <a:effectLst/>
                        </a:rPr>
                        <a:t>da impegnare</a:t>
                      </a:r>
                      <a:endParaRPr lang="it-IT" sz="1800" b="1" i="0" u="none" strike="noStrike" dirty="0">
                        <a:solidFill>
                          <a:srgbClr val="000000"/>
                        </a:solidFill>
                        <a:effectLst/>
                        <a:latin typeface="Aptos Narrow" panose="020B0004020202020204" pitchFamily="34" charset="0"/>
                      </a:endParaRPr>
                    </a:p>
                  </a:txBody>
                  <a:tcPr marL="9356" marR="9356" marT="9356" marB="0" anchor="b"/>
                </a:tc>
                <a:extLst>
                  <a:ext uri="{0D108BD9-81ED-4DB2-BD59-A6C34878D82A}">
                    <a16:rowId xmlns:a16="http://schemas.microsoft.com/office/drawing/2014/main" val="383743171"/>
                  </a:ext>
                </a:extLst>
              </a:tr>
              <a:tr h="1164332">
                <a:tc>
                  <a:txBody>
                    <a:bodyPr/>
                    <a:lstStyle/>
                    <a:p>
                      <a:pPr algn="ctr" rtl="0" fontAlgn="b">
                        <a:buNone/>
                      </a:pPr>
                      <a:r>
                        <a:rPr lang="it-IT" sz="2400" u="none" strike="noStrike" dirty="0">
                          <a:effectLst/>
                        </a:rPr>
                        <a:t> MI4.4.12.1.b </a:t>
                      </a:r>
                      <a:r>
                        <a:rPr lang="it-IT" sz="2400" b="1" u="none" strike="noStrike" dirty="0">
                          <a:effectLst/>
                        </a:rPr>
                        <a:t>Bassa Soglia </a:t>
                      </a:r>
                      <a:endParaRPr lang="it-IT" sz="2400" b="1" i="0" u="none" strike="noStrike" dirty="0">
                        <a:solidFill>
                          <a:srgbClr val="000000"/>
                        </a:solidFill>
                        <a:effectLst/>
                        <a:latin typeface="Aptos" panose="020B0004020202020204" pitchFamily="34" charset="0"/>
                      </a:endParaRPr>
                    </a:p>
                  </a:txBody>
                  <a:tcPr marL="9356" marR="9356" marT="9356" marB="0" anchor="ctr"/>
                </a:tc>
                <a:tc>
                  <a:txBody>
                    <a:bodyPr/>
                    <a:lstStyle/>
                    <a:p>
                      <a:pPr algn="ctr" rtl="0" fontAlgn="b">
                        <a:buNone/>
                      </a:pPr>
                      <a:r>
                        <a:rPr lang="it-IT" sz="2400" u="none" strike="noStrike" dirty="0">
                          <a:effectLst/>
                        </a:rPr>
                        <a:t>940.000,00 € </a:t>
                      </a:r>
                      <a:endParaRPr lang="it-IT" sz="2400" b="0" i="0" u="none" strike="noStrike" dirty="0">
                        <a:solidFill>
                          <a:srgbClr val="000000"/>
                        </a:solidFill>
                        <a:effectLst/>
                        <a:latin typeface="Calibri" panose="020F0502020204030204" pitchFamily="34" charset="0"/>
                      </a:endParaRPr>
                    </a:p>
                  </a:txBody>
                  <a:tcPr marL="9356" marR="9356" marT="9356" marB="0" anchor="ctr"/>
                </a:tc>
                <a:tc>
                  <a:txBody>
                    <a:bodyPr/>
                    <a:lstStyle/>
                    <a:p>
                      <a:pPr algn="ctr" rtl="0" fontAlgn="b">
                        <a:buNone/>
                      </a:pPr>
                      <a:r>
                        <a:rPr lang="it-IT" sz="2400" u="none" strike="noStrike" dirty="0">
                          <a:effectLst/>
                        </a:rPr>
                        <a:t>940.000,00 € </a:t>
                      </a:r>
                      <a:endParaRPr lang="it-IT" sz="2400" b="0" i="0" u="none" strike="noStrike" dirty="0">
                        <a:solidFill>
                          <a:srgbClr val="000000"/>
                        </a:solidFill>
                        <a:effectLst/>
                        <a:latin typeface="Calibri" panose="020F0502020204030204" pitchFamily="34" charset="0"/>
                      </a:endParaRPr>
                    </a:p>
                  </a:txBody>
                  <a:tcPr marL="9356" marR="9356" marT="9356" marB="0" anchor="ctr"/>
                </a:tc>
                <a:tc>
                  <a:txBody>
                    <a:bodyPr/>
                    <a:lstStyle/>
                    <a:p>
                      <a:pPr algn="ctr" fontAlgn="b">
                        <a:buNone/>
                      </a:pPr>
                      <a:r>
                        <a:rPr lang="it-IT" sz="2400" u="none" strike="noStrike" dirty="0">
                          <a:effectLst/>
                        </a:rPr>
                        <a:t>194.100,00 € </a:t>
                      </a:r>
                      <a:endParaRPr lang="it-IT" sz="2400" b="0" i="0" u="none" strike="noStrike" dirty="0">
                        <a:solidFill>
                          <a:srgbClr val="000000"/>
                        </a:solidFill>
                        <a:effectLst/>
                        <a:latin typeface="Aptos Narrow" panose="020B0004020202020204" pitchFamily="34" charset="0"/>
                      </a:endParaRPr>
                    </a:p>
                  </a:txBody>
                  <a:tcPr marL="9356" marR="9356" marT="9356" marB="0" anchor="ctr"/>
                </a:tc>
                <a:tc>
                  <a:txBody>
                    <a:bodyPr/>
                    <a:lstStyle/>
                    <a:p>
                      <a:pPr algn="ctr" fontAlgn="b">
                        <a:buNone/>
                      </a:pPr>
                      <a:r>
                        <a:rPr lang="it-IT" sz="2400" u="none" strike="noStrike" dirty="0">
                          <a:effectLst/>
                        </a:rPr>
                        <a:t>480.000,00 € </a:t>
                      </a:r>
                      <a:endParaRPr lang="it-IT" sz="2400" b="0" i="0" u="none" strike="noStrike" dirty="0">
                        <a:solidFill>
                          <a:srgbClr val="000000"/>
                        </a:solidFill>
                        <a:effectLst/>
                        <a:latin typeface="Aptos Narrow" panose="020B0004020202020204" pitchFamily="34" charset="0"/>
                      </a:endParaRPr>
                    </a:p>
                  </a:txBody>
                  <a:tcPr marL="9356" marR="9356" marT="9356" marB="0" anchor="ctr"/>
                </a:tc>
                <a:extLst>
                  <a:ext uri="{0D108BD9-81ED-4DB2-BD59-A6C34878D82A}">
                    <a16:rowId xmlns:a16="http://schemas.microsoft.com/office/drawing/2014/main" val="2259531105"/>
                  </a:ext>
                </a:extLst>
              </a:tr>
            </a:tbl>
          </a:graphicData>
        </a:graphic>
      </p:graphicFrame>
      <p:pic>
        <p:nvPicPr>
          <p:cNvPr id="3" name="Google Shape;120;p1">
            <a:extLst>
              <a:ext uri="{FF2B5EF4-FFF2-40B4-BE49-F238E27FC236}">
                <a16:creationId xmlns:a16="http://schemas.microsoft.com/office/drawing/2014/main" id="{1884375E-D951-62EA-1FC6-84E5F3EA3483}"/>
              </a:ext>
            </a:extLst>
          </p:cNvPr>
          <p:cNvPicPr preferRelativeResize="0"/>
          <p:nvPr/>
        </p:nvPicPr>
        <p:blipFill rotWithShape="1">
          <a:blip r:embed="rId2">
            <a:alphaModFix/>
          </a:blip>
          <a:srcRect/>
          <a:stretch/>
        </p:blipFill>
        <p:spPr>
          <a:xfrm>
            <a:off x="0" y="6194395"/>
            <a:ext cx="1146074" cy="629478"/>
          </a:xfrm>
          <a:prstGeom prst="rect">
            <a:avLst/>
          </a:prstGeom>
          <a:noFill/>
          <a:ln>
            <a:noFill/>
          </a:ln>
        </p:spPr>
      </p:pic>
      <p:sp>
        <p:nvSpPr>
          <p:cNvPr id="4" name="CasellaDiTesto 3">
            <a:extLst>
              <a:ext uri="{FF2B5EF4-FFF2-40B4-BE49-F238E27FC236}">
                <a16:creationId xmlns:a16="http://schemas.microsoft.com/office/drawing/2014/main" id="{70E8EEE0-7D62-60EC-A6B4-1E80B5EC80DB}"/>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dirty="0">
                <a:solidFill>
                  <a:schemeClr val="bg1"/>
                </a:solidFill>
                <a:latin typeface="Lato Black"/>
                <a:ea typeface="Lato Black"/>
                <a:cs typeface="Lato Black"/>
              </a:rPr>
              <a:t>STATO DI AVANZAMENTO ATTIVITA’ – PROGETTO BASSA SOGLIA</a:t>
            </a:r>
            <a:endParaRPr lang="it-IT" sz="1800" b="1" dirty="0">
              <a:solidFill>
                <a:schemeClr val="bg1"/>
              </a:solidFill>
              <a:latin typeface="Lato Black"/>
              <a:ea typeface="Lato Black"/>
              <a:cs typeface="Lato Black"/>
            </a:endParaRPr>
          </a:p>
        </p:txBody>
      </p:sp>
      <p:graphicFrame>
        <p:nvGraphicFramePr>
          <p:cNvPr id="8" name="Segnaposto contenuto 3">
            <a:extLst>
              <a:ext uri="{FF2B5EF4-FFF2-40B4-BE49-F238E27FC236}">
                <a16:creationId xmlns:a16="http://schemas.microsoft.com/office/drawing/2014/main" id="{DFCB141A-6FB2-D80B-E03D-C3D33F0F02B1}"/>
              </a:ext>
            </a:extLst>
          </p:cNvPr>
          <p:cNvGraphicFramePr>
            <a:graphicFrameLocks noGrp="1"/>
          </p:cNvGraphicFramePr>
          <p:nvPr>
            <p:ph idx="1"/>
            <p:extLst>
              <p:ext uri="{D42A27DB-BD31-4B8C-83A1-F6EECF244321}">
                <p14:modId xmlns:p14="http://schemas.microsoft.com/office/powerpoint/2010/main" val="3144367294"/>
              </p:ext>
            </p:extLst>
          </p:nvPr>
        </p:nvGraphicFramePr>
        <p:xfrm>
          <a:off x="838199" y="3848733"/>
          <a:ext cx="10515598" cy="1589365"/>
        </p:xfrm>
        <a:graphic>
          <a:graphicData uri="http://schemas.openxmlformats.org/drawingml/2006/table">
            <a:tbl>
              <a:tblPr firstRow="1" bandRow="1">
                <a:tableStyleId>{5C22544A-7EE6-4342-B048-85BDC9FD1C3A}</a:tableStyleId>
              </a:tblPr>
              <a:tblGrid>
                <a:gridCol w="2473037">
                  <a:extLst>
                    <a:ext uri="{9D8B030D-6E8A-4147-A177-3AD203B41FA5}">
                      <a16:colId xmlns:a16="http://schemas.microsoft.com/office/drawing/2014/main" val="1594518738"/>
                    </a:ext>
                  </a:extLst>
                </a:gridCol>
                <a:gridCol w="2092037">
                  <a:extLst>
                    <a:ext uri="{9D8B030D-6E8A-4147-A177-3AD203B41FA5}">
                      <a16:colId xmlns:a16="http://schemas.microsoft.com/office/drawing/2014/main" val="3868915206"/>
                    </a:ext>
                  </a:extLst>
                </a:gridCol>
                <a:gridCol w="2044730">
                  <a:extLst>
                    <a:ext uri="{9D8B030D-6E8A-4147-A177-3AD203B41FA5}">
                      <a16:colId xmlns:a16="http://schemas.microsoft.com/office/drawing/2014/main" val="2786825030"/>
                    </a:ext>
                  </a:extLst>
                </a:gridCol>
                <a:gridCol w="3905794">
                  <a:extLst>
                    <a:ext uri="{9D8B030D-6E8A-4147-A177-3AD203B41FA5}">
                      <a16:colId xmlns:a16="http://schemas.microsoft.com/office/drawing/2014/main" val="1476824846"/>
                    </a:ext>
                  </a:extLst>
                </a:gridCol>
              </a:tblGrid>
              <a:tr h="484387">
                <a:tc>
                  <a:txBody>
                    <a:bodyPr/>
                    <a:lstStyle/>
                    <a:p>
                      <a:r>
                        <a:rPr lang="it-IT" dirty="0"/>
                        <a:t>Linea progettuale</a:t>
                      </a:r>
                    </a:p>
                  </a:txBody>
                  <a:tcPr/>
                </a:tc>
                <a:tc>
                  <a:txBody>
                    <a:bodyPr/>
                    <a:lstStyle/>
                    <a:p>
                      <a:r>
                        <a:rPr lang="it-IT" dirty="0"/>
                        <a:t>Inizio attività</a:t>
                      </a:r>
                    </a:p>
                  </a:txBody>
                  <a:tcPr/>
                </a:tc>
                <a:tc>
                  <a:txBody>
                    <a:bodyPr/>
                    <a:lstStyle/>
                    <a:p>
                      <a:r>
                        <a:rPr lang="it-IT" dirty="0"/>
                        <a:t>Fine attività</a:t>
                      </a:r>
                    </a:p>
                  </a:txBody>
                  <a:tcPr/>
                </a:tc>
                <a:tc>
                  <a:txBody>
                    <a:bodyPr/>
                    <a:lstStyle/>
                    <a:p>
                      <a:pPr algn="ctr"/>
                      <a:r>
                        <a:rPr lang="it-IT" dirty="0"/>
                        <a:t>Ambiti di intervento</a:t>
                      </a:r>
                    </a:p>
                  </a:txBody>
                  <a:tcPr/>
                </a:tc>
                <a:extLst>
                  <a:ext uri="{0D108BD9-81ED-4DB2-BD59-A6C34878D82A}">
                    <a16:rowId xmlns:a16="http://schemas.microsoft.com/office/drawing/2014/main" val="141797060"/>
                  </a:ext>
                </a:extLst>
              </a:tr>
              <a:tr h="1104978">
                <a:tc>
                  <a:txBody>
                    <a:bodyPr/>
                    <a:lstStyle/>
                    <a:p>
                      <a:pPr marL="0" algn="ctr" defTabSz="914400" rtl="0" eaLnBrk="1" fontAlgn="b" latinLnBrk="0" hangingPunct="1">
                        <a:buNone/>
                      </a:pPr>
                      <a:r>
                        <a:rPr lang="en-US" sz="1800" kern="1200" dirty="0">
                          <a:solidFill>
                            <a:schemeClr val="dk1"/>
                          </a:solidFill>
                          <a:latin typeface="+mn-lt"/>
                          <a:ea typeface="+mn-ea"/>
                          <a:cs typeface="+mn-cs"/>
                        </a:rPr>
                        <a:t>MI4.4.12.1.b  Bassa Soglia</a:t>
                      </a:r>
                      <a:endParaRPr lang="it-IT" sz="1800" kern="1200" dirty="0">
                        <a:solidFill>
                          <a:schemeClr val="dk1"/>
                        </a:solidFill>
                        <a:latin typeface="+mn-lt"/>
                        <a:ea typeface="+mn-ea"/>
                        <a:cs typeface="+mn-cs"/>
                      </a:endParaRPr>
                    </a:p>
                  </a:txBody>
                  <a:tcPr marL="9525" marR="9525" marT="9525" marB="0" anchor="ctr"/>
                </a:tc>
                <a:tc>
                  <a:txBody>
                    <a:bodyPr/>
                    <a:lstStyle/>
                    <a:p>
                      <a:pPr algn="ctr"/>
                      <a:r>
                        <a:rPr lang="it-IT" dirty="0"/>
                        <a:t>1 luglio 2024</a:t>
                      </a:r>
                    </a:p>
                  </a:txBody>
                  <a:tcPr anchor="ctr"/>
                </a:tc>
                <a:tc>
                  <a:txBody>
                    <a:bodyPr/>
                    <a:lstStyle/>
                    <a:p>
                      <a:pPr algn="ctr"/>
                      <a:r>
                        <a:rPr lang="it-IT" dirty="0"/>
                        <a:t>31 dicembre 2027</a:t>
                      </a:r>
                    </a:p>
                  </a:txBody>
                  <a:tcPr anchor="ctr"/>
                </a:tc>
                <a:tc>
                  <a:txBody>
                    <a:bodyPr/>
                    <a:lstStyle/>
                    <a:p>
                      <a:pPr algn="ctr"/>
                      <a:r>
                        <a:rPr lang="it-IT" b="1" dirty="0"/>
                        <a:t>Equipe itinerante, Educativa di strada</a:t>
                      </a:r>
                      <a:r>
                        <a:rPr lang="it-IT" dirty="0"/>
                        <a:t>, Servizi a supporto delle </a:t>
                      </a:r>
                      <a:r>
                        <a:rPr lang="it-IT" b="1" dirty="0"/>
                        <a:t>Unità Mobili</a:t>
                      </a:r>
                      <a:r>
                        <a:rPr lang="it-IT" dirty="0"/>
                        <a:t>, </a:t>
                      </a:r>
                      <a:r>
                        <a:rPr lang="it-IT" b="1" dirty="0"/>
                        <a:t>Servizi diurni a bassa soglia</a:t>
                      </a:r>
                    </a:p>
                  </a:txBody>
                  <a:tcPr anchor="ctr"/>
                </a:tc>
                <a:extLst>
                  <a:ext uri="{0D108BD9-81ED-4DB2-BD59-A6C34878D82A}">
                    <a16:rowId xmlns:a16="http://schemas.microsoft.com/office/drawing/2014/main" val="1119990302"/>
                  </a:ext>
                </a:extLst>
              </a:tr>
            </a:tbl>
          </a:graphicData>
        </a:graphic>
      </p:graphicFrame>
    </p:spTree>
    <p:extLst>
      <p:ext uri="{BB962C8B-B14F-4D97-AF65-F5344CB8AC3E}">
        <p14:creationId xmlns:p14="http://schemas.microsoft.com/office/powerpoint/2010/main" val="43138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3521E64-9CC1-1CBD-6CFA-B4056E4C3D2D}"/>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STATO</a:t>
            </a:r>
            <a:r>
              <a:rPr lang="it-IT" sz="1800" b="1">
                <a:solidFill>
                  <a:schemeClr val="bg1"/>
                </a:solidFill>
                <a:latin typeface="Lato Black"/>
                <a:ea typeface="Lato Black"/>
                <a:cs typeface="Lato Black"/>
              </a:rPr>
              <a:t> AVANZAMENTO</a:t>
            </a:r>
            <a:r>
              <a:rPr lang="it-IT" b="1">
                <a:solidFill>
                  <a:schemeClr val="bg1"/>
                </a:solidFill>
                <a:latin typeface="Lato Black"/>
                <a:ea typeface="Lato Black"/>
                <a:cs typeface="Lato Black"/>
              </a:rPr>
              <a:t> PROGETTUALE</a:t>
            </a:r>
            <a:endParaRPr lang="it-IT" sz="1800" b="1">
              <a:solidFill>
                <a:schemeClr val="bg1"/>
              </a:solidFill>
              <a:latin typeface="Lato Black"/>
              <a:ea typeface="Lato Black"/>
              <a:cs typeface="Lato Black"/>
            </a:endParaRPr>
          </a:p>
        </p:txBody>
      </p:sp>
      <p:graphicFrame>
        <p:nvGraphicFramePr>
          <p:cNvPr id="35" name="Diagramma 34">
            <a:extLst>
              <a:ext uri="{FF2B5EF4-FFF2-40B4-BE49-F238E27FC236}">
                <a16:creationId xmlns:a16="http://schemas.microsoft.com/office/drawing/2014/main" id="{7F00FF12-F9B8-EECF-565C-26FF5649FFF7}"/>
              </a:ext>
            </a:extLst>
          </p:cNvPr>
          <p:cNvGraphicFramePr/>
          <p:nvPr>
            <p:extLst>
              <p:ext uri="{D42A27DB-BD31-4B8C-83A1-F6EECF244321}">
                <p14:modId xmlns:p14="http://schemas.microsoft.com/office/powerpoint/2010/main" val="858870688"/>
              </p:ext>
            </p:extLst>
          </p:nvPr>
        </p:nvGraphicFramePr>
        <p:xfrm>
          <a:off x="644057" y="1965151"/>
          <a:ext cx="10712020" cy="428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ottotitolo 2">
            <a:extLst>
              <a:ext uri="{FF2B5EF4-FFF2-40B4-BE49-F238E27FC236}">
                <a16:creationId xmlns:a16="http://schemas.microsoft.com/office/drawing/2014/main" id="{AFAE7E1D-28E6-7D11-57EB-EF471E020BDD}"/>
              </a:ext>
            </a:extLst>
          </p:cNvPr>
          <p:cNvSpPr txBox="1">
            <a:spLocks/>
          </p:cNvSpPr>
          <p:nvPr/>
        </p:nvSpPr>
        <p:spPr>
          <a:xfrm>
            <a:off x="644057" y="1225821"/>
            <a:ext cx="9702618" cy="10681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it-IT" sz="1400" b="1">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OBIETTIVI</a:t>
            </a:r>
            <a:r>
              <a:rPr lang="it-IT" sz="1200" b="1">
                <a:solidFill>
                  <a:srgbClr val="FF0000"/>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 </a:t>
            </a:r>
            <a:endParaRPr lang="it-IT" sz="1200" b="1">
              <a:solidFill>
                <a:srgbClr val="FF0000"/>
              </a:solidFill>
              <a:effectLst>
                <a:outerShdw blurRad="38100" dist="38100" dir="2700000" algn="tl">
                  <a:srgbClr val="000000">
                    <a:alpha val="43137"/>
                  </a:srgbClr>
                </a:outerShdw>
              </a:effectLst>
            </a:endParaRPr>
          </a:p>
          <a:p>
            <a:pPr marL="0" indent="0" algn="just">
              <a:spcBef>
                <a:spcPts val="600"/>
              </a:spcBef>
              <a:buNone/>
            </a:pPr>
            <a:r>
              <a:rPr lang="it-IT" sz="1400">
                <a:latin typeface="Aptos" panose="020B0004020202020204" pitchFamily="34" charset="0"/>
                <a:ea typeface="Lato Medium"/>
                <a:cs typeface="Lato Medium"/>
              </a:rPr>
              <a:t>A</a:t>
            </a:r>
            <a:r>
              <a:rPr lang="it-IT" sz="1200">
                <a:latin typeface="Aptos" panose="020B0004020202020204" pitchFamily="34" charset="0"/>
                <a:ea typeface="Lato Medium"/>
                <a:cs typeface="Lato Medium"/>
              </a:rPr>
              <a:t>umentare il benessere, migliorare lo sviluppo e promuovere un cambiamento positivo nella crescita di almeno 150 bambini e delle loro famiglie, attraverso l’utilizzo di 4 dispositivi: </a:t>
            </a:r>
            <a:r>
              <a:rPr lang="it-IT" sz="1200">
                <a:latin typeface="Aptos" panose="020B0004020202020204" pitchFamily="34" charset="0"/>
                <a:ea typeface="Lato Medium" panose="020F0502020204030203" pitchFamily="34" charset="0"/>
                <a:cs typeface="Lato Medium" panose="020F0502020204030203" pitchFamily="34" charset="0"/>
              </a:rPr>
              <a:t>progetti di assistenza domiciliare educativa; Gruppi genitori; Partenariato scuola-famiglia; strumenti di vicinanza solidale. </a:t>
            </a:r>
          </a:p>
          <a:p>
            <a:pPr marL="86995" indent="-86995" algn="just">
              <a:spcBef>
                <a:spcPts val="600"/>
              </a:spcBef>
            </a:pPr>
            <a:endParaRPr lang="it-IT" sz="1100">
              <a:solidFill>
                <a:srgbClr val="000000"/>
              </a:solidFill>
              <a:latin typeface="Lato Medium"/>
              <a:ea typeface="Lato Medium"/>
              <a:cs typeface="Calibri" panose="020F0502020204030204"/>
            </a:endParaRPr>
          </a:p>
        </p:txBody>
      </p:sp>
      <p:sp>
        <p:nvSpPr>
          <p:cNvPr id="16" name="CasellaDiTesto 15">
            <a:extLst>
              <a:ext uri="{FF2B5EF4-FFF2-40B4-BE49-F238E27FC236}">
                <a16:creationId xmlns:a16="http://schemas.microsoft.com/office/drawing/2014/main" id="{A6F3A9F3-EFB1-69D4-0B1E-1018B5280FDF}"/>
              </a:ext>
            </a:extLst>
          </p:cNvPr>
          <p:cNvSpPr txBox="1"/>
          <p:nvPr/>
        </p:nvSpPr>
        <p:spPr>
          <a:xfrm>
            <a:off x="644057" y="4451394"/>
            <a:ext cx="8108057" cy="36933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it-IT" b="1" dirty="0"/>
              <a:t>Avanzamento del </a:t>
            </a:r>
            <a:r>
              <a:rPr lang="it-IT" b="1" dirty="0">
                <a:solidFill>
                  <a:srgbClr val="FF0000"/>
                </a:solidFill>
              </a:rPr>
              <a:t>target </a:t>
            </a:r>
            <a:r>
              <a:rPr lang="it-IT" b="1" dirty="0"/>
              <a:t>a febbraio 2026</a:t>
            </a:r>
          </a:p>
        </p:txBody>
      </p:sp>
      <p:pic>
        <p:nvPicPr>
          <p:cNvPr id="17" name="Google Shape;120;p1">
            <a:extLst>
              <a:ext uri="{FF2B5EF4-FFF2-40B4-BE49-F238E27FC236}">
                <a16:creationId xmlns:a16="http://schemas.microsoft.com/office/drawing/2014/main" id="{404E24CE-18EA-C399-2EE3-FF51A27EF885}"/>
              </a:ext>
            </a:extLst>
          </p:cNvPr>
          <p:cNvPicPr preferRelativeResize="0"/>
          <p:nvPr/>
        </p:nvPicPr>
        <p:blipFill rotWithShape="1">
          <a:blip r:embed="rId8">
            <a:alphaModFix/>
          </a:blip>
          <a:srcRect/>
          <a:stretch/>
        </p:blipFill>
        <p:spPr>
          <a:xfrm>
            <a:off x="224682" y="6216975"/>
            <a:ext cx="1045222" cy="562244"/>
          </a:xfrm>
          <a:prstGeom prst="rect">
            <a:avLst/>
          </a:prstGeom>
          <a:noFill/>
          <a:ln>
            <a:noFill/>
          </a:ln>
        </p:spPr>
      </p:pic>
      <p:sp>
        <p:nvSpPr>
          <p:cNvPr id="19" name="CasellaDiTesto 18">
            <a:extLst>
              <a:ext uri="{FF2B5EF4-FFF2-40B4-BE49-F238E27FC236}">
                <a16:creationId xmlns:a16="http://schemas.microsoft.com/office/drawing/2014/main" id="{AC2A2227-9329-1249-1A3F-E3CA244DCAB8}"/>
              </a:ext>
            </a:extLst>
          </p:cNvPr>
          <p:cNvSpPr txBox="1"/>
          <p:nvPr/>
        </p:nvSpPr>
        <p:spPr>
          <a:xfrm>
            <a:off x="644057" y="908847"/>
            <a:ext cx="10771564" cy="307777"/>
          </a:xfrm>
          <a:prstGeom prst="rect">
            <a:avLst/>
          </a:prstGeom>
          <a:solidFill>
            <a:schemeClr val="bg2"/>
          </a:solidFill>
        </p:spPr>
        <p:txBody>
          <a:bodyPr wrap="square" rtlCol="0">
            <a:spAutoFit/>
          </a:bodyPr>
          <a:lstStyle/>
          <a:p>
            <a:r>
              <a:rPr lang="it-IT" sz="1400" b="1">
                <a:latin typeface="Aptos" panose="020B0004020202020204" pitchFamily="34" charset="0"/>
                <a:ea typeface="Lato Black" panose="020F0502020204030203" pitchFamily="34" charset="0"/>
                <a:cs typeface="Lato Black" panose="020F0502020204030203" pitchFamily="34" charset="0"/>
              </a:rPr>
              <a:t>INV. 1.1.1 - Sostegno alle capacità genitoriali e prevenzione della vulnerabilità delle famiglie e dei bambini</a:t>
            </a:r>
          </a:p>
        </p:txBody>
      </p:sp>
      <p:sp>
        <p:nvSpPr>
          <p:cNvPr id="46" name="CasellaDiTesto 45">
            <a:extLst>
              <a:ext uri="{FF2B5EF4-FFF2-40B4-BE49-F238E27FC236}">
                <a16:creationId xmlns:a16="http://schemas.microsoft.com/office/drawing/2014/main" id="{6B6B4847-C8AE-AB1D-CFCF-E898B7567BC6}"/>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a:ea typeface="Calibri"/>
                <a:cs typeface="Calibri"/>
              </a:rPr>
              <a:t>4</a:t>
            </a:r>
          </a:p>
        </p:txBody>
      </p:sp>
      <p:pic>
        <p:nvPicPr>
          <p:cNvPr id="11" name="Immagine 10" descr="Immagine che contiene testo, Elementi grafici, Carattere, logo&#10;&#10;Descrizione generata automaticamente">
            <a:extLst>
              <a:ext uri="{FF2B5EF4-FFF2-40B4-BE49-F238E27FC236}">
                <a16:creationId xmlns:a16="http://schemas.microsoft.com/office/drawing/2014/main" id="{44AAD778-9D9E-DB78-73D1-11118A3419AA}"/>
              </a:ext>
            </a:extLst>
          </p:cNvPr>
          <p:cNvPicPr>
            <a:picLocks noChangeAspect="1"/>
          </p:cNvPicPr>
          <p:nvPr/>
        </p:nvPicPr>
        <p:blipFill>
          <a:blip r:embed="rId9" cstate="print">
            <a:extLst>
              <a:ext uri="{28A0092B-C50C-407E-A947-70E740481C1C}">
                <a14:useLocalDpi xmlns:a14="http://schemas.microsoft.com/office/drawing/2010/main" val="0"/>
              </a:ext>
            </a:extLst>
          </a:blip>
          <a:srcRect l="19655" t="9064" r="21405" b="32039"/>
          <a:stretch/>
        </p:blipFill>
        <p:spPr>
          <a:xfrm>
            <a:off x="10346675" y="841078"/>
            <a:ext cx="1068946" cy="1068157"/>
          </a:xfrm>
          <a:prstGeom prst="rect">
            <a:avLst/>
          </a:prstGeom>
        </p:spPr>
      </p:pic>
      <p:sp>
        <p:nvSpPr>
          <p:cNvPr id="3" name="Segnaposto piè di pagina 1">
            <a:extLst>
              <a:ext uri="{FF2B5EF4-FFF2-40B4-BE49-F238E27FC236}">
                <a16:creationId xmlns:a16="http://schemas.microsoft.com/office/drawing/2014/main" id="{EB75BDD5-DCD3-0943-ACDB-92444255E1E0}"/>
              </a:ext>
            </a:extLst>
          </p:cNvPr>
          <p:cNvSpPr txBox="1">
            <a:spLocks/>
          </p:cNvSpPr>
          <p:nvPr/>
        </p:nvSpPr>
        <p:spPr>
          <a:xfrm>
            <a:off x="4941466" y="6310025"/>
            <a:ext cx="2101359"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404370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286467" y="611542"/>
            <a:ext cx="7795473" cy="425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247" tIns="47624" rIns="95247" bIns="47624"/>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9pPr>
          </a:lstStyle>
          <a:p>
            <a:pPr eaLnBrk="1" hangingPunct="1">
              <a:buSzPct val="100000"/>
              <a:defRPr/>
            </a:pPr>
            <a:endParaRPr lang="it-IT" sz="2540" dirty="0">
              <a:solidFill>
                <a:srgbClr val="FF0000"/>
              </a:solidFill>
              <a:latin typeface="Frutiger 75 Black" charset="0"/>
            </a:endParaRPr>
          </a:p>
        </p:txBody>
      </p:sp>
      <p:pic>
        <p:nvPicPr>
          <p:cNvPr id="8196" name="Picture 8" descr="\\gs.fs.comune.milano.local\ProgettiComunicazione2020\Comunicazione\IdentitaLuoghi\media\template\AreeVerdiParchi\jpg\TEMPLATE_AreeVerdei_70X50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33" y="-1332288"/>
            <a:ext cx="1142440" cy="8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146074" y="1447634"/>
            <a:ext cx="9998176" cy="3972178"/>
          </a:xfrm>
          <a:prstGeom prst="rect">
            <a:avLst/>
          </a:prstGeom>
          <a:noFill/>
        </p:spPr>
        <p:txBody>
          <a:bodyPr wrap="square">
            <a:spAutoFit/>
          </a:bodyPr>
          <a:lstStyle/>
          <a:p>
            <a:pPr marL="302409" indent="-302409" algn="just">
              <a:lnSpc>
                <a:spcPct val="115000"/>
              </a:lnSpc>
              <a:spcAft>
                <a:spcPts val="1058"/>
              </a:spcAft>
              <a:buClr>
                <a:srgbClr val="002060"/>
              </a:buClr>
              <a:buFont typeface="Arial" panose="020B0604020202020204" pitchFamily="34" charset="0"/>
              <a:buChar char="•"/>
            </a:pPr>
            <a:r>
              <a:rPr lang="it-IT" sz="1482" b="1" u="sng" dirty="0">
                <a:latin typeface="Lato Medium" panose="020F0502020204030203" pitchFamily="34" charset="0"/>
                <a:ea typeface="Lato Medium" panose="020F0502020204030203" pitchFamily="34" charset="0"/>
                <a:cs typeface="Lato Medium" panose="020F0502020204030203" pitchFamily="34" charset="0"/>
              </a:rPr>
              <a:t>Operazione MI4.4.11.1.g - «Vivere in Salute Mentale – Interventi per percorsi di </a:t>
            </a:r>
            <a:r>
              <a:rPr lang="it-IT" sz="1482" b="1" u="sng" dirty="0" err="1">
                <a:latin typeface="Lato Medium" panose="020F0502020204030203" pitchFamily="34" charset="0"/>
                <a:ea typeface="Lato Medium" panose="020F0502020204030203" pitchFamily="34" charset="0"/>
                <a:cs typeface="Lato Medium" panose="020F0502020204030203" pitchFamily="34" charset="0"/>
              </a:rPr>
              <a:t>empowerment</a:t>
            </a:r>
            <a:r>
              <a:rPr lang="it-IT" sz="1482" b="1" u="sng" dirty="0">
                <a:latin typeface="Lato Medium" panose="020F0502020204030203" pitchFamily="34" charset="0"/>
                <a:ea typeface="Lato Medium" panose="020F0502020204030203" pitchFamily="34" charset="0"/>
                <a:cs typeface="Lato Medium" panose="020F0502020204030203" pitchFamily="34" charset="0"/>
              </a:rPr>
              <a:t> per cittadini con disagio psichico»:</a:t>
            </a:r>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pPr algn="just">
              <a:spcAft>
                <a:spcPts val="1058"/>
              </a:spcAft>
            </a:pPr>
            <a:r>
              <a:rPr lang="it-IT" sz="1482" dirty="0">
                <a:latin typeface="Lato Medium" panose="020F0502020204030203" pitchFamily="34" charset="0"/>
                <a:ea typeface="Lato Medium" panose="020F0502020204030203" pitchFamily="34" charset="0"/>
                <a:cs typeface="Lato Medium" panose="020F0502020204030203" pitchFamily="34" charset="0"/>
              </a:rPr>
              <a:t>3 progetti attivati: </a:t>
            </a:r>
            <a:r>
              <a:rPr lang="it-IT" sz="1482" b="1" dirty="0">
                <a:latin typeface="Lato Medium" panose="020F0502020204030203" pitchFamily="34" charset="0"/>
                <a:ea typeface="Lato Medium" panose="020F0502020204030203" pitchFamily="34" charset="0"/>
                <a:cs typeface="Lato Medium" panose="020F0502020204030203" pitchFamily="34" charset="0"/>
              </a:rPr>
              <a:t>«ACCOGLIMI PLUS» «L’ARTE DEL POSSIBILE» «R3 - INSIEME PER LA RECOVERY» </a:t>
            </a:r>
          </a:p>
          <a:p>
            <a:pPr algn="just">
              <a:spcAft>
                <a:spcPts val="1058"/>
              </a:spcAft>
            </a:pPr>
            <a:r>
              <a:rPr lang="it-IT" sz="1482" b="1" dirty="0">
                <a:latin typeface="Lato Medium" panose="020F0502020204030203" pitchFamily="34" charset="0"/>
                <a:ea typeface="Lato Medium" panose="020F0502020204030203" pitchFamily="34" charset="0"/>
                <a:cs typeface="Lato Medium" panose="020F0502020204030203" pitchFamily="34" charset="0"/>
              </a:rPr>
              <a:t>Obiettivo</a:t>
            </a:r>
            <a:r>
              <a:rPr lang="it-IT" sz="1482" dirty="0">
                <a:latin typeface="Lato Medium" panose="020F0502020204030203" pitchFamily="34" charset="0"/>
                <a:ea typeface="Lato Medium" panose="020F0502020204030203" pitchFamily="34" charset="0"/>
                <a:cs typeface="Lato Medium" panose="020F0502020204030203" pitchFamily="34" charset="0"/>
              </a:rPr>
              <a:t>: offrire risorse e opportunità alle persone con disagio psichico, valorizzandone e potenziandone le capacità nelle varie dimensioni della vita quotidiana, attraverso l’attivazione di azioni declinate all’interno di 4 macroaree prioritarie: ABITARE - PROMOZIONE CULTURA DEL LAVORO - PREVENZIONE, PROMOZIONE CULTURALE E LOTTA ALLO STIGMA - CARCERE/REMS</a:t>
            </a:r>
          </a:p>
          <a:p>
            <a:pPr algn="just">
              <a:spcAft>
                <a:spcPts val="1058"/>
              </a:spcAft>
            </a:pPr>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pPr marL="302409" indent="-302409" algn="just">
              <a:spcAft>
                <a:spcPts val="1058"/>
              </a:spcAft>
              <a:buClr>
                <a:srgbClr val="002060"/>
              </a:buClr>
              <a:buFont typeface="Arial" panose="020B0604020202020204" pitchFamily="34" charset="0"/>
              <a:buChar char="•"/>
            </a:pPr>
            <a:r>
              <a:rPr lang="it-IT" sz="1482" b="1" u="sng" dirty="0">
                <a:latin typeface="Lato Medium" panose="020F0502020204030203" pitchFamily="34" charset="0"/>
                <a:ea typeface="Lato Medium" panose="020F0502020204030203" pitchFamily="34" charset="0"/>
                <a:cs typeface="Lato Medium" panose="020F0502020204030203" pitchFamily="34" charset="0"/>
              </a:rPr>
              <a:t>Operazione MI4.4.12.1.a - «IN ITINERE - Percorsi per persone senza dimora con disagio psichico»</a:t>
            </a:r>
          </a:p>
          <a:p>
            <a:pPr algn="just">
              <a:spcAft>
                <a:spcPts val="1058"/>
              </a:spcAft>
            </a:pPr>
            <a:r>
              <a:rPr lang="it-IT" sz="1482" dirty="0">
                <a:latin typeface="Lato Medium" panose="020F0502020204030203" pitchFamily="34" charset="0"/>
                <a:ea typeface="Lato Medium" panose="020F0502020204030203" pitchFamily="34" charset="0"/>
                <a:cs typeface="Lato Medium" panose="020F0502020204030203" pitchFamily="34" charset="0"/>
              </a:rPr>
              <a:t>Progetto attivato:</a:t>
            </a:r>
            <a:r>
              <a:rPr lang="it-IT" sz="1482" i="1" dirty="0">
                <a:latin typeface="Lato Medium" panose="020F0502020204030203" pitchFamily="34" charset="0"/>
                <a:ea typeface="Lato Medium" panose="020F0502020204030203" pitchFamily="34" charset="0"/>
                <a:cs typeface="Lato Medium" panose="020F0502020204030203" pitchFamily="34" charset="0"/>
              </a:rPr>
              <a:t> </a:t>
            </a:r>
            <a:r>
              <a:rPr lang="it-IT" sz="1482" b="1" dirty="0">
                <a:latin typeface="Lato Medium" panose="020F0502020204030203" pitchFamily="34" charset="0"/>
                <a:ea typeface="Lato Medium" panose="020F0502020204030203" pitchFamily="34" charset="0"/>
                <a:cs typeface="Lato Medium" panose="020F0502020204030203" pitchFamily="34" charset="0"/>
              </a:rPr>
              <a:t>«SCONFINATI» </a:t>
            </a:r>
          </a:p>
          <a:p>
            <a:pPr algn="just">
              <a:spcAft>
                <a:spcPts val="1058"/>
              </a:spcAft>
            </a:pPr>
            <a:r>
              <a:rPr lang="it-IT" sz="1482" b="1" dirty="0">
                <a:latin typeface="Lato Medium" panose="020F0502020204030203" pitchFamily="34" charset="0"/>
                <a:ea typeface="Lato Medium" panose="020F0502020204030203" pitchFamily="34" charset="0"/>
                <a:cs typeface="Lato Medium" panose="020F0502020204030203" pitchFamily="34" charset="0"/>
              </a:rPr>
              <a:t>Obiettivo</a:t>
            </a:r>
            <a:r>
              <a:rPr lang="it-IT" sz="1482" dirty="0">
                <a:latin typeface="Lato Medium" panose="020F0502020204030203" pitchFamily="34" charset="0"/>
                <a:ea typeface="Lato Medium" panose="020F0502020204030203" pitchFamily="34" charset="0"/>
                <a:cs typeface="Lato Medium" panose="020F0502020204030203" pitchFamily="34" charset="0"/>
              </a:rPr>
              <a:t>: costruire percorsi inclusivi e volti all’autonomia per persone senza dimora o a rischio di grave emarginazione, italiane o coinvolte in percorsi migratori, in condizione di disagio psichico, attraverso una presa in carico integrata e </a:t>
            </a:r>
            <a:r>
              <a:rPr lang="it-IT" sz="1482" dirty="0" err="1">
                <a:latin typeface="Lato Medium" panose="020F0502020204030203" pitchFamily="34" charset="0"/>
                <a:ea typeface="Lato Medium" panose="020F0502020204030203" pitchFamily="34" charset="0"/>
                <a:cs typeface="Lato Medium" panose="020F0502020204030203" pitchFamily="34" charset="0"/>
              </a:rPr>
              <a:t>multiprofessionale</a:t>
            </a:r>
            <a:r>
              <a:rPr lang="it-IT" sz="1482" dirty="0">
                <a:latin typeface="Lato Medium" panose="020F0502020204030203" pitchFamily="34" charset="0"/>
                <a:ea typeface="Lato Medium" panose="020F0502020204030203" pitchFamily="34" charset="0"/>
                <a:cs typeface="Lato Medium" panose="020F0502020204030203" pitchFamily="34" charset="0"/>
              </a:rPr>
              <a:t>, nell’area GRAVI</a:t>
            </a:r>
            <a:r>
              <a:rPr lang="it-IT" sz="1482" b="1" dirty="0">
                <a:latin typeface="Lato Medium" panose="020F0502020204030203" pitchFamily="34" charset="0"/>
                <a:ea typeface="Lato Medium" panose="020F0502020204030203" pitchFamily="34" charset="0"/>
                <a:cs typeface="Lato Medium" panose="020F0502020204030203" pitchFamily="34" charset="0"/>
              </a:rPr>
              <a:t> </a:t>
            </a:r>
            <a:r>
              <a:rPr lang="it-IT" sz="1482" dirty="0">
                <a:latin typeface="Lato Medium" panose="020F0502020204030203" pitchFamily="34" charset="0"/>
                <a:ea typeface="Lato Medium" panose="020F0502020204030203" pitchFamily="34" charset="0"/>
                <a:cs typeface="Lato Medium" panose="020F0502020204030203" pitchFamily="34" charset="0"/>
              </a:rPr>
              <a:t>MARGINALITÀ</a:t>
            </a:r>
            <a:r>
              <a:rPr lang="it-IT" sz="1482" b="1" dirty="0">
                <a:latin typeface="Lato Medium" panose="020F0502020204030203" pitchFamily="34" charset="0"/>
                <a:ea typeface="Lato Medium" panose="020F0502020204030203" pitchFamily="34" charset="0"/>
                <a:cs typeface="Lato Medium" panose="020F0502020204030203" pitchFamily="34" charset="0"/>
              </a:rPr>
              <a:t> </a:t>
            </a:r>
            <a:r>
              <a:rPr lang="it-IT" sz="1482" dirty="0">
                <a:latin typeface="Lato Medium" panose="020F0502020204030203" pitchFamily="34" charset="0"/>
                <a:ea typeface="Lato Medium" panose="020F0502020204030203" pitchFamily="34" charset="0"/>
                <a:cs typeface="Lato Medium" panose="020F0502020204030203" pitchFamily="34" charset="0"/>
              </a:rPr>
              <a:t>E NUOVE EMERGENZE.</a:t>
            </a:r>
          </a:p>
        </p:txBody>
      </p:sp>
      <p:pic>
        <p:nvPicPr>
          <p:cNvPr id="4" name="Google Shape;120;p1">
            <a:extLst>
              <a:ext uri="{FF2B5EF4-FFF2-40B4-BE49-F238E27FC236}">
                <a16:creationId xmlns:a16="http://schemas.microsoft.com/office/drawing/2014/main" id="{3A91CD0C-A059-1A25-7C9F-DC03B1A070E3}"/>
              </a:ext>
            </a:extLst>
          </p:cNvPr>
          <p:cNvPicPr preferRelativeResize="0"/>
          <p:nvPr/>
        </p:nvPicPr>
        <p:blipFill rotWithShape="1">
          <a:blip r:embed="rId4">
            <a:alphaModFix/>
          </a:blip>
          <a:srcRect/>
          <a:stretch/>
        </p:blipFill>
        <p:spPr>
          <a:xfrm>
            <a:off x="0" y="6194395"/>
            <a:ext cx="1146074" cy="629478"/>
          </a:xfrm>
          <a:prstGeom prst="rect">
            <a:avLst/>
          </a:prstGeom>
          <a:noFill/>
          <a:ln>
            <a:noFill/>
          </a:ln>
        </p:spPr>
      </p:pic>
      <p:sp>
        <p:nvSpPr>
          <p:cNvPr id="5" name="CasellaDiTesto 4">
            <a:extLst>
              <a:ext uri="{FF2B5EF4-FFF2-40B4-BE49-F238E27FC236}">
                <a16:creationId xmlns:a16="http://schemas.microsoft.com/office/drawing/2014/main" id="{BDB568AB-AEDC-3D27-9DC1-50DCFCF8B2CA}"/>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CO-PROGETTAZIONI SALUTE MENTALE – STATO DI AVANZAMENTO DELLE ATTIVITA’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286467" y="611542"/>
            <a:ext cx="7795473" cy="425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247" tIns="47624" rIns="95247" bIns="47624"/>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9pPr>
          </a:lstStyle>
          <a:p>
            <a:pPr eaLnBrk="1" hangingPunct="1">
              <a:buSzPct val="100000"/>
              <a:defRPr/>
            </a:pPr>
            <a:endParaRPr lang="it-IT" sz="2540" dirty="0">
              <a:solidFill>
                <a:srgbClr val="FF0000"/>
              </a:solidFill>
              <a:latin typeface="Frutiger 75 Black" charset="0"/>
            </a:endParaRPr>
          </a:p>
        </p:txBody>
      </p:sp>
      <p:sp>
        <p:nvSpPr>
          <p:cNvPr id="8" name="CasellaDiTesto 7">
            <a:extLst>
              <a:ext uri="{FF2B5EF4-FFF2-40B4-BE49-F238E27FC236}">
                <a16:creationId xmlns:a16="http://schemas.microsoft.com/office/drawing/2014/main" id="{558FBF9F-0782-4225-B2EE-4C5B83C3B294}"/>
              </a:ext>
            </a:extLst>
          </p:cNvPr>
          <p:cNvSpPr txBox="1"/>
          <p:nvPr/>
        </p:nvSpPr>
        <p:spPr>
          <a:xfrm>
            <a:off x="2432005" y="1410427"/>
            <a:ext cx="2901931" cy="320409"/>
          </a:xfrm>
          <a:prstGeom prst="rect">
            <a:avLst/>
          </a:prstGeom>
          <a:noFill/>
        </p:spPr>
        <p:txBody>
          <a:bodyPr wrap="square" rtlCol="0">
            <a:spAutoFit/>
          </a:bodyPr>
          <a:lstStyle/>
          <a:p>
            <a:pPr algn="ctr"/>
            <a:endParaRPr lang="it-IT" sz="1482"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7" name="CasellaDiTesto 16"/>
          <p:cNvSpPr txBox="1"/>
          <p:nvPr/>
        </p:nvSpPr>
        <p:spPr>
          <a:xfrm>
            <a:off x="925830" y="1070368"/>
            <a:ext cx="10035539" cy="1606915"/>
          </a:xfrm>
          <a:prstGeom prst="rect">
            <a:avLst/>
          </a:prstGeom>
          <a:noFill/>
        </p:spPr>
        <p:txBody>
          <a:bodyPr wrap="square">
            <a:spAutoFit/>
          </a:bodyPr>
          <a:lstStyle/>
          <a:p>
            <a:pPr marL="302409" indent="-302409" algn="just">
              <a:buFont typeface="Arial" panose="020B0604020202020204" pitchFamily="34" charset="0"/>
              <a:buChar char="•"/>
            </a:pPr>
            <a:r>
              <a:rPr lang="it-IT" sz="1482" b="1" dirty="0">
                <a:latin typeface="Lato Medium" panose="020F0502020204030203" pitchFamily="34" charset="0"/>
                <a:ea typeface="Lato Medium" panose="020F0502020204030203" pitchFamily="34" charset="0"/>
                <a:cs typeface="Lato Medium" panose="020F0502020204030203" pitchFamily="34" charset="0"/>
              </a:rPr>
              <a:t>Procedura</a:t>
            </a:r>
            <a:r>
              <a:rPr lang="it-IT" sz="1482" dirty="0">
                <a:latin typeface="Lato Medium" panose="020F0502020204030203" pitchFamily="34" charset="0"/>
                <a:ea typeface="Lato Medium" panose="020F0502020204030203" pitchFamily="34" charset="0"/>
                <a:cs typeface="Lato Medium" panose="020F0502020204030203" pitchFamily="34" charset="0"/>
              </a:rPr>
              <a:t>: Co-progettazione ex art. 55 del Codice del Terzo Settore </a:t>
            </a:r>
          </a:p>
          <a:p>
            <a:pPr marL="302409" indent="-302409" algn="just">
              <a:lnSpc>
                <a:spcPct val="115000"/>
              </a:lnSpc>
              <a:buClr>
                <a:srgbClr val="002060"/>
              </a:buClr>
              <a:buFont typeface="Arial" panose="020B0604020202020204" pitchFamily="34" charset="0"/>
              <a:buChar char="•"/>
            </a:pPr>
            <a:r>
              <a:rPr lang="it-IT" sz="1482" b="1" dirty="0">
                <a:latin typeface="Lato Medium" panose="020F0502020204030203" pitchFamily="34" charset="0"/>
                <a:ea typeface="Lato Medium" panose="020F0502020204030203" pitchFamily="34" charset="0"/>
                <a:cs typeface="Lato Medium" panose="020F0502020204030203" pitchFamily="34" charset="0"/>
              </a:rPr>
              <a:t>Durata:</a:t>
            </a:r>
            <a:r>
              <a:rPr lang="it-IT" sz="1482" dirty="0">
                <a:latin typeface="Lato Medium" panose="020F0502020204030203" pitchFamily="34" charset="0"/>
                <a:ea typeface="Lato Medium" panose="020F0502020204030203" pitchFamily="34" charset="0"/>
                <a:cs typeface="Lato Medium" panose="020F0502020204030203" pitchFamily="34" charset="0"/>
              </a:rPr>
              <a:t> dal 01/06/2024 al 31/05/2026 (+ proroga ulteriori 12 mesi)</a:t>
            </a:r>
          </a:p>
          <a:p>
            <a:pPr marL="302409" indent="-302409" algn="just">
              <a:lnSpc>
                <a:spcPct val="115000"/>
              </a:lnSpc>
              <a:buClr>
                <a:srgbClr val="002060"/>
              </a:buClr>
              <a:buFont typeface="Arial" panose="020B0604020202020204" pitchFamily="34" charset="0"/>
              <a:buChar char="•"/>
            </a:pPr>
            <a:r>
              <a:rPr lang="it-IT" sz="1482" b="1" dirty="0">
                <a:latin typeface="Lato Medium" panose="020F0502020204030203" pitchFamily="34" charset="0"/>
                <a:ea typeface="Lato Medium" panose="020F0502020204030203" pitchFamily="34" charset="0"/>
                <a:cs typeface="Lato Medium" panose="020F0502020204030203" pitchFamily="34" charset="0"/>
              </a:rPr>
              <a:t>Importo finanziamento complessivo 2024-2026 (+ 2027): </a:t>
            </a:r>
          </a:p>
          <a:p>
            <a:pPr marL="811213" indent="-365125" algn="just">
              <a:lnSpc>
                <a:spcPct val="115000"/>
              </a:lnSpc>
              <a:buFont typeface="Wingdings" panose="05000000000000000000" pitchFamily="2" charset="2"/>
              <a:buChar char="Ø"/>
            </a:pPr>
            <a:r>
              <a:rPr lang="it-IT" sz="1482" b="1" dirty="0">
                <a:latin typeface="Lato Medium" panose="020F0502020204030203" pitchFamily="34" charset="0"/>
                <a:ea typeface="Lato Medium" panose="020F0502020204030203" pitchFamily="34" charset="0"/>
                <a:cs typeface="Lato Medium" panose="020F0502020204030203" pitchFamily="34" charset="0"/>
              </a:rPr>
              <a:t>Vivere in Salute: </a:t>
            </a:r>
            <a:r>
              <a:rPr lang="it-IT" sz="1482" dirty="0">
                <a:latin typeface="Lato Medium" panose="020F0502020204030203" pitchFamily="34" charset="0"/>
                <a:ea typeface="Lato Medium" panose="020F0502020204030203" pitchFamily="34" charset="0"/>
                <a:cs typeface="Lato Medium" panose="020F0502020204030203" pitchFamily="34" charset="0"/>
              </a:rPr>
              <a:t>€ 2.305.200,00 + € 1.152.600,00 (importo flessibilità)</a:t>
            </a:r>
          </a:p>
          <a:p>
            <a:pPr marL="811213" indent="-365125" algn="just">
              <a:lnSpc>
                <a:spcPct val="115000"/>
              </a:lnSpc>
              <a:buFont typeface="Wingdings" panose="05000000000000000000" pitchFamily="2" charset="2"/>
              <a:buChar char="Ø"/>
            </a:pPr>
            <a:r>
              <a:rPr lang="it-IT" sz="1482" b="1" dirty="0">
                <a:latin typeface="Lato Medium" panose="020F0502020204030203" pitchFamily="34" charset="0"/>
                <a:ea typeface="Lato Medium" panose="020F0502020204030203" pitchFamily="34" charset="0"/>
                <a:cs typeface="Lato Medium" panose="020F0502020204030203" pitchFamily="34" charset="0"/>
              </a:rPr>
              <a:t>In Itinere</a:t>
            </a:r>
            <a:r>
              <a:rPr lang="it-IT" sz="1482" dirty="0">
                <a:latin typeface="Lato Medium" panose="020F0502020204030203" pitchFamily="34" charset="0"/>
                <a:ea typeface="Lato Medium" panose="020F0502020204030203" pitchFamily="34" charset="0"/>
                <a:cs typeface="Lato Medium" panose="020F0502020204030203" pitchFamily="34" charset="0"/>
              </a:rPr>
              <a:t>: € 293.334,00 + € 146.666,00 (importo flessibilità)</a:t>
            </a:r>
          </a:p>
          <a:p>
            <a:pPr marL="302409" indent="-302409" algn="just">
              <a:lnSpc>
                <a:spcPct val="115000"/>
              </a:lnSpc>
              <a:buClr>
                <a:srgbClr val="002060"/>
              </a:buClr>
              <a:buFont typeface="Arial" panose="020B0604020202020204" pitchFamily="34" charset="0"/>
              <a:buChar char="•"/>
            </a:pPr>
            <a:r>
              <a:rPr lang="it-IT" sz="1482" b="1" dirty="0">
                <a:latin typeface="Lato Medium" panose="020F0502020204030203" pitchFamily="34" charset="0"/>
                <a:ea typeface="Lato Medium" panose="020F0502020204030203" pitchFamily="34" charset="0"/>
                <a:cs typeface="Lato Medium" panose="020F0502020204030203" pitchFamily="34" charset="0"/>
              </a:rPr>
              <a:t>Stato rendicontazione 2025</a:t>
            </a:r>
            <a:r>
              <a:rPr lang="it-IT" sz="1482" dirty="0">
                <a:latin typeface="Lato Medium" panose="020F0502020204030203" pitchFamily="34" charset="0"/>
                <a:ea typeface="Lato Medium" panose="020F0502020204030203" pitchFamily="34" charset="0"/>
                <a:cs typeface="Lato Medium" panose="020F0502020204030203" pitchFamily="34" charset="0"/>
              </a:rPr>
              <a:t>: in corso</a:t>
            </a:r>
          </a:p>
        </p:txBody>
      </p:sp>
      <p:pic>
        <p:nvPicPr>
          <p:cNvPr id="3" name="Google Shape;120;p1">
            <a:extLst>
              <a:ext uri="{FF2B5EF4-FFF2-40B4-BE49-F238E27FC236}">
                <a16:creationId xmlns:a16="http://schemas.microsoft.com/office/drawing/2014/main" id="{DAD262B2-7086-2281-AF53-6EF9AD284EB7}"/>
              </a:ext>
            </a:extLst>
          </p:cNvPr>
          <p:cNvPicPr preferRelativeResize="0"/>
          <p:nvPr/>
        </p:nvPicPr>
        <p:blipFill rotWithShape="1">
          <a:blip r:embed="rId3">
            <a:alphaModFix/>
          </a:blip>
          <a:srcRect/>
          <a:stretch/>
        </p:blipFill>
        <p:spPr>
          <a:xfrm>
            <a:off x="0" y="6194395"/>
            <a:ext cx="1146074" cy="629478"/>
          </a:xfrm>
          <a:prstGeom prst="rect">
            <a:avLst/>
          </a:prstGeom>
          <a:noFill/>
          <a:ln>
            <a:noFill/>
          </a:ln>
        </p:spPr>
      </p:pic>
      <p:sp>
        <p:nvSpPr>
          <p:cNvPr id="4" name="CasellaDiTesto 3">
            <a:extLst>
              <a:ext uri="{FF2B5EF4-FFF2-40B4-BE49-F238E27FC236}">
                <a16:creationId xmlns:a16="http://schemas.microsoft.com/office/drawing/2014/main" id="{D8B089E0-45D6-93EA-C30D-025108ABBAE6}"/>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CO-PROGETTAZIONI SALUTE MENTALE – STATO DI AVANZAMENTO DELLE ATTIVITA’</a:t>
            </a:r>
          </a:p>
        </p:txBody>
      </p:sp>
      <p:graphicFrame>
        <p:nvGraphicFramePr>
          <p:cNvPr id="5" name="Tabella 4">
            <a:extLst>
              <a:ext uri="{FF2B5EF4-FFF2-40B4-BE49-F238E27FC236}">
                <a16:creationId xmlns:a16="http://schemas.microsoft.com/office/drawing/2014/main" id="{34B07C85-E7E6-40D4-804A-8A52BE627B91}"/>
              </a:ext>
            </a:extLst>
          </p:cNvPr>
          <p:cNvGraphicFramePr>
            <a:graphicFrameLocks noGrp="1"/>
          </p:cNvGraphicFramePr>
          <p:nvPr>
            <p:extLst>
              <p:ext uri="{D42A27DB-BD31-4B8C-83A1-F6EECF244321}">
                <p14:modId xmlns:p14="http://schemas.microsoft.com/office/powerpoint/2010/main" val="2455464637"/>
              </p:ext>
            </p:extLst>
          </p:nvPr>
        </p:nvGraphicFramePr>
        <p:xfrm>
          <a:off x="1988314" y="2728330"/>
          <a:ext cx="8287256" cy="915156"/>
        </p:xfrm>
        <a:graphic>
          <a:graphicData uri="http://schemas.openxmlformats.org/drawingml/2006/table">
            <a:tbl>
              <a:tblPr firstRow="1" bandRow="1">
                <a:tableStyleId>{5940675A-B579-460E-94D1-54222C63F5DA}</a:tableStyleId>
              </a:tblPr>
              <a:tblGrid>
                <a:gridCol w="2071814">
                  <a:extLst>
                    <a:ext uri="{9D8B030D-6E8A-4147-A177-3AD203B41FA5}">
                      <a16:colId xmlns:a16="http://schemas.microsoft.com/office/drawing/2014/main" val="3732038470"/>
                    </a:ext>
                  </a:extLst>
                </a:gridCol>
                <a:gridCol w="2071814">
                  <a:extLst>
                    <a:ext uri="{9D8B030D-6E8A-4147-A177-3AD203B41FA5}">
                      <a16:colId xmlns:a16="http://schemas.microsoft.com/office/drawing/2014/main" val="2822498256"/>
                    </a:ext>
                  </a:extLst>
                </a:gridCol>
                <a:gridCol w="2071814">
                  <a:extLst>
                    <a:ext uri="{9D8B030D-6E8A-4147-A177-3AD203B41FA5}">
                      <a16:colId xmlns:a16="http://schemas.microsoft.com/office/drawing/2014/main" val="1292847148"/>
                    </a:ext>
                  </a:extLst>
                </a:gridCol>
                <a:gridCol w="2071814">
                  <a:extLst>
                    <a:ext uri="{9D8B030D-6E8A-4147-A177-3AD203B41FA5}">
                      <a16:colId xmlns:a16="http://schemas.microsoft.com/office/drawing/2014/main" val="2398668589"/>
                    </a:ext>
                  </a:extLst>
                </a:gridCol>
              </a:tblGrid>
              <a:tr h="0">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ACCOGLIMI PLUS</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1/06 – 31/12/2024</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31/12/2025</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31/05/2026</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extLst>
                  <a:ext uri="{0D108BD9-81ED-4DB2-BD59-A6C34878D82A}">
                    <a16:rowId xmlns:a16="http://schemas.microsoft.com/office/drawing/2014/main" val="15061043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dirty="0">
                          <a:latin typeface="Lato Medium" panose="020F0502020204030203" pitchFamily="34" charset="0"/>
                          <a:ea typeface="Lato Medium" panose="020F0502020204030203" pitchFamily="34" charset="0"/>
                          <a:cs typeface="Lato Medium" panose="020F0502020204030203" pitchFamily="34" charset="0"/>
                        </a:rPr>
                        <a:t>Approvazione 2024</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€ 205.705,65 </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€ 352.637,86 </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€ 146.932,20 </a:t>
                      </a:r>
                    </a:p>
                  </a:txBody>
                  <a:tcPr marL="96771" marR="96771" marT="48386" marB="48386"/>
                </a:tc>
                <a:extLst>
                  <a:ext uri="{0D108BD9-81ED-4DB2-BD59-A6C34878D82A}">
                    <a16:rowId xmlns:a16="http://schemas.microsoft.com/office/drawing/2014/main" val="2842082803"/>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Post rimodulazione</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€ 125.269,32</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€ 419.184,58</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€ 160.821,81</a:t>
                      </a:r>
                    </a:p>
                  </a:txBody>
                  <a:tcPr marL="96771" marR="96771" marT="48386" marB="48386"/>
                </a:tc>
                <a:extLst>
                  <a:ext uri="{0D108BD9-81ED-4DB2-BD59-A6C34878D82A}">
                    <a16:rowId xmlns:a16="http://schemas.microsoft.com/office/drawing/2014/main" val="4227522810"/>
                  </a:ext>
                </a:extLst>
              </a:tr>
            </a:tbl>
          </a:graphicData>
        </a:graphic>
      </p:graphicFrame>
      <p:graphicFrame>
        <p:nvGraphicFramePr>
          <p:cNvPr id="6" name="Tabella 5">
            <a:extLst>
              <a:ext uri="{FF2B5EF4-FFF2-40B4-BE49-F238E27FC236}">
                <a16:creationId xmlns:a16="http://schemas.microsoft.com/office/drawing/2014/main" id="{17588990-8471-5794-0AF8-9AA3358AEF23}"/>
              </a:ext>
            </a:extLst>
          </p:cNvPr>
          <p:cNvGraphicFramePr>
            <a:graphicFrameLocks noGrp="1"/>
          </p:cNvGraphicFramePr>
          <p:nvPr>
            <p:extLst>
              <p:ext uri="{D42A27DB-BD31-4B8C-83A1-F6EECF244321}">
                <p14:modId xmlns:p14="http://schemas.microsoft.com/office/powerpoint/2010/main" val="1374981963"/>
              </p:ext>
            </p:extLst>
          </p:nvPr>
        </p:nvGraphicFramePr>
        <p:xfrm>
          <a:off x="1988314" y="3645409"/>
          <a:ext cx="8287256" cy="915156"/>
        </p:xfrm>
        <a:graphic>
          <a:graphicData uri="http://schemas.openxmlformats.org/drawingml/2006/table">
            <a:tbl>
              <a:tblPr firstRow="1" bandRow="1">
                <a:tableStyleId>{5940675A-B579-460E-94D1-54222C63F5DA}</a:tableStyleId>
              </a:tblPr>
              <a:tblGrid>
                <a:gridCol w="2071814">
                  <a:extLst>
                    <a:ext uri="{9D8B030D-6E8A-4147-A177-3AD203B41FA5}">
                      <a16:colId xmlns:a16="http://schemas.microsoft.com/office/drawing/2014/main" val="3732038470"/>
                    </a:ext>
                  </a:extLst>
                </a:gridCol>
                <a:gridCol w="2071814">
                  <a:extLst>
                    <a:ext uri="{9D8B030D-6E8A-4147-A177-3AD203B41FA5}">
                      <a16:colId xmlns:a16="http://schemas.microsoft.com/office/drawing/2014/main" val="2822498256"/>
                    </a:ext>
                  </a:extLst>
                </a:gridCol>
                <a:gridCol w="2071814">
                  <a:extLst>
                    <a:ext uri="{9D8B030D-6E8A-4147-A177-3AD203B41FA5}">
                      <a16:colId xmlns:a16="http://schemas.microsoft.com/office/drawing/2014/main" val="1292847148"/>
                    </a:ext>
                  </a:extLst>
                </a:gridCol>
                <a:gridCol w="2071814">
                  <a:extLst>
                    <a:ext uri="{9D8B030D-6E8A-4147-A177-3AD203B41FA5}">
                      <a16:colId xmlns:a16="http://schemas.microsoft.com/office/drawing/2014/main" val="2398668589"/>
                    </a:ext>
                  </a:extLst>
                </a:gridCol>
              </a:tblGrid>
              <a:tr h="0">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ARTE</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DEL POSSIBILE</a:t>
                      </a:r>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1/06 – 31/12/2024</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31/12/2025</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31/05/2026</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extLst>
                  <a:ext uri="{0D108BD9-81ED-4DB2-BD59-A6C34878D82A}">
                    <a16:rowId xmlns:a16="http://schemas.microsoft.com/office/drawing/2014/main" val="1506104388"/>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Approvazione 2024</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€ 43.750,05 </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€ 75.000,00</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€ 31.249,95 </a:t>
                      </a:r>
                    </a:p>
                  </a:txBody>
                  <a:tcPr marL="96771" marR="96771" marT="48386" marB="48386"/>
                </a:tc>
                <a:extLst>
                  <a:ext uri="{0D108BD9-81ED-4DB2-BD59-A6C34878D82A}">
                    <a16:rowId xmlns:a16="http://schemas.microsoft.com/office/drawing/2014/main" val="2842082803"/>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Post rimodulazione</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€ 20.080,50</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€ 98.669,55</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€ 31.249,95</a:t>
                      </a:r>
                    </a:p>
                  </a:txBody>
                  <a:tcPr marL="96771" marR="96771" marT="48386" marB="48386"/>
                </a:tc>
                <a:extLst>
                  <a:ext uri="{0D108BD9-81ED-4DB2-BD59-A6C34878D82A}">
                    <a16:rowId xmlns:a16="http://schemas.microsoft.com/office/drawing/2014/main" val="4227522810"/>
                  </a:ext>
                </a:extLst>
              </a:tr>
            </a:tbl>
          </a:graphicData>
        </a:graphic>
      </p:graphicFrame>
      <p:graphicFrame>
        <p:nvGraphicFramePr>
          <p:cNvPr id="7" name="Tabella 6">
            <a:extLst>
              <a:ext uri="{FF2B5EF4-FFF2-40B4-BE49-F238E27FC236}">
                <a16:creationId xmlns:a16="http://schemas.microsoft.com/office/drawing/2014/main" id="{725273AB-9494-DA6E-3B7C-828EFDE4AA59}"/>
              </a:ext>
            </a:extLst>
          </p:cNvPr>
          <p:cNvGraphicFramePr>
            <a:graphicFrameLocks noGrp="1"/>
          </p:cNvGraphicFramePr>
          <p:nvPr>
            <p:extLst>
              <p:ext uri="{D42A27DB-BD31-4B8C-83A1-F6EECF244321}">
                <p14:modId xmlns:p14="http://schemas.microsoft.com/office/powerpoint/2010/main" val="2593915027"/>
              </p:ext>
            </p:extLst>
          </p:nvPr>
        </p:nvGraphicFramePr>
        <p:xfrm>
          <a:off x="1988314" y="4571783"/>
          <a:ext cx="8287256" cy="915156"/>
        </p:xfrm>
        <a:graphic>
          <a:graphicData uri="http://schemas.openxmlformats.org/drawingml/2006/table">
            <a:tbl>
              <a:tblPr firstRow="1" bandRow="1">
                <a:tableStyleId>{5940675A-B579-460E-94D1-54222C63F5DA}</a:tableStyleId>
              </a:tblPr>
              <a:tblGrid>
                <a:gridCol w="2071814">
                  <a:extLst>
                    <a:ext uri="{9D8B030D-6E8A-4147-A177-3AD203B41FA5}">
                      <a16:colId xmlns:a16="http://schemas.microsoft.com/office/drawing/2014/main" val="3732038470"/>
                    </a:ext>
                  </a:extLst>
                </a:gridCol>
                <a:gridCol w="2071814">
                  <a:extLst>
                    <a:ext uri="{9D8B030D-6E8A-4147-A177-3AD203B41FA5}">
                      <a16:colId xmlns:a16="http://schemas.microsoft.com/office/drawing/2014/main" val="2822498256"/>
                    </a:ext>
                  </a:extLst>
                </a:gridCol>
                <a:gridCol w="2071814">
                  <a:extLst>
                    <a:ext uri="{9D8B030D-6E8A-4147-A177-3AD203B41FA5}">
                      <a16:colId xmlns:a16="http://schemas.microsoft.com/office/drawing/2014/main" val="1292847148"/>
                    </a:ext>
                  </a:extLst>
                </a:gridCol>
                <a:gridCol w="2071814">
                  <a:extLst>
                    <a:ext uri="{9D8B030D-6E8A-4147-A177-3AD203B41FA5}">
                      <a16:colId xmlns:a16="http://schemas.microsoft.com/office/drawing/2014/main" val="2398668589"/>
                    </a:ext>
                  </a:extLst>
                </a:gridCol>
              </a:tblGrid>
              <a:tr h="0">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R3-RECOVERY</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1/06 – 31/12/2024</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31/12/2025</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31/05/2026</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extLst>
                  <a:ext uri="{0D108BD9-81ED-4DB2-BD59-A6C34878D82A}">
                    <a16:rowId xmlns:a16="http://schemas.microsoft.com/office/drawing/2014/main" val="1506104388"/>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Approvazione 2024</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€ 422.895,07</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€ 724.962,14 </a:t>
                      </a:r>
                    </a:p>
                  </a:txBody>
                  <a:tcPr marL="96771" marR="96771" marT="48386" marB="483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€ 302.067,08 </a:t>
                      </a:r>
                    </a:p>
                  </a:txBody>
                  <a:tcPr marL="96771" marR="96771" marT="48386" marB="48386"/>
                </a:tc>
                <a:extLst>
                  <a:ext uri="{0D108BD9-81ED-4DB2-BD59-A6C34878D82A}">
                    <a16:rowId xmlns:a16="http://schemas.microsoft.com/office/drawing/2014/main" val="2842082803"/>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Post rimodulazione</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€ 168.117,72</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€ 887.945,44</a:t>
                      </a:r>
                    </a:p>
                  </a:txBody>
                  <a:tcPr marL="96771" marR="96771" marT="48386" marB="48386"/>
                </a:tc>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€ 393.861,13</a:t>
                      </a:r>
                    </a:p>
                  </a:txBody>
                  <a:tcPr marL="96771" marR="96771" marT="48386" marB="48386"/>
                </a:tc>
                <a:extLst>
                  <a:ext uri="{0D108BD9-81ED-4DB2-BD59-A6C34878D82A}">
                    <a16:rowId xmlns:a16="http://schemas.microsoft.com/office/drawing/2014/main" val="4227522810"/>
                  </a:ext>
                </a:extLst>
              </a:tr>
            </a:tbl>
          </a:graphicData>
        </a:graphic>
      </p:graphicFrame>
      <p:graphicFrame>
        <p:nvGraphicFramePr>
          <p:cNvPr id="9" name="Tabella 8">
            <a:extLst>
              <a:ext uri="{FF2B5EF4-FFF2-40B4-BE49-F238E27FC236}">
                <a16:creationId xmlns:a16="http://schemas.microsoft.com/office/drawing/2014/main" id="{C5EF3414-3369-FB0F-97F6-C34655268048}"/>
              </a:ext>
            </a:extLst>
          </p:cNvPr>
          <p:cNvGraphicFramePr>
            <a:graphicFrameLocks noGrp="1"/>
          </p:cNvGraphicFramePr>
          <p:nvPr>
            <p:extLst>
              <p:ext uri="{D42A27DB-BD31-4B8C-83A1-F6EECF244321}">
                <p14:modId xmlns:p14="http://schemas.microsoft.com/office/powerpoint/2010/main" val="438355315"/>
              </p:ext>
            </p:extLst>
          </p:nvPr>
        </p:nvGraphicFramePr>
        <p:xfrm>
          <a:off x="1988314" y="5493328"/>
          <a:ext cx="8287256" cy="915156"/>
        </p:xfrm>
        <a:graphic>
          <a:graphicData uri="http://schemas.openxmlformats.org/drawingml/2006/table">
            <a:tbl>
              <a:tblPr firstRow="1" bandRow="1">
                <a:tableStyleId>{5940675A-B579-460E-94D1-54222C63F5DA}</a:tableStyleId>
              </a:tblPr>
              <a:tblGrid>
                <a:gridCol w="2071814">
                  <a:extLst>
                    <a:ext uri="{9D8B030D-6E8A-4147-A177-3AD203B41FA5}">
                      <a16:colId xmlns:a16="http://schemas.microsoft.com/office/drawing/2014/main" val="3732038470"/>
                    </a:ext>
                  </a:extLst>
                </a:gridCol>
                <a:gridCol w="2071814">
                  <a:extLst>
                    <a:ext uri="{9D8B030D-6E8A-4147-A177-3AD203B41FA5}">
                      <a16:colId xmlns:a16="http://schemas.microsoft.com/office/drawing/2014/main" val="2822498256"/>
                    </a:ext>
                  </a:extLst>
                </a:gridCol>
                <a:gridCol w="2071814">
                  <a:extLst>
                    <a:ext uri="{9D8B030D-6E8A-4147-A177-3AD203B41FA5}">
                      <a16:colId xmlns:a16="http://schemas.microsoft.com/office/drawing/2014/main" val="1292847148"/>
                    </a:ext>
                  </a:extLst>
                </a:gridCol>
                <a:gridCol w="2071814">
                  <a:extLst>
                    <a:ext uri="{9D8B030D-6E8A-4147-A177-3AD203B41FA5}">
                      <a16:colId xmlns:a16="http://schemas.microsoft.com/office/drawing/2014/main" val="2398668589"/>
                    </a:ext>
                  </a:extLst>
                </a:gridCol>
              </a:tblGrid>
              <a:tr h="0">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SCONFINATI</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1/06 – 31/12/2024</a:t>
                      </a: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31/12/2025</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tc>
                  <a:txBody>
                    <a:bodyPr/>
                    <a:lstStyle/>
                    <a:p>
                      <a:r>
                        <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01/01</a:t>
                      </a:r>
                      <a:r>
                        <a:rPr lang="it-IT" sz="1500" b="1"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 – 31/05/2026</a:t>
                      </a:r>
                      <a:endParaRPr lang="it-IT" sz="15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txBody>
                  <a:tcPr marL="96771" marR="96771" marT="48386" marB="48386">
                    <a:solidFill>
                      <a:srgbClr val="FF0000"/>
                    </a:solidFill>
                  </a:tcPr>
                </a:tc>
                <a:extLst>
                  <a:ext uri="{0D108BD9-81ED-4DB2-BD59-A6C34878D82A}">
                    <a16:rowId xmlns:a16="http://schemas.microsoft.com/office/drawing/2014/main" val="1506104388"/>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Approvazione 2024</a:t>
                      </a:r>
                    </a:p>
                  </a:txBody>
                  <a:tcPr marL="96771" marR="96771" marT="48386" marB="48386"/>
                </a:tc>
                <a:tc>
                  <a:txBody>
                    <a:bodyPr/>
                    <a:lstStyle/>
                    <a:p>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€ 85.555,85 </a:t>
                      </a:r>
                    </a:p>
                  </a:txBody>
                  <a:tcPr marL="96771" marR="96771" marT="48386" marB="48386"/>
                </a:tc>
                <a:tc>
                  <a:txBody>
                    <a:bodyPr/>
                    <a:lstStyle/>
                    <a:p>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€ 146.667,00 </a:t>
                      </a:r>
                    </a:p>
                  </a:txBody>
                  <a:tcPr marL="96771" marR="96771" marT="48386" marB="48386"/>
                </a:tc>
                <a:tc>
                  <a:txBody>
                    <a:bodyPr/>
                    <a:lstStyle/>
                    <a:p>
                      <a:pPr marL="0" algn="l" defTabSz="914400" rtl="0" eaLnBrk="1" latinLnBrk="0" hangingPunct="1"/>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€ 61.111,15 </a:t>
                      </a:r>
                    </a:p>
                  </a:txBody>
                  <a:tcPr marL="96771" marR="96771" marT="48386" marB="48386"/>
                </a:tc>
                <a:extLst>
                  <a:ext uri="{0D108BD9-81ED-4DB2-BD59-A6C34878D82A}">
                    <a16:rowId xmlns:a16="http://schemas.microsoft.com/office/drawing/2014/main" val="2842082803"/>
                  </a:ext>
                </a:extLst>
              </a:tr>
              <a:tr h="0">
                <a:tc>
                  <a:txBody>
                    <a:bodyPr/>
                    <a:lstStyle/>
                    <a:p>
                      <a:r>
                        <a:rPr lang="it-IT" sz="1300" dirty="0">
                          <a:latin typeface="Lato Medium" panose="020F0502020204030203" pitchFamily="34" charset="0"/>
                          <a:ea typeface="Lato Medium" panose="020F0502020204030203" pitchFamily="34" charset="0"/>
                          <a:cs typeface="Lato Medium" panose="020F0502020204030203" pitchFamily="34" charset="0"/>
                        </a:rPr>
                        <a:t>Post rimodulazione</a:t>
                      </a:r>
                    </a:p>
                  </a:txBody>
                  <a:tcPr marL="96771" marR="96771" marT="48386" marB="48386"/>
                </a:tc>
                <a:tc>
                  <a:txBody>
                    <a:bodyPr/>
                    <a:lstStyle/>
                    <a:p>
                      <a:pPr marL="0" algn="l" defTabSz="914400" rtl="0" eaLnBrk="1" latinLnBrk="0" hangingPunct="1"/>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€ 54.196,14</a:t>
                      </a:r>
                    </a:p>
                  </a:txBody>
                  <a:tcPr marL="96771" marR="96771" marT="48386" marB="48386"/>
                </a:tc>
                <a:tc>
                  <a:txBody>
                    <a:bodyPr/>
                    <a:lstStyle/>
                    <a:p>
                      <a:pPr marL="0" algn="l" defTabSz="914400" rtl="0" eaLnBrk="1" latinLnBrk="0" hangingPunct="1"/>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€ 168.803,20</a:t>
                      </a:r>
                    </a:p>
                  </a:txBody>
                  <a:tcPr marL="96771" marR="96771" marT="48386" marB="48386"/>
                </a:tc>
                <a:tc>
                  <a:txBody>
                    <a:bodyPr/>
                    <a:lstStyle/>
                    <a:p>
                      <a:pPr marL="0" algn="l" defTabSz="914400" rtl="0" eaLnBrk="1" latinLnBrk="0" hangingPunct="1"/>
                      <a:r>
                        <a:rPr lang="it-IT" sz="13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€ 70.334,66</a:t>
                      </a:r>
                    </a:p>
                  </a:txBody>
                  <a:tcPr marL="96771" marR="96771" marT="48386" marB="48386"/>
                </a:tc>
                <a:extLst>
                  <a:ext uri="{0D108BD9-81ED-4DB2-BD59-A6C34878D82A}">
                    <a16:rowId xmlns:a16="http://schemas.microsoft.com/office/drawing/2014/main" val="4227522810"/>
                  </a:ext>
                </a:extLst>
              </a:tr>
            </a:tbl>
          </a:graphicData>
        </a:graphic>
      </p:graphicFrame>
    </p:spTree>
    <p:extLst>
      <p:ext uri="{BB962C8B-B14F-4D97-AF65-F5344CB8AC3E}">
        <p14:creationId xmlns:p14="http://schemas.microsoft.com/office/powerpoint/2010/main" val="10618213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286467" y="611542"/>
            <a:ext cx="7795473" cy="425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247" tIns="47624" rIns="95247" bIns="47624"/>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Arial Unicode MS" charset="0"/>
                <a:cs typeface="Arial Unicode MS" charset="0"/>
              </a:defRPr>
            </a:lvl9pPr>
          </a:lstStyle>
          <a:p>
            <a:pPr eaLnBrk="1" hangingPunct="1">
              <a:buSzPct val="100000"/>
              <a:defRPr/>
            </a:pPr>
            <a:endParaRPr lang="it-IT" sz="2540" dirty="0">
              <a:solidFill>
                <a:srgbClr val="FF0000"/>
              </a:solidFill>
              <a:latin typeface="Frutiger 75 Black" charset="0"/>
            </a:endParaRPr>
          </a:p>
        </p:txBody>
      </p:sp>
      <p:sp>
        <p:nvSpPr>
          <p:cNvPr id="17" name="CasellaDiTesto 16"/>
          <p:cNvSpPr txBox="1"/>
          <p:nvPr/>
        </p:nvSpPr>
        <p:spPr>
          <a:xfrm>
            <a:off x="426093" y="1611629"/>
            <a:ext cx="6374757" cy="4500014"/>
          </a:xfrm>
          <a:prstGeom prst="rect">
            <a:avLst/>
          </a:prstGeom>
          <a:noFill/>
        </p:spPr>
        <p:txBody>
          <a:bodyPr wrap="square">
            <a:spAutoFit/>
          </a:bodyPr>
          <a:lstStyle/>
          <a:p>
            <a:pPr algn="ctr"/>
            <a:r>
              <a:rPr lang="it-IT" sz="1905" b="1" dirty="0">
                <a:latin typeface="Lato Medium" panose="020F0502020204030203" pitchFamily="34" charset="0"/>
                <a:ea typeface="Lato Medium" panose="020F0502020204030203" pitchFamily="34" charset="0"/>
                <a:cs typeface="Lato Medium" panose="020F0502020204030203" pitchFamily="34" charset="0"/>
              </a:rPr>
              <a:t>Giugno 2024 – Dicembre 2025:</a:t>
            </a:r>
          </a:p>
          <a:p>
            <a:endParaRPr lang="it-IT" sz="1482" b="1" dirty="0">
              <a:latin typeface="Lato Medium" panose="020F0502020204030203" pitchFamily="34" charset="0"/>
              <a:ea typeface="Lato Medium" panose="020F0502020204030203" pitchFamily="34" charset="0"/>
              <a:cs typeface="Lato Medium" panose="020F0502020204030203" pitchFamily="34" charset="0"/>
            </a:endParaRPr>
          </a:p>
          <a:p>
            <a:pPr marL="302409" indent="-302409">
              <a:buFont typeface="Arial" panose="020B0604020202020204" pitchFamily="34" charset="0"/>
              <a:buChar char="•"/>
            </a:pPr>
            <a:r>
              <a:rPr lang="it-IT" sz="1482" b="1" dirty="0">
                <a:latin typeface="Lato Medium" panose="020F0502020204030203" pitchFamily="34" charset="0"/>
                <a:ea typeface="Lato Medium" panose="020F0502020204030203" pitchFamily="34" charset="0"/>
                <a:cs typeface="Lato Medium" panose="020F0502020204030203" pitchFamily="34" charset="0"/>
              </a:rPr>
              <a:t>VIVERE IN SALUTE: </a:t>
            </a:r>
            <a:r>
              <a:rPr lang="it-IT" sz="1482" dirty="0">
                <a:latin typeface="Lato Medium" panose="020F0502020204030203" pitchFamily="34" charset="0"/>
                <a:ea typeface="Lato Medium" panose="020F0502020204030203" pitchFamily="34" charset="0"/>
                <a:cs typeface="Lato Medium" panose="020F0502020204030203" pitchFamily="34" charset="0"/>
              </a:rPr>
              <a:t>787 partecipanti </a:t>
            </a:r>
          </a:p>
          <a:p>
            <a:endParaRPr lang="it-IT" sz="1482" b="1" dirty="0">
              <a:latin typeface="Lato Medium" panose="020F0502020204030203" pitchFamily="34" charset="0"/>
              <a:ea typeface="Lato Medium" panose="020F0502020204030203" pitchFamily="34" charset="0"/>
              <a:cs typeface="Lato Medium" panose="020F0502020204030203" pitchFamily="34" charset="0"/>
            </a:endParaRPr>
          </a:p>
          <a:p>
            <a:pPr marL="302409">
              <a:buFont typeface="Wingdings" panose="05000000000000000000" pitchFamily="2" charset="2"/>
              <a:buChar char="Ø"/>
            </a:pPr>
            <a:r>
              <a:rPr lang="it-IT" sz="1482" b="1" dirty="0">
                <a:latin typeface="Lato Medium" panose="020F0502020204030203" pitchFamily="34" charset="0"/>
                <a:ea typeface="Lato Medium" panose="020F0502020204030203" pitchFamily="34" charset="0"/>
                <a:cs typeface="Lato Medium" panose="020F0502020204030203" pitchFamily="34" charset="0"/>
              </a:rPr>
              <a:t>ACCOGLIMI PLUS</a:t>
            </a:r>
            <a:r>
              <a:rPr lang="it-IT" sz="1482" dirty="0">
                <a:latin typeface="Lato Medium" panose="020F0502020204030203" pitchFamily="34" charset="0"/>
                <a:ea typeface="Lato Medium" panose="020F0502020204030203" pitchFamily="34" charset="0"/>
                <a:cs typeface="Lato Medium" panose="020F0502020204030203" pitchFamily="34" charset="0"/>
              </a:rPr>
              <a:t>: 259 casi seguiti con presa in carico individuale (40,93% M; 59,07% F)</a:t>
            </a:r>
          </a:p>
          <a:p>
            <a:pPr marL="302409" indent="-302409">
              <a:buFont typeface="Wingdings" panose="05000000000000000000" pitchFamily="2" charset="2"/>
              <a:buChar char="Ø"/>
            </a:pPr>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pPr marL="302409">
              <a:buFont typeface="Wingdings" panose="05000000000000000000" pitchFamily="2" charset="2"/>
              <a:buChar char="Ø"/>
            </a:pPr>
            <a:r>
              <a:rPr lang="it-IT" sz="1482" b="1" dirty="0">
                <a:latin typeface="Lato Medium" panose="020F0502020204030203" pitchFamily="34" charset="0"/>
                <a:ea typeface="Lato Medium" panose="020F0502020204030203" pitchFamily="34" charset="0"/>
                <a:cs typeface="Lato Medium" panose="020F0502020204030203" pitchFamily="34" charset="0"/>
              </a:rPr>
              <a:t>L’ARTE DEL POSSIBILE</a:t>
            </a:r>
            <a:r>
              <a:rPr lang="it-IT" sz="1482" dirty="0">
                <a:latin typeface="Lato Medium" panose="020F0502020204030203" pitchFamily="34" charset="0"/>
                <a:ea typeface="Lato Medium" panose="020F0502020204030203" pitchFamily="34" charset="0"/>
                <a:cs typeface="Lato Medium" panose="020F0502020204030203" pitchFamily="34" charset="0"/>
              </a:rPr>
              <a:t>: 103 beneficiari (38,8% M; 60,19% F; 0,98% NB) </a:t>
            </a:r>
          </a:p>
          <a:p>
            <a:pPr marL="302409" indent="-302409">
              <a:buFont typeface="Wingdings" panose="05000000000000000000" pitchFamily="2" charset="2"/>
              <a:buChar char="Ø"/>
            </a:pPr>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pPr marL="302409">
              <a:buFont typeface="Wingdings" panose="05000000000000000000" pitchFamily="2" charset="2"/>
              <a:buChar char="Ø"/>
            </a:pPr>
            <a:r>
              <a:rPr lang="it-IT" sz="1482" b="1" dirty="0">
                <a:latin typeface="Lato Medium" panose="020F0502020204030203" pitchFamily="34" charset="0"/>
                <a:ea typeface="Lato Medium" panose="020F0502020204030203" pitchFamily="34" charset="0"/>
                <a:cs typeface="Lato Medium" panose="020F0502020204030203" pitchFamily="34" charset="0"/>
              </a:rPr>
              <a:t>R3 – INSIEME PER LA RECOVERY</a:t>
            </a:r>
            <a:r>
              <a:rPr lang="it-IT" sz="1482" dirty="0">
                <a:latin typeface="Lato Medium" panose="020F0502020204030203" pitchFamily="34" charset="0"/>
                <a:ea typeface="Lato Medium" panose="020F0502020204030203" pitchFamily="34" charset="0"/>
                <a:cs typeface="Lato Medium" panose="020F0502020204030203" pitchFamily="34" charset="0"/>
              </a:rPr>
              <a:t>: 425 beneficiari (52,23% M; 47,53% F; 0,24% NB)</a:t>
            </a:r>
          </a:p>
          <a:p>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pPr marL="302409" indent="-302409">
              <a:buFont typeface="Arial" panose="020B0604020202020204" pitchFamily="34" charset="0"/>
              <a:buChar char="•"/>
            </a:pPr>
            <a:r>
              <a:rPr lang="it-IT" sz="1482" b="1" dirty="0">
                <a:latin typeface="Lato Medium" panose="020F0502020204030203" pitchFamily="34" charset="0"/>
                <a:ea typeface="Lato Medium" panose="020F0502020204030203" pitchFamily="34" charset="0"/>
                <a:cs typeface="Lato Medium" panose="020F0502020204030203" pitchFamily="34" charset="0"/>
              </a:rPr>
              <a:t>IN ITINERE: </a:t>
            </a:r>
          </a:p>
          <a:p>
            <a:endParaRPr lang="it-IT" sz="1482" dirty="0">
              <a:latin typeface="Lato Medium" panose="020F0502020204030203" pitchFamily="34" charset="0"/>
              <a:ea typeface="Lato Medium" panose="020F0502020204030203" pitchFamily="34" charset="0"/>
              <a:cs typeface="Lato Medium" panose="020F0502020204030203" pitchFamily="34" charset="0"/>
            </a:endParaRPr>
          </a:p>
          <a:p>
            <a:pPr marL="302409">
              <a:buFont typeface="Wingdings" panose="05000000000000000000" pitchFamily="2" charset="2"/>
              <a:buChar char="Ø"/>
            </a:pPr>
            <a:r>
              <a:rPr lang="it-IT" sz="1482" b="1" dirty="0">
                <a:latin typeface="Lato Medium" panose="020F0502020204030203" pitchFamily="34" charset="0"/>
                <a:ea typeface="Lato Medium" panose="020F0502020204030203" pitchFamily="34" charset="0"/>
                <a:cs typeface="Lato Medium" panose="020F0502020204030203" pitchFamily="34" charset="0"/>
              </a:rPr>
              <a:t>SCONFINATI</a:t>
            </a:r>
            <a:r>
              <a:rPr lang="it-IT" sz="1482" dirty="0">
                <a:latin typeface="Lato Medium" panose="020F0502020204030203" pitchFamily="34" charset="0"/>
                <a:ea typeface="Lato Medium" panose="020F0502020204030203" pitchFamily="34" charset="0"/>
                <a:cs typeface="Lato Medium" panose="020F0502020204030203" pitchFamily="34" charset="0"/>
              </a:rPr>
              <a:t>: 103 persone prese in carico (67% M; 33% F)</a:t>
            </a:r>
          </a:p>
          <a:p>
            <a:pPr algn="just">
              <a:lnSpc>
                <a:spcPct val="115000"/>
              </a:lnSpc>
              <a:spcAft>
                <a:spcPts val="1058"/>
              </a:spcAft>
              <a:buClr>
                <a:srgbClr val="002060"/>
              </a:buClr>
            </a:pPr>
            <a:endParaRPr lang="it-IT" sz="1482"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3" name="Google Shape;120;p1">
            <a:extLst>
              <a:ext uri="{FF2B5EF4-FFF2-40B4-BE49-F238E27FC236}">
                <a16:creationId xmlns:a16="http://schemas.microsoft.com/office/drawing/2014/main" id="{E782DA26-041D-6EC1-2651-EBE1D474AADB}"/>
              </a:ext>
            </a:extLst>
          </p:cNvPr>
          <p:cNvPicPr preferRelativeResize="0"/>
          <p:nvPr/>
        </p:nvPicPr>
        <p:blipFill rotWithShape="1">
          <a:blip r:embed="rId3">
            <a:alphaModFix/>
          </a:blip>
          <a:srcRect/>
          <a:stretch/>
        </p:blipFill>
        <p:spPr>
          <a:xfrm>
            <a:off x="0" y="6194395"/>
            <a:ext cx="1146074" cy="629478"/>
          </a:xfrm>
          <a:prstGeom prst="rect">
            <a:avLst/>
          </a:prstGeom>
          <a:noFill/>
          <a:ln>
            <a:noFill/>
          </a:ln>
        </p:spPr>
      </p:pic>
      <p:sp>
        <p:nvSpPr>
          <p:cNvPr id="4" name="CasellaDiTesto 3">
            <a:extLst>
              <a:ext uri="{FF2B5EF4-FFF2-40B4-BE49-F238E27FC236}">
                <a16:creationId xmlns:a16="http://schemas.microsoft.com/office/drawing/2014/main" id="{44005F8F-E544-DD87-6030-567D77516ACA}"/>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CO-PROGETTAZIONI SALUTE MENTALE – STATO DI AVANZAMENTO DEI TARGET</a:t>
            </a:r>
          </a:p>
        </p:txBody>
      </p:sp>
      <p:graphicFrame>
        <p:nvGraphicFramePr>
          <p:cNvPr id="2" name="Tabella 1">
            <a:extLst>
              <a:ext uri="{FF2B5EF4-FFF2-40B4-BE49-F238E27FC236}">
                <a16:creationId xmlns:a16="http://schemas.microsoft.com/office/drawing/2014/main" id="{F82E04AB-A996-9101-C13A-ABD373216AA7}"/>
              </a:ext>
            </a:extLst>
          </p:cNvPr>
          <p:cNvGraphicFramePr>
            <a:graphicFrameLocks noGrp="1"/>
          </p:cNvGraphicFramePr>
          <p:nvPr>
            <p:extLst>
              <p:ext uri="{D42A27DB-BD31-4B8C-83A1-F6EECF244321}">
                <p14:modId xmlns:p14="http://schemas.microsoft.com/office/powerpoint/2010/main" val="2483556368"/>
              </p:ext>
            </p:extLst>
          </p:nvPr>
        </p:nvGraphicFramePr>
        <p:xfrm>
          <a:off x="7178040" y="2798647"/>
          <a:ext cx="4782177" cy="2125977"/>
        </p:xfrm>
        <a:graphic>
          <a:graphicData uri="http://schemas.openxmlformats.org/drawingml/2006/table">
            <a:tbl>
              <a:tblPr/>
              <a:tblGrid>
                <a:gridCol w="2187390">
                  <a:extLst>
                    <a:ext uri="{9D8B030D-6E8A-4147-A177-3AD203B41FA5}">
                      <a16:colId xmlns:a16="http://schemas.microsoft.com/office/drawing/2014/main" val="2753409647"/>
                    </a:ext>
                  </a:extLst>
                </a:gridCol>
                <a:gridCol w="2594787">
                  <a:extLst>
                    <a:ext uri="{9D8B030D-6E8A-4147-A177-3AD203B41FA5}">
                      <a16:colId xmlns:a16="http://schemas.microsoft.com/office/drawing/2014/main" val="3592457377"/>
                    </a:ext>
                  </a:extLst>
                </a:gridCol>
              </a:tblGrid>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Procedura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Co-progettazione</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954263"/>
                  </a:ext>
                </a:extLst>
              </a:tr>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Durata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36 mesi</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7328908"/>
                  </a:ext>
                </a:extLst>
              </a:tr>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Data di avvio</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01/06/2024</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14918"/>
                  </a:ext>
                </a:extLst>
              </a:tr>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Data di scadenza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31/05/2027</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419794"/>
                  </a:ext>
                </a:extLst>
              </a:tr>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Possibilità di proroga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24 mesi</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258981"/>
                  </a:ext>
                </a:extLst>
              </a:tr>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Flessibilità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non prevista</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752669"/>
                  </a:ext>
                </a:extLst>
              </a:tr>
              <a:tr h="303711">
                <a:tc>
                  <a:txBody>
                    <a:bodyPr/>
                    <a:lstStyle/>
                    <a:p>
                      <a:pPr algn="l" fontAlgn="b"/>
                      <a:r>
                        <a:rPr lang="it-IT" sz="12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Altre risorse</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it-IT" sz="12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300k (contributi CSRC)</a:t>
                      </a:r>
                    </a:p>
                  </a:txBody>
                  <a:tcPr marL="1440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2522136"/>
                  </a:ext>
                </a:extLst>
              </a:tr>
            </a:tbl>
          </a:graphicData>
        </a:graphic>
      </p:graphicFrame>
    </p:spTree>
    <p:extLst>
      <p:ext uri="{BB962C8B-B14F-4D97-AF65-F5344CB8AC3E}">
        <p14:creationId xmlns:p14="http://schemas.microsoft.com/office/powerpoint/2010/main" val="16655910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687C3117-FFCB-4D2D-CBAC-3367B2DD9127}"/>
            </a:ext>
          </a:extLst>
        </p:cNvPr>
        <p:cNvGrpSpPr/>
        <p:nvPr/>
      </p:nvGrpSpPr>
      <p:grpSpPr>
        <a:xfrm>
          <a:off x="0" y="0"/>
          <a:ext cx="0" cy="0"/>
          <a:chOff x="0" y="0"/>
          <a:chExt cx="0" cy="0"/>
        </a:xfrm>
      </p:grpSpPr>
      <p:sp>
        <p:nvSpPr>
          <p:cNvPr id="199" name="Google Shape;199;g35195e3066c_0_205">
            <a:extLst>
              <a:ext uri="{FF2B5EF4-FFF2-40B4-BE49-F238E27FC236}">
                <a16:creationId xmlns:a16="http://schemas.microsoft.com/office/drawing/2014/main" id="{B86BE445-F042-6B7D-96A1-BC0A63FA2623}"/>
              </a:ext>
            </a:extLst>
          </p:cNvPr>
          <p:cNvSpPr txBox="1"/>
          <p:nvPr/>
        </p:nvSpPr>
        <p:spPr>
          <a:xfrm>
            <a:off x="643802" y="1192425"/>
            <a:ext cx="10798500" cy="2952855"/>
          </a:xfrm>
          <a:prstGeom prst="rect">
            <a:avLst/>
          </a:prstGeom>
          <a:noFill/>
          <a:ln>
            <a:noFill/>
          </a:ln>
        </p:spPr>
        <p:txBody>
          <a:bodyPr spcFirstLastPara="1" wrap="square" lIns="91425" tIns="91425" rIns="91425" bIns="91425" anchor="t" anchorCtr="0">
            <a:noAutofit/>
          </a:bodyPr>
          <a:lstStyle/>
          <a:p>
            <a:pPr marL="466725" marR="0" lvl="0" indent="-285750" algn="l" rtl="0">
              <a:lnSpc>
                <a:spcPct val="100000"/>
              </a:lnSpc>
              <a:spcBef>
                <a:spcPts val="0"/>
              </a:spcBef>
              <a:spcAft>
                <a:spcPts val="0"/>
              </a:spcAft>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Da 20 a 25 spazi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WeMi</a:t>
            </a: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 e allestimento Spazi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WeMi</a:t>
            </a: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 nelle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Cdq</a:t>
            </a:r>
            <a:endPar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endParaRP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Gestione misure sostegno al reddito (maggio –giugno)</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Partecipazione al Piano Caldo (apertura sportelli ad agosto) (giugno – settembre)</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Avvio Curami e Proteggimi in tre Spazi (Feltre, S.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Uguzzone</a:t>
            </a: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 e Montegrappa)</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Collaborazione con Sportelli di facilitazione Digitale (agosto – dicembre) (Anselmo da Baggio, Brivio, Acquabella)</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Collaborazione Piano Area Clima</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Partecipazione all’avviso pubblico di Regione Lombardia per favorire e promuovere l’invecchiamento attivo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AgeMi</a:t>
            </a: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 Up)</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Partecipazione al bando di Fondazione Cariplo Welfare in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Ageing</a:t>
            </a:r>
            <a:endPar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endParaRP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Ampliamento Spazi WeMi nelle scuole (WeMi scuola)</a:t>
            </a:r>
          </a:p>
          <a:p>
            <a:pPr marL="466725" indent="-285750">
              <a:buFont typeface="Wingdings" panose="05000000000000000000" pitchFamily="2" charset="2"/>
              <a:buChar char="Ø"/>
            </a:pP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Avvio collaborazioni con altre progettualità (AMIS, </a:t>
            </a:r>
            <a:r>
              <a:rPr lang="it-IT" sz="1600" dirty="0" err="1">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OverDance</a:t>
            </a:r>
            <a:r>
              <a:rPr lang="it-IT" sz="1600" dirty="0">
                <a:solidFill>
                  <a:schemeClr val="dk1"/>
                </a:solidFill>
                <a:latin typeface="Lato Medium" panose="020F0502020204030203" pitchFamily="34" charset="0"/>
                <a:ea typeface="Lato Medium" panose="020F0502020204030203" pitchFamily="34" charset="0"/>
                <a:cs typeface="Lato Medium" panose="020F0502020204030203" pitchFamily="34" charset="0"/>
                <a:sym typeface="Lora"/>
              </a:rPr>
              <a:t>, Jonas)</a:t>
            </a:r>
            <a:r>
              <a:rPr lang="it-IT" sz="1600" dirty="0">
                <a:latin typeface="Lato Medium" panose="020F0502020204030203" pitchFamily="34" charset="0"/>
                <a:ea typeface="Lato Medium" panose="020F0502020204030203" pitchFamily="34" charset="0"/>
                <a:cs typeface="Lato Medium" panose="020F0502020204030203" pitchFamily="34" charset="0"/>
                <a:sym typeface="Lora"/>
              </a:rPr>
              <a:t> </a:t>
            </a:r>
          </a:p>
        </p:txBody>
      </p:sp>
      <p:pic>
        <p:nvPicPr>
          <p:cNvPr id="2" name="Google Shape;120;p1">
            <a:extLst>
              <a:ext uri="{FF2B5EF4-FFF2-40B4-BE49-F238E27FC236}">
                <a16:creationId xmlns:a16="http://schemas.microsoft.com/office/drawing/2014/main" id="{361EF556-4100-AD3B-A8C8-E307D81AF9C4}"/>
              </a:ext>
            </a:extLst>
          </p:cNvPr>
          <p:cNvPicPr preferRelativeResize="0"/>
          <p:nvPr/>
        </p:nvPicPr>
        <p:blipFill rotWithShape="1">
          <a:blip r:embed="rId3">
            <a:alphaModFix/>
          </a:blip>
          <a:srcRect/>
          <a:stretch/>
        </p:blipFill>
        <p:spPr>
          <a:xfrm>
            <a:off x="0" y="6194395"/>
            <a:ext cx="1146074" cy="629478"/>
          </a:xfrm>
          <a:prstGeom prst="rect">
            <a:avLst/>
          </a:prstGeom>
          <a:noFill/>
          <a:ln>
            <a:noFill/>
          </a:ln>
        </p:spPr>
      </p:pic>
      <p:sp>
        <p:nvSpPr>
          <p:cNvPr id="3" name="CasellaDiTesto 2">
            <a:extLst>
              <a:ext uri="{FF2B5EF4-FFF2-40B4-BE49-F238E27FC236}">
                <a16:creationId xmlns:a16="http://schemas.microsoft.com/office/drawing/2014/main" id="{1E507656-AC33-AE1D-EA62-14B65B0C905A}"/>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CO-PROGETTAZIONE SPORTELLI  SOCIALI WEMI– STATO DI AVANZAMENTO DELLE ATTIVITA’</a:t>
            </a:r>
          </a:p>
        </p:txBody>
      </p:sp>
      <p:graphicFrame>
        <p:nvGraphicFramePr>
          <p:cNvPr id="4" name="Tabella 3">
            <a:extLst>
              <a:ext uri="{FF2B5EF4-FFF2-40B4-BE49-F238E27FC236}">
                <a16:creationId xmlns:a16="http://schemas.microsoft.com/office/drawing/2014/main" id="{75DF17CB-6E30-8C59-BECB-E018F047B019}"/>
              </a:ext>
            </a:extLst>
          </p:cNvPr>
          <p:cNvGraphicFramePr>
            <a:graphicFrameLocks noGrp="1"/>
          </p:cNvGraphicFramePr>
          <p:nvPr>
            <p:extLst>
              <p:ext uri="{D42A27DB-BD31-4B8C-83A1-F6EECF244321}">
                <p14:modId xmlns:p14="http://schemas.microsoft.com/office/powerpoint/2010/main" val="1875181387"/>
              </p:ext>
            </p:extLst>
          </p:nvPr>
        </p:nvGraphicFramePr>
        <p:xfrm>
          <a:off x="640080" y="4158917"/>
          <a:ext cx="10424159" cy="949960"/>
        </p:xfrm>
        <a:graphic>
          <a:graphicData uri="http://schemas.openxmlformats.org/drawingml/2006/table">
            <a:tbl>
              <a:tblPr firstRow="1" bandRow="1">
                <a:tableStyleId>{5C22544A-7EE6-4342-B048-85BDC9FD1C3A}</a:tableStyleId>
              </a:tblPr>
              <a:tblGrid>
                <a:gridCol w="2084832">
                  <a:extLst>
                    <a:ext uri="{9D8B030D-6E8A-4147-A177-3AD203B41FA5}">
                      <a16:colId xmlns:a16="http://schemas.microsoft.com/office/drawing/2014/main" val="4163338370"/>
                    </a:ext>
                  </a:extLst>
                </a:gridCol>
                <a:gridCol w="1454587">
                  <a:extLst>
                    <a:ext uri="{9D8B030D-6E8A-4147-A177-3AD203B41FA5}">
                      <a16:colId xmlns:a16="http://schemas.microsoft.com/office/drawing/2014/main" val="1760223736"/>
                    </a:ext>
                  </a:extLst>
                </a:gridCol>
                <a:gridCol w="1032581">
                  <a:extLst>
                    <a:ext uri="{9D8B030D-6E8A-4147-A177-3AD203B41FA5}">
                      <a16:colId xmlns:a16="http://schemas.microsoft.com/office/drawing/2014/main" val="3155884555"/>
                    </a:ext>
                  </a:extLst>
                </a:gridCol>
                <a:gridCol w="1964507">
                  <a:extLst>
                    <a:ext uri="{9D8B030D-6E8A-4147-A177-3AD203B41FA5}">
                      <a16:colId xmlns:a16="http://schemas.microsoft.com/office/drawing/2014/main" val="2874488177"/>
                    </a:ext>
                  </a:extLst>
                </a:gridCol>
                <a:gridCol w="3887652">
                  <a:extLst>
                    <a:ext uri="{9D8B030D-6E8A-4147-A177-3AD203B41FA5}">
                      <a16:colId xmlns:a16="http://schemas.microsoft.com/office/drawing/2014/main" val="1291349096"/>
                    </a:ext>
                  </a:extLst>
                </a:gridCol>
              </a:tblGrid>
              <a:tr h="370840">
                <a:tc>
                  <a:txBody>
                    <a:bodyPr/>
                    <a:lstStyle/>
                    <a:p>
                      <a:endParaRPr lang="it-IT" dirty="0">
                        <a:solidFill>
                          <a:schemeClr val="bg1"/>
                        </a:solidFill>
                      </a:endParaRPr>
                    </a:p>
                  </a:txBody>
                  <a:tcPr anchor="ctr">
                    <a:solidFill>
                      <a:srgbClr val="FF0000"/>
                    </a:solidFill>
                  </a:tcPr>
                </a:tc>
                <a:tc gridSpan="2">
                  <a:txBody>
                    <a:bodyPr/>
                    <a:lstStyle/>
                    <a:p>
                      <a:pPr algn="ctr"/>
                      <a:r>
                        <a:rPr lang="it-IT" dirty="0">
                          <a:solidFill>
                            <a:schemeClr val="bg1"/>
                          </a:solidFill>
                        </a:rPr>
                        <a:t>richiedenti</a:t>
                      </a:r>
                    </a:p>
                  </a:txBody>
                  <a:tcPr anchor="ctr">
                    <a:solidFill>
                      <a:srgbClr val="FF0000"/>
                    </a:solidFill>
                  </a:tcPr>
                </a:tc>
                <a:tc hMerge="1">
                  <a:txBody>
                    <a:bodyPr/>
                    <a:lstStyle/>
                    <a:p>
                      <a:endParaRPr lang="it-IT" dirty="0"/>
                    </a:p>
                  </a:txBody>
                  <a:tcPr anchor="ctr"/>
                </a:tc>
                <a:tc gridSpan="2">
                  <a:txBody>
                    <a:bodyPr/>
                    <a:lstStyle/>
                    <a:p>
                      <a:pPr algn="ctr"/>
                      <a:r>
                        <a:rPr lang="it-IT" dirty="0">
                          <a:solidFill>
                            <a:schemeClr val="bg1"/>
                          </a:solidFill>
                        </a:rPr>
                        <a:t>beneficiari</a:t>
                      </a:r>
                    </a:p>
                  </a:txBody>
                  <a:tcPr>
                    <a:solidFill>
                      <a:srgbClr val="FF0000"/>
                    </a:solidFill>
                  </a:tcPr>
                </a:tc>
                <a:tc hMerge="1">
                  <a:txBody>
                    <a:bodyPr/>
                    <a:lstStyle/>
                    <a:p>
                      <a:endParaRPr lang="it-IT" dirty="0"/>
                    </a:p>
                  </a:txBody>
                  <a:tcPr/>
                </a:tc>
                <a:extLst>
                  <a:ext uri="{0D108BD9-81ED-4DB2-BD59-A6C34878D82A}">
                    <a16:rowId xmlns:a16="http://schemas.microsoft.com/office/drawing/2014/main" val="378152015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600" dirty="0">
                          <a:latin typeface="Lato Medium" panose="020F0502020204030203" pitchFamily="34" charset="0"/>
                          <a:ea typeface="Lato Medium" panose="020F0502020204030203" pitchFamily="34" charset="0"/>
                          <a:cs typeface="Lato Medium" panose="020F0502020204030203" pitchFamily="34" charset="0"/>
                        </a:rPr>
                        <a:t>Giugno 2024-Novembre 2025</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600" dirty="0">
                          <a:latin typeface="Lato Medium" panose="020F0502020204030203" pitchFamily="34" charset="0"/>
                          <a:ea typeface="Lato Medium" panose="020F0502020204030203" pitchFamily="34" charset="0"/>
                          <a:cs typeface="Lato Medium" panose="020F0502020204030203" pitchFamily="34" charset="0"/>
                        </a:rPr>
                        <a:t>n. 18 mesi</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600" b="1" dirty="0">
                          <a:latin typeface="Lato Medium" panose="020F0502020204030203" pitchFamily="34" charset="0"/>
                          <a:ea typeface="Lato Medium" panose="020F0502020204030203" pitchFamily="34" charset="0"/>
                          <a:cs typeface="Lato Medium" panose="020F0502020204030203" pitchFamily="34" charset="0"/>
                        </a:rPr>
                        <a:t>8.406</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600" b="1" dirty="0">
                          <a:latin typeface="Lato Medium" panose="020F0502020204030203" pitchFamily="34" charset="0"/>
                          <a:ea typeface="Lato Medium" panose="020F0502020204030203" pitchFamily="34" charset="0"/>
                          <a:cs typeface="Lato Medium" panose="020F0502020204030203" pitchFamily="34" charset="0"/>
                        </a:rPr>
                        <a:t>4670</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600" b="1" dirty="0">
                          <a:latin typeface="Lato Medium" panose="020F0502020204030203" pitchFamily="34" charset="0"/>
                          <a:ea typeface="Lato Medium" panose="020F0502020204030203" pitchFamily="34" charset="0"/>
                          <a:cs typeface="Lato Medium" panose="020F0502020204030203" pitchFamily="34" charset="0"/>
                        </a:rPr>
                        <a:t>259</a:t>
                      </a:r>
                    </a:p>
                    <a:p>
                      <a:pPr algn="ctr"/>
                      <a:r>
                        <a:rPr lang="it-IT" sz="1600" b="1" dirty="0">
                          <a:latin typeface="Lato Medium" panose="020F0502020204030203" pitchFamily="34" charset="0"/>
                          <a:ea typeface="Lato Medium" panose="020F0502020204030203" pitchFamily="34" charset="0"/>
                          <a:cs typeface="Lato Medium" panose="020F0502020204030203" pitchFamily="34" charset="0"/>
                        </a:rPr>
                        <a:t> </a:t>
                      </a:r>
                      <a:r>
                        <a:rPr lang="it-IT" sz="1600" b="0" kern="1200" dirty="0">
                          <a:solidFill>
                            <a:schemeClr val="dk1"/>
                          </a:solidFill>
                          <a:latin typeface="Lato Medium" panose="020F0502020204030203" pitchFamily="34" charset="0"/>
                          <a:ea typeface="Lato Medium" panose="020F0502020204030203" pitchFamily="34" charset="0"/>
                          <a:cs typeface="Lato Medium" panose="020F0502020204030203" pitchFamily="34" charset="0"/>
                        </a:rPr>
                        <a:t>nuovi beneficiari al mese</a:t>
                      </a:r>
                      <a:endParaRPr lang="it-IT" sz="1600" b="1" dirty="0">
                        <a:latin typeface="Lato Medium" panose="020F0502020204030203" pitchFamily="34" charset="0"/>
                        <a:ea typeface="Lato Medium" panose="020F0502020204030203" pitchFamily="34" charset="0"/>
                        <a:cs typeface="Lato Medium" panose="020F0502020204030203" pitchFamily="34" charset="0"/>
                      </a:endParaRPr>
                    </a:p>
                  </a:txBody>
                  <a:tcPr anchor="ctr">
                    <a:solidFill>
                      <a:schemeClr val="bg1"/>
                    </a:solidFill>
                  </a:tcPr>
                </a:tc>
                <a:extLst>
                  <a:ext uri="{0D108BD9-81ED-4DB2-BD59-A6C34878D82A}">
                    <a16:rowId xmlns:a16="http://schemas.microsoft.com/office/drawing/2014/main" val="1987460443"/>
                  </a:ext>
                </a:extLst>
              </a:tr>
            </a:tbl>
          </a:graphicData>
        </a:graphic>
      </p:graphicFrame>
      <p:graphicFrame>
        <p:nvGraphicFramePr>
          <p:cNvPr id="5" name="Tabella 4">
            <a:extLst>
              <a:ext uri="{FF2B5EF4-FFF2-40B4-BE49-F238E27FC236}">
                <a16:creationId xmlns:a16="http://schemas.microsoft.com/office/drawing/2014/main" id="{63A4605B-8EFD-6110-BCC3-8B45EAE13BEB}"/>
              </a:ext>
            </a:extLst>
          </p:cNvPr>
          <p:cNvGraphicFramePr>
            <a:graphicFrameLocks noGrp="1"/>
          </p:cNvGraphicFramePr>
          <p:nvPr>
            <p:extLst>
              <p:ext uri="{D42A27DB-BD31-4B8C-83A1-F6EECF244321}">
                <p14:modId xmlns:p14="http://schemas.microsoft.com/office/powerpoint/2010/main" val="4098979603"/>
              </p:ext>
            </p:extLst>
          </p:nvPr>
        </p:nvGraphicFramePr>
        <p:xfrm>
          <a:off x="640080" y="5320414"/>
          <a:ext cx="10424160" cy="724886"/>
        </p:xfrm>
        <a:graphic>
          <a:graphicData uri="http://schemas.openxmlformats.org/drawingml/2006/table">
            <a:tbl>
              <a:tblPr/>
              <a:tblGrid>
                <a:gridCol w="2445359">
                  <a:extLst>
                    <a:ext uri="{9D8B030D-6E8A-4147-A177-3AD203B41FA5}">
                      <a16:colId xmlns:a16="http://schemas.microsoft.com/office/drawing/2014/main" val="4225899753"/>
                    </a:ext>
                  </a:extLst>
                </a:gridCol>
                <a:gridCol w="2108695">
                  <a:extLst>
                    <a:ext uri="{9D8B030D-6E8A-4147-A177-3AD203B41FA5}">
                      <a16:colId xmlns:a16="http://schemas.microsoft.com/office/drawing/2014/main" val="1013347815"/>
                    </a:ext>
                  </a:extLst>
                </a:gridCol>
                <a:gridCol w="3127248">
                  <a:extLst>
                    <a:ext uri="{9D8B030D-6E8A-4147-A177-3AD203B41FA5}">
                      <a16:colId xmlns:a16="http://schemas.microsoft.com/office/drawing/2014/main" val="2955556723"/>
                    </a:ext>
                  </a:extLst>
                </a:gridCol>
                <a:gridCol w="2742858">
                  <a:extLst>
                    <a:ext uri="{9D8B030D-6E8A-4147-A177-3AD203B41FA5}">
                      <a16:colId xmlns:a16="http://schemas.microsoft.com/office/drawing/2014/main" val="2811626092"/>
                    </a:ext>
                  </a:extLst>
                </a:gridCol>
              </a:tblGrid>
              <a:tr h="411480">
                <a:tc>
                  <a:txBody>
                    <a:bodyPr/>
                    <a:lstStyle/>
                    <a:p>
                      <a:pPr algn="ctr" fontAlgn="b"/>
                      <a:r>
                        <a:rPr lang="it-IT" sz="1800" b="1" i="0" u="none" strike="noStrike"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Spesa impegnata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algn="ctr" fontAlgn="ctr"/>
                      <a:r>
                        <a:rPr lang="it-IT" sz="1800" b="1" i="0" u="none" strike="noStrike"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Importi liquidati</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algn="ctr" fontAlgn="ctr"/>
                      <a:r>
                        <a:rPr lang="it-IT" sz="1800" b="1" i="0" u="none" strike="noStrike"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In corso di liquidazione</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algn="ctr" fontAlgn="ctr"/>
                      <a:r>
                        <a:rPr lang="it-IT" sz="1800" b="1" i="0" u="none" strike="noStrike"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In corso di rendicontazione</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92491738"/>
                  </a:ext>
                </a:extLst>
              </a:tr>
              <a:tr h="313406">
                <a:tc>
                  <a:txBody>
                    <a:bodyPr/>
                    <a:lstStyle/>
                    <a:p>
                      <a:pPr algn="ctr" fontAlgn="b"/>
                      <a:r>
                        <a:rPr lang="it-IT" sz="16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2.450.000,00 €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it-IT" sz="16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693.430,04 €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it-IT" sz="16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255.190,91 €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324.105,63 €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6852253"/>
                  </a:ext>
                </a:extLst>
              </a:tr>
            </a:tbl>
          </a:graphicData>
        </a:graphic>
      </p:graphicFrame>
    </p:spTree>
    <p:extLst>
      <p:ext uri="{BB962C8B-B14F-4D97-AF65-F5344CB8AC3E}">
        <p14:creationId xmlns:p14="http://schemas.microsoft.com/office/powerpoint/2010/main" val="701341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g35195e3066c_0_205"/>
          <p:cNvSpPr txBox="1"/>
          <p:nvPr/>
        </p:nvSpPr>
        <p:spPr>
          <a:xfrm>
            <a:off x="3678237" y="306387"/>
            <a:ext cx="4835400" cy="307800"/>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1100"/>
              <a:buFont typeface="Montserrat"/>
              <a:buNone/>
            </a:pPr>
            <a:endParaRPr sz="1400" b="0" i="0" u="none" strike="noStrike" cap="none">
              <a:solidFill>
                <a:srgbClr val="000000"/>
              </a:solidFill>
              <a:latin typeface="Arial"/>
              <a:ea typeface="Arial"/>
              <a:cs typeface="Arial"/>
              <a:sym typeface="Arial"/>
            </a:endParaRPr>
          </a:p>
        </p:txBody>
      </p:sp>
      <p:pic>
        <p:nvPicPr>
          <p:cNvPr id="2" name="Google Shape;120;p1">
            <a:extLst>
              <a:ext uri="{FF2B5EF4-FFF2-40B4-BE49-F238E27FC236}">
                <a16:creationId xmlns:a16="http://schemas.microsoft.com/office/drawing/2014/main" id="{1627FE93-2E3A-7596-0E69-6B38351F0131}"/>
              </a:ext>
            </a:extLst>
          </p:cNvPr>
          <p:cNvPicPr preferRelativeResize="0"/>
          <p:nvPr/>
        </p:nvPicPr>
        <p:blipFill rotWithShape="1">
          <a:blip r:embed="rId3">
            <a:alphaModFix/>
          </a:blip>
          <a:srcRect/>
          <a:stretch/>
        </p:blipFill>
        <p:spPr>
          <a:xfrm>
            <a:off x="0" y="6194395"/>
            <a:ext cx="1146074" cy="629478"/>
          </a:xfrm>
          <a:prstGeom prst="rect">
            <a:avLst/>
          </a:prstGeom>
          <a:noFill/>
          <a:ln>
            <a:noFill/>
          </a:ln>
        </p:spPr>
      </p:pic>
      <p:sp>
        <p:nvSpPr>
          <p:cNvPr id="3" name="CasellaDiTesto 2">
            <a:extLst>
              <a:ext uri="{FF2B5EF4-FFF2-40B4-BE49-F238E27FC236}">
                <a16:creationId xmlns:a16="http://schemas.microsoft.com/office/drawing/2014/main" id="{26B96FB7-88D5-C464-0204-48ED970A1269}"/>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CO-PROGETTAZIONE SPORTELLI  SOCIALI WEMI– STATO DI AVANZAMENTO DEI TARGET</a:t>
            </a:r>
          </a:p>
        </p:txBody>
      </p:sp>
      <p:graphicFrame>
        <p:nvGraphicFramePr>
          <p:cNvPr id="7" name="Tabella 6">
            <a:extLst>
              <a:ext uri="{FF2B5EF4-FFF2-40B4-BE49-F238E27FC236}">
                <a16:creationId xmlns:a16="http://schemas.microsoft.com/office/drawing/2014/main" id="{56063C59-F78D-D6E3-23F1-B3B1361E6055}"/>
              </a:ext>
            </a:extLst>
          </p:cNvPr>
          <p:cNvGraphicFramePr>
            <a:graphicFrameLocks noGrp="1"/>
          </p:cNvGraphicFramePr>
          <p:nvPr>
            <p:extLst>
              <p:ext uri="{D42A27DB-BD31-4B8C-83A1-F6EECF244321}">
                <p14:modId xmlns:p14="http://schemas.microsoft.com/office/powerpoint/2010/main" val="3259658722"/>
              </p:ext>
            </p:extLst>
          </p:nvPr>
        </p:nvGraphicFramePr>
        <p:xfrm>
          <a:off x="1979052" y="1800964"/>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163338370"/>
                    </a:ext>
                  </a:extLst>
                </a:gridCol>
                <a:gridCol w="1625600">
                  <a:extLst>
                    <a:ext uri="{9D8B030D-6E8A-4147-A177-3AD203B41FA5}">
                      <a16:colId xmlns:a16="http://schemas.microsoft.com/office/drawing/2014/main" val="1760223736"/>
                    </a:ext>
                  </a:extLst>
                </a:gridCol>
                <a:gridCol w="1625600">
                  <a:extLst>
                    <a:ext uri="{9D8B030D-6E8A-4147-A177-3AD203B41FA5}">
                      <a16:colId xmlns:a16="http://schemas.microsoft.com/office/drawing/2014/main" val="3155884555"/>
                    </a:ext>
                  </a:extLst>
                </a:gridCol>
                <a:gridCol w="1625600">
                  <a:extLst>
                    <a:ext uri="{9D8B030D-6E8A-4147-A177-3AD203B41FA5}">
                      <a16:colId xmlns:a16="http://schemas.microsoft.com/office/drawing/2014/main" val="2874488177"/>
                    </a:ext>
                  </a:extLst>
                </a:gridCol>
                <a:gridCol w="1625600">
                  <a:extLst>
                    <a:ext uri="{9D8B030D-6E8A-4147-A177-3AD203B41FA5}">
                      <a16:colId xmlns:a16="http://schemas.microsoft.com/office/drawing/2014/main" val="1291349096"/>
                    </a:ext>
                  </a:extLst>
                </a:gridCol>
              </a:tblGrid>
              <a:tr h="370840">
                <a:tc>
                  <a:txBody>
                    <a:bodyPr/>
                    <a:lstStyle/>
                    <a:p>
                      <a:endParaRPr lang="it-IT" dirty="0">
                        <a:solidFill>
                          <a:schemeClr val="bg1"/>
                        </a:solidFill>
                      </a:endParaRPr>
                    </a:p>
                  </a:txBody>
                  <a:tcPr anchor="ctr">
                    <a:solidFill>
                      <a:srgbClr val="FF0000"/>
                    </a:solidFill>
                  </a:tcPr>
                </a:tc>
                <a:tc gridSpan="2">
                  <a:txBody>
                    <a:bodyPr/>
                    <a:lstStyle/>
                    <a:p>
                      <a:pPr algn="ctr"/>
                      <a:r>
                        <a:rPr lang="it-IT" dirty="0">
                          <a:solidFill>
                            <a:schemeClr val="bg1"/>
                          </a:solidFill>
                        </a:rPr>
                        <a:t>richiedenti</a:t>
                      </a:r>
                    </a:p>
                  </a:txBody>
                  <a:tcPr anchor="ctr">
                    <a:solidFill>
                      <a:srgbClr val="FF0000"/>
                    </a:solidFill>
                  </a:tcPr>
                </a:tc>
                <a:tc hMerge="1">
                  <a:txBody>
                    <a:bodyPr/>
                    <a:lstStyle/>
                    <a:p>
                      <a:endParaRPr lang="it-IT" dirty="0"/>
                    </a:p>
                  </a:txBody>
                  <a:tcPr anchor="ctr"/>
                </a:tc>
                <a:tc gridSpan="2">
                  <a:txBody>
                    <a:bodyPr/>
                    <a:lstStyle/>
                    <a:p>
                      <a:pPr algn="ctr"/>
                      <a:r>
                        <a:rPr lang="it-IT" dirty="0">
                          <a:solidFill>
                            <a:schemeClr val="bg1"/>
                          </a:solidFill>
                        </a:rPr>
                        <a:t>beneficiari</a:t>
                      </a:r>
                    </a:p>
                  </a:txBody>
                  <a:tcPr>
                    <a:solidFill>
                      <a:srgbClr val="FF0000"/>
                    </a:solidFill>
                  </a:tcPr>
                </a:tc>
                <a:tc hMerge="1">
                  <a:txBody>
                    <a:bodyPr/>
                    <a:lstStyle/>
                    <a:p>
                      <a:endParaRPr lang="it-IT" dirty="0"/>
                    </a:p>
                  </a:txBody>
                  <a:tcPr/>
                </a:tc>
                <a:extLst>
                  <a:ext uri="{0D108BD9-81ED-4DB2-BD59-A6C34878D82A}">
                    <a16:rowId xmlns:a16="http://schemas.microsoft.com/office/drawing/2014/main" val="378152015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200" dirty="0">
                          <a:latin typeface="Lato Medium" panose="020F0502020204030203" pitchFamily="34" charset="0"/>
                          <a:ea typeface="Lato Medium" panose="020F0502020204030203" pitchFamily="34" charset="0"/>
                          <a:cs typeface="Lato Medium" panose="020F0502020204030203" pitchFamily="34" charset="0"/>
                        </a:rPr>
                        <a:t>Giugno 2024-Novembre 2025</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200" dirty="0">
                          <a:latin typeface="Lato Medium" panose="020F0502020204030203" pitchFamily="34" charset="0"/>
                          <a:ea typeface="Lato Medium" panose="020F0502020204030203" pitchFamily="34" charset="0"/>
                          <a:cs typeface="Lato Medium" panose="020F0502020204030203" pitchFamily="34" charset="0"/>
                        </a:rPr>
                        <a:t>n. 18 mesi</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200" b="1" dirty="0">
                          <a:latin typeface="Lato Medium" panose="020F0502020204030203" pitchFamily="34" charset="0"/>
                          <a:ea typeface="Lato Medium" panose="020F0502020204030203" pitchFamily="34" charset="0"/>
                          <a:cs typeface="Lato Medium" panose="020F0502020204030203" pitchFamily="34" charset="0"/>
                        </a:rPr>
                        <a:t>8.406</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200" b="1" dirty="0">
                          <a:latin typeface="Lato Medium" panose="020F0502020204030203" pitchFamily="34" charset="0"/>
                          <a:ea typeface="Lato Medium" panose="020F0502020204030203" pitchFamily="34" charset="0"/>
                          <a:cs typeface="Lato Medium" panose="020F0502020204030203" pitchFamily="34" charset="0"/>
                        </a:rPr>
                        <a:t>4670</a:t>
                      </a:r>
                    </a:p>
                  </a:txBody>
                  <a:tcPr anchor="c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pPr algn="ctr"/>
                      <a:r>
                        <a:rPr lang="it-IT" sz="1200" b="1" dirty="0">
                          <a:latin typeface="Lato Medium" panose="020F0502020204030203" pitchFamily="34" charset="0"/>
                          <a:ea typeface="Lato Medium" panose="020F0502020204030203" pitchFamily="34" charset="0"/>
                          <a:cs typeface="Lato Medium" panose="020F0502020204030203" pitchFamily="34" charset="0"/>
                        </a:rPr>
                        <a:t>259</a:t>
                      </a:r>
                    </a:p>
                    <a:p>
                      <a:pPr algn="ctr"/>
                      <a:r>
                        <a:rPr lang="it-IT" sz="1200" b="1" dirty="0">
                          <a:latin typeface="Lato Medium" panose="020F0502020204030203" pitchFamily="34" charset="0"/>
                          <a:ea typeface="Lato Medium" panose="020F0502020204030203" pitchFamily="34" charset="0"/>
                          <a:cs typeface="Lato Medium" panose="020F0502020204030203" pitchFamily="34" charset="0"/>
                        </a:rPr>
                        <a:t> </a:t>
                      </a:r>
                      <a:r>
                        <a:rPr lang="it-IT" sz="1200" b="0" kern="1200" dirty="0">
                          <a:solidFill>
                            <a:schemeClr val="dk1"/>
                          </a:solidFill>
                          <a:latin typeface="Lato Medium" panose="020F0502020204030203" pitchFamily="34" charset="0"/>
                          <a:ea typeface="Lato Medium" panose="020F0502020204030203" pitchFamily="34" charset="0"/>
                          <a:cs typeface="Lato Medium" panose="020F0502020204030203" pitchFamily="34" charset="0"/>
                        </a:rPr>
                        <a:t>nuovi beneficiari al mese</a:t>
                      </a:r>
                      <a:endParaRPr lang="it-IT" sz="1200" b="1" dirty="0">
                        <a:latin typeface="Lato Medium" panose="020F0502020204030203" pitchFamily="34" charset="0"/>
                        <a:ea typeface="Lato Medium" panose="020F0502020204030203" pitchFamily="34" charset="0"/>
                        <a:cs typeface="Lato Medium" panose="020F0502020204030203" pitchFamily="34" charset="0"/>
                      </a:endParaRPr>
                    </a:p>
                  </a:txBody>
                  <a:tcPr anchor="ctr">
                    <a:solidFill>
                      <a:schemeClr val="bg1"/>
                    </a:solidFill>
                  </a:tcPr>
                </a:tc>
                <a:extLst>
                  <a:ext uri="{0D108BD9-81ED-4DB2-BD59-A6C34878D82A}">
                    <a16:rowId xmlns:a16="http://schemas.microsoft.com/office/drawing/2014/main" val="1987460443"/>
                  </a:ext>
                </a:extLst>
              </a:tr>
            </a:tbl>
          </a:graphicData>
        </a:graphic>
      </p:graphicFrame>
      <p:graphicFrame>
        <p:nvGraphicFramePr>
          <p:cNvPr id="8" name="Tabella 7">
            <a:extLst>
              <a:ext uri="{FF2B5EF4-FFF2-40B4-BE49-F238E27FC236}">
                <a16:creationId xmlns:a16="http://schemas.microsoft.com/office/drawing/2014/main" id="{37229DCE-FFDE-39FC-061E-59856AF77CF7}"/>
              </a:ext>
            </a:extLst>
          </p:cNvPr>
          <p:cNvGraphicFramePr>
            <a:graphicFrameLocks noGrp="1"/>
          </p:cNvGraphicFramePr>
          <p:nvPr>
            <p:extLst>
              <p:ext uri="{D42A27DB-BD31-4B8C-83A1-F6EECF244321}">
                <p14:modId xmlns:p14="http://schemas.microsoft.com/office/powerpoint/2010/main" val="1693460684"/>
              </p:ext>
            </p:extLst>
          </p:nvPr>
        </p:nvGraphicFramePr>
        <p:xfrm>
          <a:off x="2313870" y="3818190"/>
          <a:ext cx="7112070" cy="1188720"/>
        </p:xfrm>
        <a:graphic>
          <a:graphicData uri="http://schemas.openxmlformats.org/drawingml/2006/table">
            <a:tbl>
              <a:tblPr/>
              <a:tblGrid>
                <a:gridCol w="1435170">
                  <a:extLst>
                    <a:ext uri="{9D8B030D-6E8A-4147-A177-3AD203B41FA5}">
                      <a16:colId xmlns:a16="http://schemas.microsoft.com/office/drawing/2014/main" val="4225899753"/>
                    </a:ext>
                  </a:extLst>
                </a:gridCol>
                <a:gridCol w="397228">
                  <a:extLst>
                    <a:ext uri="{9D8B030D-6E8A-4147-A177-3AD203B41FA5}">
                      <a16:colId xmlns:a16="http://schemas.microsoft.com/office/drawing/2014/main" val="1013347815"/>
                    </a:ext>
                  </a:extLst>
                </a:gridCol>
                <a:gridCol w="2639836">
                  <a:extLst>
                    <a:ext uri="{9D8B030D-6E8A-4147-A177-3AD203B41FA5}">
                      <a16:colId xmlns:a16="http://schemas.microsoft.com/office/drawing/2014/main" val="2955556723"/>
                    </a:ext>
                  </a:extLst>
                </a:gridCol>
                <a:gridCol w="2639836">
                  <a:extLst>
                    <a:ext uri="{9D8B030D-6E8A-4147-A177-3AD203B41FA5}">
                      <a16:colId xmlns:a16="http://schemas.microsoft.com/office/drawing/2014/main" val="2811626092"/>
                    </a:ext>
                  </a:extLst>
                </a:gridCol>
              </a:tblGrid>
              <a:tr h="411480">
                <a:tc>
                  <a:txBody>
                    <a:bodyPr/>
                    <a:lstStyle/>
                    <a:p>
                      <a:pPr algn="ctr" fontAlgn="b"/>
                      <a:r>
                        <a:rPr lang="it-IT" sz="11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Spesa impegnata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Importi liquidati</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In corso di liquidazione</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In corso di rendicontazione</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592491738"/>
                  </a:ext>
                </a:extLst>
              </a:tr>
              <a:tr h="216000">
                <a:tc>
                  <a:txBody>
                    <a:bodyPr/>
                    <a:lstStyle/>
                    <a:p>
                      <a:pPr algn="ctr" fontAlgn="b"/>
                      <a:r>
                        <a:rPr lang="it-IT" sz="11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2.450.000,00 €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it-IT" sz="11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693.430,04 €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it-IT" sz="11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255.190,91 €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100" b="0" i="0" u="none" strike="noStrike" dirty="0">
                          <a:solidFill>
                            <a:srgbClr val="000000"/>
                          </a:solidFill>
                          <a:effectLst/>
                          <a:latin typeface="Lato Medium" panose="020F0502020204030203" pitchFamily="34" charset="0"/>
                          <a:ea typeface="Lato Medium" panose="020F0502020204030203" pitchFamily="34" charset="0"/>
                          <a:cs typeface="Lato Medium" panose="020F0502020204030203" pitchFamily="34" charset="0"/>
                        </a:rPr>
                        <a:t>324.105,63 €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685225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41A8CDA-5BF1-6E63-678B-01365E6C131F}"/>
              </a:ext>
            </a:extLst>
          </p:cNvPr>
          <p:cNvSpPr txBox="1"/>
          <p:nvPr/>
        </p:nvSpPr>
        <p:spPr>
          <a:xfrm>
            <a:off x="555249" y="1474298"/>
            <a:ext cx="4907280" cy="752475"/>
          </a:xfrm>
          <a:prstGeom prst="rect">
            <a:avLst/>
          </a:prstGeom>
        </p:spPr>
        <p:txBody>
          <a:bodyPr vert="horz" wrap="square" lIns="0" tIns="10795" rIns="0" bIns="0" rtlCol="0">
            <a:spAutoFit/>
          </a:bodyPr>
          <a:lstStyle/>
          <a:p>
            <a:pPr marL="298450" marR="5080" indent="-286385">
              <a:lnSpc>
                <a:spcPct val="102699"/>
              </a:lnSpc>
              <a:spcBef>
                <a:spcPts val="85"/>
              </a:spcBef>
              <a:buSzPct val="87096"/>
              <a:buFont typeface="Arial MT"/>
              <a:buChar char="•"/>
              <a:tabLst>
                <a:tab pos="298450" algn="l"/>
              </a:tabLst>
            </a:pPr>
            <a:r>
              <a:rPr sz="1550" b="1" dirty="0">
                <a:latin typeface="Lato Medium" panose="020F0502020204030203" pitchFamily="34" charset="0"/>
                <a:ea typeface="Lato Medium" panose="020F0502020204030203" pitchFamily="34" charset="0"/>
                <a:cs typeface="Lato Medium" panose="020F0502020204030203" pitchFamily="34" charset="0"/>
              </a:rPr>
              <a:t>25%</a:t>
            </a:r>
            <a:r>
              <a:rPr sz="1550" b="1" spc="20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circa</a:t>
            </a:r>
            <a:r>
              <a:rPr sz="1550" spc="16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dei</a:t>
            </a:r>
            <a:r>
              <a:rPr sz="1550" spc="15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servizi</a:t>
            </a:r>
            <a:r>
              <a:rPr sz="1550" spc="15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richiesti</a:t>
            </a:r>
            <a:r>
              <a:rPr sz="1550" spc="15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sono</a:t>
            </a:r>
            <a:r>
              <a:rPr sz="1550" spc="21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di</a:t>
            </a:r>
            <a:r>
              <a:rPr sz="1550" spc="235" dirty="0">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«Supporto</a:t>
            </a:r>
            <a:r>
              <a:rPr sz="1550" spc="204"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a </a:t>
            </a:r>
            <a:r>
              <a:rPr sz="1550" spc="2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compilazione/caricamento</a:t>
            </a:r>
            <a:r>
              <a:rPr sz="1550" spc="21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2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domande</a:t>
            </a:r>
            <a:r>
              <a:rPr sz="1550" spc="12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2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sostegno</a:t>
            </a:r>
            <a:r>
              <a:rPr sz="1550" spc="12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2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al </a:t>
            </a:r>
            <a:r>
              <a:rPr sz="15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reddito»</a:t>
            </a:r>
            <a:endParaRPr sz="155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5" name="object 3">
            <a:extLst>
              <a:ext uri="{FF2B5EF4-FFF2-40B4-BE49-F238E27FC236}">
                <a16:creationId xmlns:a16="http://schemas.microsoft.com/office/drawing/2014/main" id="{8A26C837-61F9-DD7A-3D8C-78A8B8B73259}"/>
              </a:ext>
            </a:extLst>
          </p:cNvPr>
          <p:cNvSpPr txBox="1"/>
          <p:nvPr/>
        </p:nvSpPr>
        <p:spPr>
          <a:xfrm>
            <a:off x="555249" y="2454230"/>
            <a:ext cx="4478020" cy="490775"/>
          </a:xfrm>
          <a:prstGeom prst="rect">
            <a:avLst/>
          </a:prstGeom>
        </p:spPr>
        <p:txBody>
          <a:bodyPr vert="horz" wrap="square" lIns="0" tIns="6350" rIns="0" bIns="0" rtlCol="0">
            <a:spAutoFit/>
          </a:bodyPr>
          <a:lstStyle/>
          <a:p>
            <a:pPr marL="298450" marR="5080" indent="-286385">
              <a:lnSpc>
                <a:spcPct val="104700"/>
              </a:lnSpc>
              <a:spcBef>
                <a:spcPts val="50"/>
              </a:spcBef>
              <a:buSzPct val="87096"/>
              <a:buFont typeface="Arial MT"/>
              <a:buChar char="•"/>
              <a:tabLst>
                <a:tab pos="298450" algn="l"/>
              </a:tabLst>
            </a:pPr>
            <a:r>
              <a:rPr sz="1550" b="1" dirty="0">
                <a:latin typeface="Lato Medium" panose="020F0502020204030203" pitchFamily="34" charset="0"/>
                <a:ea typeface="Lato Medium" panose="020F0502020204030203" pitchFamily="34" charset="0"/>
                <a:cs typeface="Lato Medium" panose="020F0502020204030203" pitchFamily="34" charset="0"/>
              </a:rPr>
              <a:t>18%</a:t>
            </a:r>
            <a:r>
              <a:rPr sz="1550" b="1" spc="19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delle</a:t>
            </a:r>
            <a:r>
              <a:rPr sz="1550" spc="21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richieste</a:t>
            </a:r>
            <a:r>
              <a:rPr sz="1550" spc="12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sono</a:t>
            </a:r>
            <a:r>
              <a:rPr sz="1550" spc="22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relative</a:t>
            </a:r>
            <a:r>
              <a:rPr sz="1550" spc="12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a</a:t>
            </a:r>
            <a:r>
              <a:rPr sz="1550" spc="16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richieste</a:t>
            </a:r>
            <a:r>
              <a:rPr sz="1550" spc="125" dirty="0">
                <a:latin typeface="Lato Medium" panose="020F0502020204030203" pitchFamily="34" charset="0"/>
                <a:ea typeface="Lato Medium" panose="020F0502020204030203" pitchFamily="34" charset="0"/>
                <a:cs typeface="Lato Medium" panose="020F0502020204030203" pitchFamily="34" charset="0"/>
              </a:rPr>
              <a:t> </a:t>
            </a:r>
            <a:r>
              <a:rPr sz="1550" spc="-25" dirty="0">
                <a:latin typeface="Lato Medium" panose="020F0502020204030203" pitchFamily="34" charset="0"/>
                <a:ea typeface="Lato Medium" panose="020F0502020204030203" pitchFamily="34" charset="0"/>
                <a:cs typeface="Lato Medium" panose="020F0502020204030203" pitchFamily="34" charset="0"/>
              </a:rPr>
              <a:t>di </a:t>
            </a:r>
            <a:r>
              <a:rPr sz="1550" dirty="0">
                <a:latin typeface="Lato Medium" panose="020F0502020204030203" pitchFamily="34" charset="0"/>
                <a:ea typeface="Lato Medium" panose="020F0502020204030203" pitchFamily="34" charset="0"/>
                <a:cs typeface="Lato Medium" panose="020F0502020204030203" pitchFamily="34" charset="0"/>
              </a:rPr>
              <a:t>informazione</a:t>
            </a:r>
            <a:r>
              <a:rPr sz="1550" spc="25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e</a:t>
            </a:r>
            <a:r>
              <a:rPr sz="1550" spc="204" dirty="0">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orientamento</a:t>
            </a:r>
            <a:r>
              <a:rPr sz="1550" spc="26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ai</a:t>
            </a:r>
            <a:r>
              <a:rPr sz="1550" spc="22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10" dirty="0">
                <a:latin typeface="Lato Medium" panose="020F0502020204030203" pitchFamily="34" charset="0"/>
                <a:ea typeface="Lato Medium" panose="020F0502020204030203" pitchFamily="34" charset="0"/>
                <a:cs typeface="Lato Medium" panose="020F0502020204030203" pitchFamily="34" charset="0"/>
              </a:rPr>
              <a:t>servizi</a:t>
            </a:r>
            <a:endParaRPr sz="1550">
              <a:latin typeface="Lato Medium" panose="020F0502020204030203" pitchFamily="34" charset="0"/>
              <a:ea typeface="Lato Medium" panose="020F0502020204030203" pitchFamily="34" charset="0"/>
              <a:cs typeface="Lato Medium" panose="020F0502020204030203" pitchFamily="34" charset="0"/>
            </a:endParaRPr>
          </a:p>
        </p:txBody>
      </p:sp>
      <p:sp>
        <p:nvSpPr>
          <p:cNvPr id="6" name="object 4">
            <a:extLst>
              <a:ext uri="{FF2B5EF4-FFF2-40B4-BE49-F238E27FC236}">
                <a16:creationId xmlns:a16="http://schemas.microsoft.com/office/drawing/2014/main" id="{B793351D-6240-FBD7-7B5A-EE2277A8D937}"/>
              </a:ext>
            </a:extLst>
          </p:cNvPr>
          <p:cNvSpPr txBox="1"/>
          <p:nvPr/>
        </p:nvSpPr>
        <p:spPr>
          <a:xfrm>
            <a:off x="555249" y="3186766"/>
            <a:ext cx="4860925" cy="1485265"/>
          </a:xfrm>
          <a:prstGeom prst="rect">
            <a:avLst/>
          </a:prstGeom>
        </p:spPr>
        <p:txBody>
          <a:bodyPr vert="horz" wrap="square" lIns="0" tIns="10795" rIns="0" bIns="0" rtlCol="0">
            <a:spAutoFit/>
          </a:bodyPr>
          <a:lstStyle/>
          <a:p>
            <a:pPr marL="298450" marR="5080" indent="-286385">
              <a:lnSpc>
                <a:spcPct val="102800"/>
              </a:lnSpc>
              <a:spcBef>
                <a:spcPts val="85"/>
              </a:spcBef>
              <a:buSzPct val="87096"/>
              <a:buFont typeface="Arial MT"/>
              <a:buChar char="•"/>
              <a:tabLst>
                <a:tab pos="298450" algn="l"/>
              </a:tabLst>
            </a:pPr>
            <a:r>
              <a:rPr sz="1550" b="1" spc="-10" dirty="0">
                <a:latin typeface="Lato Medium" panose="020F0502020204030203" pitchFamily="34" charset="0"/>
                <a:ea typeface="Lato Medium" panose="020F0502020204030203" pitchFamily="34" charset="0"/>
                <a:cs typeface="Lato Medium" panose="020F0502020204030203" pitchFamily="34" charset="0"/>
              </a:rPr>
              <a:t>17%</a:t>
            </a:r>
            <a:r>
              <a:rPr sz="1550" b="1" spc="14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delle</a:t>
            </a:r>
            <a:r>
              <a:rPr sz="1550" spc="17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richieste</a:t>
            </a:r>
            <a:r>
              <a:rPr sz="1550" spc="9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sono</a:t>
            </a:r>
            <a:r>
              <a:rPr sz="1550" spc="18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relative</a:t>
            </a:r>
            <a:r>
              <a:rPr sz="1550" spc="9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a</a:t>
            </a:r>
            <a:r>
              <a:rPr sz="1550" spc="190" dirty="0">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servizi</a:t>
            </a:r>
            <a:r>
              <a:rPr sz="1550" spc="13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specifici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degli</a:t>
            </a:r>
            <a:r>
              <a:rPr sz="1550" spc="8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spazi</a:t>
            </a:r>
            <a:r>
              <a:rPr sz="1550" spc="13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WeMi</a:t>
            </a:r>
            <a:r>
              <a:rPr sz="1550" spc="8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60" dirty="0">
                <a:latin typeface="Lato Medium" panose="020F0502020204030203" pitchFamily="34" charset="0"/>
                <a:ea typeface="Lato Medium" panose="020F0502020204030203" pitchFamily="34" charset="0"/>
                <a:cs typeface="Lato Medium" panose="020F0502020204030203" pitchFamily="34" charset="0"/>
              </a:rPr>
              <a:t>cui</a:t>
            </a:r>
            <a:r>
              <a:rPr sz="1550" spc="8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si</a:t>
            </a:r>
            <a:r>
              <a:rPr sz="1550" spc="8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aggiungono</a:t>
            </a:r>
            <a:r>
              <a:rPr sz="1550" spc="135" dirty="0">
                <a:latin typeface="Lato Medium" panose="020F0502020204030203" pitchFamily="34" charset="0"/>
                <a:ea typeface="Lato Medium" panose="020F0502020204030203" pitchFamily="34" charset="0"/>
                <a:cs typeface="Lato Medium" panose="020F0502020204030203" pitchFamily="34" charset="0"/>
              </a:rPr>
              <a:t> </a:t>
            </a:r>
            <a:r>
              <a:rPr sz="1550" b="1" spc="85" dirty="0">
                <a:latin typeface="Lato Medium" panose="020F0502020204030203" pitchFamily="34" charset="0"/>
                <a:ea typeface="Lato Medium" panose="020F0502020204030203" pitchFamily="34" charset="0"/>
                <a:cs typeface="Lato Medium" panose="020F0502020204030203" pitchFamily="34" charset="0"/>
              </a:rPr>
              <a:t>2</a:t>
            </a:r>
            <a:r>
              <a:rPr sz="1550" spc="85" dirty="0">
                <a:latin typeface="Lato Medium" panose="020F0502020204030203" pitchFamily="34" charset="0"/>
                <a:ea typeface="Lato Medium" panose="020F0502020204030203" pitchFamily="34" charset="0"/>
                <a:cs typeface="Lato Medium" panose="020F0502020204030203" pitchFamily="34" charset="0"/>
              </a:rPr>
              <a:t>%</a:t>
            </a:r>
            <a:r>
              <a:rPr sz="1550" spc="105" dirty="0">
                <a:latin typeface="Lato Medium" panose="020F0502020204030203" pitchFamily="34" charset="0"/>
                <a:ea typeface="Lato Medium" panose="020F0502020204030203" pitchFamily="34" charset="0"/>
                <a:cs typeface="Lato Medium" panose="020F0502020204030203" pitchFamily="34" charset="0"/>
              </a:rPr>
              <a:t> </a:t>
            </a:r>
            <a:r>
              <a:rPr sz="1550" spc="-1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servizi </a:t>
            </a:r>
            <a:r>
              <a:rPr sz="155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specifici</a:t>
            </a:r>
            <a:r>
              <a:rPr sz="1550" spc="17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delle</a:t>
            </a:r>
            <a:r>
              <a:rPr sz="1550" spc="14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Case</a:t>
            </a:r>
            <a:r>
              <a:rPr sz="1550" spc="22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di</a:t>
            </a:r>
            <a:r>
              <a:rPr sz="1550" spc="17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spc="-1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Quartiere</a:t>
            </a:r>
            <a:endParaRPr sz="1550">
              <a:latin typeface="Lato Medium" panose="020F0502020204030203" pitchFamily="34" charset="0"/>
              <a:ea typeface="Lato Medium" panose="020F0502020204030203" pitchFamily="34" charset="0"/>
              <a:cs typeface="Lato Medium" panose="020F0502020204030203" pitchFamily="34" charset="0"/>
            </a:endParaRPr>
          </a:p>
          <a:p>
            <a:pPr>
              <a:lnSpc>
                <a:spcPct val="100000"/>
              </a:lnSpc>
              <a:spcBef>
                <a:spcPts val="110"/>
              </a:spcBef>
              <a:buFont typeface="Arial MT"/>
              <a:buChar char="•"/>
            </a:pPr>
            <a:endParaRPr sz="1550">
              <a:latin typeface="Lato Medium" panose="020F0502020204030203" pitchFamily="34" charset="0"/>
              <a:ea typeface="Lato Medium" panose="020F0502020204030203" pitchFamily="34" charset="0"/>
              <a:cs typeface="Lato Medium" panose="020F0502020204030203" pitchFamily="34" charset="0"/>
            </a:endParaRPr>
          </a:p>
          <a:p>
            <a:pPr marL="298450" marR="473075" indent="-286385">
              <a:lnSpc>
                <a:spcPct val="104600"/>
              </a:lnSpc>
              <a:buChar char="•"/>
              <a:tabLst>
                <a:tab pos="298450" algn="l"/>
                <a:tab pos="311150" algn="l"/>
              </a:tabLst>
            </a:pPr>
            <a:r>
              <a:rPr sz="1550" dirty="0">
                <a:latin typeface="Lato Medium" panose="020F0502020204030203" pitchFamily="34" charset="0"/>
                <a:ea typeface="Lato Medium" panose="020F0502020204030203" pitchFamily="34" charset="0"/>
                <a:cs typeface="Lato Medium" panose="020F0502020204030203" pitchFamily="34" charset="0"/>
              </a:rPr>
              <a:t>	</a:t>
            </a:r>
            <a:r>
              <a:rPr sz="1550" b="1" dirty="0">
                <a:latin typeface="Lato Medium" panose="020F0502020204030203" pitchFamily="34" charset="0"/>
                <a:ea typeface="Lato Medium" panose="020F0502020204030203" pitchFamily="34" charset="0"/>
                <a:cs typeface="Lato Medium" panose="020F0502020204030203" pitchFamily="34" charset="0"/>
              </a:rPr>
              <a:t>12</a:t>
            </a:r>
            <a:r>
              <a:rPr sz="1550" dirty="0">
                <a:latin typeface="Lato Medium" panose="020F0502020204030203" pitchFamily="34" charset="0"/>
                <a:ea typeface="Lato Medium" panose="020F0502020204030203" pitchFamily="34" charset="0"/>
                <a:cs typeface="Lato Medium" panose="020F0502020204030203" pitchFamily="34" charset="0"/>
              </a:rPr>
              <a:t>%</a:t>
            </a:r>
            <a:r>
              <a:rPr sz="1550" spc="12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delle</a:t>
            </a:r>
            <a:r>
              <a:rPr sz="1550" spc="10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richieste</a:t>
            </a:r>
            <a:r>
              <a:rPr sz="1550" spc="19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sono</a:t>
            </a:r>
            <a:r>
              <a:rPr sz="1550" spc="19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relative</a:t>
            </a:r>
            <a:r>
              <a:rPr sz="1550" spc="10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allo</a:t>
            </a:r>
            <a:r>
              <a:rPr sz="1550" spc="220" dirty="0">
                <a:latin typeface="Lato Medium" panose="020F0502020204030203" pitchFamily="34" charset="0"/>
                <a:ea typeface="Lato Medium" panose="020F0502020204030203" pitchFamily="34" charset="0"/>
                <a:cs typeface="Lato Medium" panose="020F0502020204030203" pitchFamily="34" charset="0"/>
              </a:rPr>
              <a:t> </a:t>
            </a:r>
            <a:r>
              <a:rPr sz="15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«Spazio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chiocciola»</a:t>
            </a:r>
            <a:r>
              <a:rPr sz="1550" spc="28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supporto</a:t>
            </a:r>
            <a:r>
              <a:rPr sz="1550" spc="17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pratiche</a:t>
            </a:r>
            <a:r>
              <a:rPr sz="1550" spc="17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5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digitali</a:t>
            </a:r>
            <a:endParaRPr sz="1550">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object 5">
            <a:extLst>
              <a:ext uri="{FF2B5EF4-FFF2-40B4-BE49-F238E27FC236}">
                <a16:creationId xmlns:a16="http://schemas.microsoft.com/office/drawing/2014/main" id="{A1E87134-E095-03AF-AC9B-4C3BA55F00E6}"/>
              </a:ext>
            </a:extLst>
          </p:cNvPr>
          <p:cNvSpPr txBox="1"/>
          <p:nvPr/>
        </p:nvSpPr>
        <p:spPr>
          <a:xfrm>
            <a:off x="9125971" y="1628095"/>
            <a:ext cx="2030730" cy="487056"/>
          </a:xfrm>
          <a:prstGeom prst="rect">
            <a:avLst/>
          </a:prstGeom>
        </p:spPr>
        <p:txBody>
          <a:bodyPr vert="horz" wrap="square" lIns="0" tIns="6350" rIns="0" bIns="0" rtlCol="0">
            <a:spAutoFit/>
          </a:bodyPr>
          <a:lstStyle/>
          <a:p>
            <a:pPr marL="12700" marR="5080">
              <a:lnSpc>
                <a:spcPct val="104700"/>
              </a:lnSpc>
              <a:spcBef>
                <a:spcPts val="50"/>
              </a:spcBef>
            </a:pPr>
            <a:r>
              <a:rPr sz="1550" b="1"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Richieste</a:t>
            </a:r>
            <a:r>
              <a:rPr sz="1550" b="1" spc="15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b="1" spc="4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ricevute</a:t>
            </a:r>
            <a:r>
              <a:rPr sz="1550" b="1" spc="25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b="1" spc="3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nei </a:t>
            </a:r>
            <a:r>
              <a:rPr sz="1550" b="1" spc="6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primi</a:t>
            </a:r>
            <a:r>
              <a:rPr sz="1550" b="1" spc="5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b="1"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18</a:t>
            </a:r>
            <a:r>
              <a:rPr sz="1550" b="1" spc="35"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mesi</a:t>
            </a:r>
            <a:endParaRPr sz="155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object 6">
            <a:extLst>
              <a:ext uri="{FF2B5EF4-FFF2-40B4-BE49-F238E27FC236}">
                <a16:creationId xmlns:a16="http://schemas.microsoft.com/office/drawing/2014/main" id="{7249FE9A-54C4-30F6-407E-FF8C39586AE4}"/>
              </a:ext>
            </a:extLst>
          </p:cNvPr>
          <p:cNvSpPr/>
          <p:nvPr/>
        </p:nvSpPr>
        <p:spPr>
          <a:xfrm>
            <a:off x="7869433" y="1386604"/>
            <a:ext cx="1125220" cy="1088390"/>
          </a:xfrm>
          <a:custGeom>
            <a:avLst/>
            <a:gdLst/>
            <a:ahLst/>
            <a:cxnLst/>
            <a:rect l="l" t="t" r="r" b="b"/>
            <a:pathLst>
              <a:path w="1125220" h="1088389">
                <a:moveTo>
                  <a:pt x="0" y="544195"/>
                </a:moveTo>
                <a:lnTo>
                  <a:pt x="2063" y="497231"/>
                </a:lnTo>
                <a:lnTo>
                  <a:pt x="8142" y="451378"/>
                </a:lnTo>
                <a:lnTo>
                  <a:pt x="18067" y="406800"/>
                </a:lnTo>
                <a:lnTo>
                  <a:pt x="31670" y="363659"/>
                </a:lnTo>
                <a:lnTo>
                  <a:pt x="48781" y="322118"/>
                </a:lnTo>
                <a:lnTo>
                  <a:pt x="69233" y="282342"/>
                </a:lnTo>
                <a:lnTo>
                  <a:pt x="92857" y="244492"/>
                </a:lnTo>
                <a:lnTo>
                  <a:pt x="119484" y="208732"/>
                </a:lnTo>
                <a:lnTo>
                  <a:pt x="148946" y="175226"/>
                </a:lnTo>
                <a:lnTo>
                  <a:pt x="181073" y="144136"/>
                </a:lnTo>
                <a:lnTo>
                  <a:pt x="215698" y="115626"/>
                </a:lnTo>
                <a:lnTo>
                  <a:pt x="252651" y="89859"/>
                </a:lnTo>
                <a:lnTo>
                  <a:pt x="291764" y="66998"/>
                </a:lnTo>
                <a:lnTo>
                  <a:pt x="332868" y="47206"/>
                </a:lnTo>
                <a:lnTo>
                  <a:pt x="375795" y="30647"/>
                </a:lnTo>
                <a:lnTo>
                  <a:pt x="420376" y="17483"/>
                </a:lnTo>
                <a:lnTo>
                  <a:pt x="466442" y="7879"/>
                </a:lnTo>
                <a:lnTo>
                  <a:pt x="513825" y="1997"/>
                </a:lnTo>
                <a:lnTo>
                  <a:pt x="562356" y="0"/>
                </a:lnTo>
                <a:lnTo>
                  <a:pt x="610886" y="1997"/>
                </a:lnTo>
                <a:lnTo>
                  <a:pt x="658269" y="7879"/>
                </a:lnTo>
                <a:lnTo>
                  <a:pt x="704335" y="17483"/>
                </a:lnTo>
                <a:lnTo>
                  <a:pt x="748916" y="30647"/>
                </a:lnTo>
                <a:lnTo>
                  <a:pt x="791843" y="47206"/>
                </a:lnTo>
                <a:lnTo>
                  <a:pt x="832947" y="66998"/>
                </a:lnTo>
                <a:lnTo>
                  <a:pt x="872060" y="89859"/>
                </a:lnTo>
                <a:lnTo>
                  <a:pt x="909013" y="115626"/>
                </a:lnTo>
                <a:lnTo>
                  <a:pt x="943638" y="144136"/>
                </a:lnTo>
                <a:lnTo>
                  <a:pt x="975765" y="175226"/>
                </a:lnTo>
                <a:lnTo>
                  <a:pt x="1005227" y="208732"/>
                </a:lnTo>
                <a:lnTo>
                  <a:pt x="1031854" y="244492"/>
                </a:lnTo>
                <a:lnTo>
                  <a:pt x="1055478" y="282342"/>
                </a:lnTo>
                <a:lnTo>
                  <a:pt x="1075930" y="322118"/>
                </a:lnTo>
                <a:lnTo>
                  <a:pt x="1093041" y="363659"/>
                </a:lnTo>
                <a:lnTo>
                  <a:pt x="1106644" y="406800"/>
                </a:lnTo>
                <a:lnTo>
                  <a:pt x="1116569" y="451378"/>
                </a:lnTo>
                <a:lnTo>
                  <a:pt x="1122648" y="497231"/>
                </a:lnTo>
                <a:lnTo>
                  <a:pt x="1124712" y="544195"/>
                </a:lnTo>
                <a:lnTo>
                  <a:pt x="1122648" y="591140"/>
                </a:lnTo>
                <a:lnTo>
                  <a:pt x="1116569" y="636978"/>
                </a:lnTo>
                <a:lnTo>
                  <a:pt x="1106644" y="681546"/>
                </a:lnTo>
                <a:lnTo>
                  <a:pt x="1093041" y="724680"/>
                </a:lnTo>
                <a:lnTo>
                  <a:pt x="1075930" y="766216"/>
                </a:lnTo>
                <a:lnTo>
                  <a:pt x="1055478" y="805991"/>
                </a:lnTo>
                <a:lnTo>
                  <a:pt x="1031854" y="843841"/>
                </a:lnTo>
                <a:lnTo>
                  <a:pt x="1005227" y="879603"/>
                </a:lnTo>
                <a:lnTo>
                  <a:pt x="975765" y="913113"/>
                </a:lnTo>
                <a:lnTo>
                  <a:pt x="943638" y="944208"/>
                </a:lnTo>
                <a:lnTo>
                  <a:pt x="909013" y="972724"/>
                </a:lnTo>
                <a:lnTo>
                  <a:pt x="872060" y="998498"/>
                </a:lnTo>
                <a:lnTo>
                  <a:pt x="832947" y="1021365"/>
                </a:lnTo>
                <a:lnTo>
                  <a:pt x="791843" y="1041164"/>
                </a:lnTo>
                <a:lnTo>
                  <a:pt x="748916" y="1057729"/>
                </a:lnTo>
                <a:lnTo>
                  <a:pt x="704335" y="1070898"/>
                </a:lnTo>
                <a:lnTo>
                  <a:pt x="658269" y="1080506"/>
                </a:lnTo>
                <a:lnTo>
                  <a:pt x="610886" y="1086391"/>
                </a:lnTo>
                <a:lnTo>
                  <a:pt x="562356" y="1088389"/>
                </a:lnTo>
                <a:lnTo>
                  <a:pt x="513825" y="1086391"/>
                </a:lnTo>
                <a:lnTo>
                  <a:pt x="466442" y="1080506"/>
                </a:lnTo>
                <a:lnTo>
                  <a:pt x="420376" y="1070898"/>
                </a:lnTo>
                <a:lnTo>
                  <a:pt x="375795" y="1057729"/>
                </a:lnTo>
                <a:lnTo>
                  <a:pt x="332868" y="1041164"/>
                </a:lnTo>
                <a:lnTo>
                  <a:pt x="291764" y="1021365"/>
                </a:lnTo>
                <a:lnTo>
                  <a:pt x="252651" y="998498"/>
                </a:lnTo>
                <a:lnTo>
                  <a:pt x="215698" y="972724"/>
                </a:lnTo>
                <a:lnTo>
                  <a:pt x="181073" y="944208"/>
                </a:lnTo>
                <a:lnTo>
                  <a:pt x="148946" y="913113"/>
                </a:lnTo>
                <a:lnTo>
                  <a:pt x="119484" y="879603"/>
                </a:lnTo>
                <a:lnTo>
                  <a:pt x="92857" y="843841"/>
                </a:lnTo>
                <a:lnTo>
                  <a:pt x="69233" y="805991"/>
                </a:lnTo>
                <a:lnTo>
                  <a:pt x="48781" y="766216"/>
                </a:lnTo>
                <a:lnTo>
                  <a:pt x="31670" y="724680"/>
                </a:lnTo>
                <a:lnTo>
                  <a:pt x="18067" y="681546"/>
                </a:lnTo>
                <a:lnTo>
                  <a:pt x="8142" y="636978"/>
                </a:lnTo>
                <a:lnTo>
                  <a:pt x="2063" y="591140"/>
                </a:lnTo>
                <a:lnTo>
                  <a:pt x="0" y="544195"/>
                </a:lnTo>
                <a:close/>
              </a:path>
            </a:pathLst>
          </a:custGeom>
          <a:ln w="25400">
            <a:solidFill>
              <a:srgbClr val="EE7A1B"/>
            </a:solidFill>
          </a:ln>
        </p:spPr>
        <p:txBody>
          <a:bodyPr wrap="square" lIns="0" tIns="0" rIns="0" bIns="0" rtlCol="0"/>
          <a:lstStyle/>
          <a:p>
            <a:endParaRPr>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object 7">
            <a:extLst>
              <a:ext uri="{FF2B5EF4-FFF2-40B4-BE49-F238E27FC236}">
                <a16:creationId xmlns:a16="http://schemas.microsoft.com/office/drawing/2014/main" id="{E7A6F31D-24DD-F765-AE01-39F938DDFA61}"/>
              </a:ext>
            </a:extLst>
          </p:cNvPr>
          <p:cNvSpPr txBox="1"/>
          <p:nvPr/>
        </p:nvSpPr>
        <p:spPr>
          <a:xfrm>
            <a:off x="8038852" y="1763032"/>
            <a:ext cx="839469" cy="388620"/>
          </a:xfrm>
          <a:prstGeom prst="rect">
            <a:avLst/>
          </a:prstGeom>
        </p:spPr>
        <p:txBody>
          <a:bodyPr vert="horz" wrap="square" lIns="0" tIns="16510" rIns="0" bIns="0" rtlCol="0">
            <a:spAutoFit/>
          </a:bodyPr>
          <a:lstStyle/>
          <a:p>
            <a:pPr marL="12700">
              <a:lnSpc>
                <a:spcPct val="100000"/>
              </a:lnSpc>
              <a:spcBef>
                <a:spcPts val="130"/>
              </a:spcBef>
            </a:pPr>
            <a:r>
              <a:rPr sz="2350" b="1" spc="70"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8406</a:t>
            </a:r>
            <a:endParaRPr sz="2350">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object 8">
            <a:extLst>
              <a:ext uri="{FF2B5EF4-FFF2-40B4-BE49-F238E27FC236}">
                <a16:creationId xmlns:a16="http://schemas.microsoft.com/office/drawing/2014/main" id="{AC01B1B4-8CA0-1B6A-6365-E4685D44F99C}"/>
              </a:ext>
            </a:extLst>
          </p:cNvPr>
          <p:cNvSpPr txBox="1">
            <a:spLocks noGrp="1"/>
          </p:cNvSpPr>
          <p:nvPr>
            <p:ph type="title"/>
          </p:nvPr>
        </p:nvSpPr>
        <p:spPr>
          <a:xfrm>
            <a:off x="476509" y="1053230"/>
            <a:ext cx="11238982" cy="249299"/>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pPr algn="ctr"/>
            <a:r>
              <a:rPr lang="it-IT" sz="1800" b="1" dirty="0">
                <a:solidFill>
                  <a:schemeClr val="bg1"/>
                </a:solidFill>
                <a:latin typeface="Lato Black"/>
                <a:ea typeface="Lato Black"/>
                <a:cs typeface="Lato Black"/>
              </a:rPr>
              <a:t>Dati di sintesi su richieste</a:t>
            </a:r>
            <a:endParaRPr sz="1800" b="1" dirty="0">
              <a:solidFill>
                <a:schemeClr val="bg1"/>
              </a:solidFill>
              <a:latin typeface="Lato Black"/>
              <a:ea typeface="Lato Black"/>
              <a:cs typeface="Lato Black"/>
            </a:endParaRPr>
          </a:p>
        </p:txBody>
      </p:sp>
      <p:sp>
        <p:nvSpPr>
          <p:cNvPr id="11" name="object 10">
            <a:extLst>
              <a:ext uri="{FF2B5EF4-FFF2-40B4-BE49-F238E27FC236}">
                <a16:creationId xmlns:a16="http://schemas.microsoft.com/office/drawing/2014/main" id="{4A4F5EB9-E07E-C40E-67C8-E01B6EED2D3B}"/>
              </a:ext>
            </a:extLst>
          </p:cNvPr>
          <p:cNvSpPr/>
          <p:nvPr/>
        </p:nvSpPr>
        <p:spPr>
          <a:xfrm>
            <a:off x="7869433" y="3718832"/>
            <a:ext cx="1252855" cy="1116330"/>
          </a:xfrm>
          <a:custGeom>
            <a:avLst/>
            <a:gdLst/>
            <a:ahLst/>
            <a:cxnLst/>
            <a:rect l="l" t="t" r="r" b="b"/>
            <a:pathLst>
              <a:path w="1252854" h="1116329">
                <a:moveTo>
                  <a:pt x="0" y="557911"/>
                </a:moveTo>
                <a:lnTo>
                  <a:pt x="2076" y="512156"/>
                </a:lnTo>
                <a:lnTo>
                  <a:pt x="8197" y="467420"/>
                </a:lnTo>
                <a:lnTo>
                  <a:pt x="18202" y="423846"/>
                </a:lnTo>
                <a:lnTo>
                  <a:pt x="31930" y="381577"/>
                </a:lnTo>
                <a:lnTo>
                  <a:pt x="49220" y="340756"/>
                </a:lnTo>
                <a:lnTo>
                  <a:pt x="69910" y="301529"/>
                </a:lnTo>
                <a:lnTo>
                  <a:pt x="93839" y="264037"/>
                </a:lnTo>
                <a:lnTo>
                  <a:pt x="120847" y="228426"/>
                </a:lnTo>
                <a:lnTo>
                  <a:pt x="150771" y="194838"/>
                </a:lnTo>
                <a:lnTo>
                  <a:pt x="183451" y="163417"/>
                </a:lnTo>
                <a:lnTo>
                  <a:pt x="218726" y="134307"/>
                </a:lnTo>
                <a:lnTo>
                  <a:pt x="256434" y="107651"/>
                </a:lnTo>
                <a:lnTo>
                  <a:pt x="296414" y="83593"/>
                </a:lnTo>
                <a:lnTo>
                  <a:pt x="338506" y="62277"/>
                </a:lnTo>
                <a:lnTo>
                  <a:pt x="382547" y="43846"/>
                </a:lnTo>
                <a:lnTo>
                  <a:pt x="428378" y="28444"/>
                </a:lnTo>
                <a:lnTo>
                  <a:pt x="475836" y="16215"/>
                </a:lnTo>
                <a:lnTo>
                  <a:pt x="524760" y="7302"/>
                </a:lnTo>
                <a:lnTo>
                  <a:pt x="574990" y="1849"/>
                </a:lnTo>
                <a:lnTo>
                  <a:pt x="626364" y="0"/>
                </a:lnTo>
                <a:lnTo>
                  <a:pt x="677737" y="1849"/>
                </a:lnTo>
                <a:lnTo>
                  <a:pt x="727967" y="7302"/>
                </a:lnTo>
                <a:lnTo>
                  <a:pt x="776891" y="16215"/>
                </a:lnTo>
                <a:lnTo>
                  <a:pt x="824349" y="28444"/>
                </a:lnTo>
                <a:lnTo>
                  <a:pt x="870180" y="43846"/>
                </a:lnTo>
                <a:lnTo>
                  <a:pt x="914221" y="62277"/>
                </a:lnTo>
                <a:lnTo>
                  <a:pt x="956313" y="83593"/>
                </a:lnTo>
                <a:lnTo>
                  <a:pt x="996293" y="107651"/>
                </a:lnTo>
                <a:lnTo>
                  <a:pt x="1034001" y="134307"/>
                </a:lnTo>
                <a:lnTo>
                  <a:pt x="1069276" y="163417"/>
                </a:lnTo>
                <a:lnTo>
                  <a:pt x="1101956" y="194838"/>
                </a:lnTo>
                <a:lnTo>
                  <a:pt x="1131880" y="228426"/>
                </a:lnTo>
                <a:lnTo>
                  <a:pt x="1158888" y="264037"/>
                </a:lnTo>
                <a:lnTo>
                  <a:pt x="1182817" y="301529"/>
                </a:lnTo>
                <a:lnTo>
                  <a:pt x="1203507" y="340756"/>
                </a:lnTo>
                <a:lnTo>
                  <a:pt x="1220797" y="381577"/>
                </a:lnTo>
                <a:lnTo>
                  <a:pt x="1234525" y="423846"/>
                </a:lnTo>
                <a:lnTo>
                  <a:pt x="1244530" y="467420"/>
                </a:lnTo>
                <a:lnTo>
                  <a:pt x="1250651" y="512156"/>
                </a:lnTo>
                <a:lnTo>
                  <a:pt x="1252727" y="557911"/>
                </a:lnTo>
                <a:lnTo>
                  <a:pt x="1250651" y="603682"/>
                </a:lnTo>
                <a:lnTo>
                  <a:pt x="1244530" y="648432"/>
                </a:lnTo>
                <a:lnTo>
                  <a:pt x="1234525" y="692017"/>
                </a:lnTo>
                <a:lnTo>
                  <a:pt x="1220797" y="734293"/>
                </a:lnTo>
                <a:lnTo>
                  <a:pt x="1203507" y="775118"/>
                </a:lnTo>
                <a:lnTo>
                  <a:pt x="1182817" y="814348"/>
                </a:lnTo>
                <a:lnTo>
                  <a:pt x="1158888" y="851840"/>
                </a:lnTo>
                <a:lnTo>
                  <a:pt x="1131880" y="887450"/>
                </a:lnTo>
                <a:lnTo>
                  <a:pt x="1101956" y="921035"/>
                </a:lnTo>
                <a:lnTo>
                  <a:pt x="1069276" y="952452"/>
                </a:lnTo>
                <a:lnTo>
                  <a:pt x="1034001" y="981557"/>
                </a:lnTo>
                <a:lnTo>
                  <a:pt x="996293" y="1008207"/>
                </a:lnTo>
                <a:lnTo>
                  <a:pt x="956313" y="1032258"/>
                </a:lnTo>
                <a:lnTo>
                  <a:pt x="914221" y="1053568"/>
                </a:lnTo>
                <a:lnTo>
                  <a:pt x="870180" y="1071993"/>
                </a:lnTo>
                <a:lnTo>
                  <a:pt x="824349" y="1087389"/>
                </a:lnTo>
                <a:lnTo>
                  <a:pt x="776891" y="1099613"/>
                </a:lnTo>
                <a:lnTo>
                  <a:pt x="727967" y="1108522"/>
                </a:lnTo>
                <a:lnTo>
                  <a:pt x="677737" y="1113973"/>
                </a:lnTo>
                <a:lnTo>
                  <a:pt x="626364" y="1115822"/>
                </a:lnTo>
                <a:lnTo>
                  <a:pt x="574990" y="1113973"/>
                </a:lnTo>
                <a:lnTo>
                  <a:pt x="524760" y="1108522"/>
                </a:lnTo>
                <a:lnTo>
                  <a:pt x="475836" y="1099613"/>
                </a:lnTo>
                <a:lnTo>
                  <a:pt x="428378" y="1087389"/>
                </a:lnTo>
                <a:lnTo>
                  <a:pt x="382547" y="1071993"/>
                </a:lnTo>
                <a:lnTo>
                  <a:pt x="338506" y="1053568"/>
                </a:lnTo>
                <a:lnTo>
                  <a:pt x="296414" y="1032258"/>
                </a:lnTo>
                <a:lnTo>
                  <a:pt x="256434" y="1008207"/>
                </a:lnTo>
                <a:lnTo>
                  <a:pt x="218726" y="981557"/>
                </a:lnTo>
                <a:lnTo>
                  <a:pt x="183451" y="952452"/>
                </a:lnTo>
                <a:lnTo>
                  <a:pt x="150771" y="921035"/>
                </a:lnTo>
                <a:lnTo>
                  <a:pt x="120847" y="887450"/>
                </a:lnTo>
                <a:lnTo>
                  <a:pt x="93839" y="851840"/>
                </a:lnTo>
                <a:lnTo>
                  <a:pt x="69910" y="814348"/>
                </a:lnTo>
                <a:lnTo>
                  <a:pt x="49220" y="775118"/>
                </a:lnTo>
                <a:lnTo>
                  <a:pt x="31930" y="734293"/>
                </a:lnTo>
                <a:lnTo>
                  <a:pt x="18202" y="692017"/>
                </a:lnTo>
                <a:lnTo>
                  <a:pt x="8197" y="648432"/>
                </a:lnTo>
                <a:lnTo>
                  <a:pt x="2076" y="603682"/>
                </a:lnTo>
                <a:lnTo>
                  <a:pt x="0" y="557911"/>
                </a:lnTo>
                <a:close/>
              </a:path>
            </a:pathLst>
          </a:custGeom>
          <a:ln w="25400">
            <a:solidFill>
              <a:srgbClr val="EE7A1B"/>
            </a:solidFill>
          </a:ln>
        </p:spPr>
        <p:txBody>
          <a:bodyPr wrap="square" lIns="0" tIns="0" rIns="0" bIns="0" rtlCol="0"/>
          <a:lstStyle/>
          <a:p>
            <a:endParaRPr>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object 11">
            <a:extLst>
              <a:ext uri="{FF2B5EF4-FFF2-40B4-BE49-F238E27FC236}">
                <a16:creationId xmlns:a16="http://schemas.microsoft.com/office/drawing/2014/main" id="{0A5A98AD-DB34-C17F-3892-3CAF2A42C9C2}"/>
              </a:ext>
            </a:extLst>
          </p:cNvPr>
          <p:cNvSpPr txBox="1"/>
          <p:nvPr/>
        </p:nvSpPr>
        <p:spPr>
          <a:xfrm>
            <a:off x="8216397" y="4068336"/>
            <a:ext cx="690880" cy="388620"/>
          </a:xfrm>
          <a:prstGeom prst="rect">
            <a:avLst/>
          </a:prstGeom>
        </p:spPr>
        <p:txBody>
          <a:bodyPr vert="horz" wrap="square" lIns="0" tIns="16510" rIns="0" bIns="0" rtlCol="0">
            <a:spAutoFit/>
          </a:bodyPr>
          <a:lstStyle/>
          <a:p>
            <a:pPr marL="12700">
              <a:lnSpc>
                <a:spcPct val="100000"/>
              </a:lnSpc>
              <a:spcBef>
                <a:spcPts val="130"/>
              </a:spcBef>
            </a:pPr>
            <a:r>
              <a:rPr sz="2350" b="1" spc="-180"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90%</a:t>
            </a:r>
            <a:endParaRPr sz="2350">
              <a:latin typeface="Lato Medium" panose="020F0502020204030203" pitchFamily="34" charset="0"/>
              <a:ea typeface="Lato Medium" panose="020F0502020204030203" pitchFamily="34" charset="0"/>
              <a:cs typeface="Lato Medium" panose="020F0502020204030203" pitchFamily="34" charset="0"/>
            </a:endParaRPr>
          </a:p>
        </p:txBody>
      </p:sp>
      <p:sp>
        <p:nvSpPr>
          <p:cNvPr id="13" name="object 12">
            <a:extLst>
              <a:ext uri="{FF2B5EF4-FFF2-40B4-BE49-F238E27FC236}">
                <a16:creationId xmlns:a16="http://schemas.microsoft.com/office/drawing/2014/main" id="{30360D1B-8AC1-E0AA-1766-A8DCAA64FFD6}"/>
              </a:ext>
            </a:extLst>
          </p:cNvPr>
          <p:cNvSpPr txBox="1"/>
          <p:nvPr/>
        </p:nvSpPr>
        <p:spPr>
          <a:xfrm>
            <a:off x="9370319" y="3925728"/>
            <a:ext cx="1979930" cy="675640"/>
          </a:xfrm>
          <a:prstGeom prst="rect">
            <a:avLst/>
          </a:prstGeom>
        </p:spPr>
        <p:txBody>
          <a:bodyPr vert="horz" wrap="square" lIns="0" tIns="16510" rIns="0" bIns="0" rtlCol="0">
            <a:spAutoFit/>
          </a:bodyPr>
          <a:lstStyle/>
          <a:p>
            <a:pPr marL="12700" marR="5080" algn="just">
              <a:lnSpc>
                <a:spcPct val="104600"/>
              </a:lnSpc>
              <a:spcBef>
                <a:spcPts val="130"/>
              </a:spcBef>
            </a:pPr>
            <a:r>
              <a:rPr sz="1350" dirty="0">
                <a:latin typeface="Lato Medium" panose="020F0502020204030203" pitchFamily="34" charset="0"/>
                <a:ea typeface="Lato Medium" panose="020F0502020204030203" pitchFamily="34" charset="0"/>
                <a:cs typeface="Lato Medium" panose="020F0502020204030203" pitchFamily="34" charset="0"/>
              </a:rPr>
              <a:t>delle</a:t>
            </a:r>
            <a:r>
              <a:rPr sz="1350" spc="155"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richieste</a:t>
            </a:r>
            <a:r>
              <a:rPr sz="1350" spc="16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sono</a:t>
            </a:r>
            <a:r>
              <a:rPr sz="1350" spc="170" dirty="0">
                <a:latin typeface="Lato Medium" panose="020F0502020204030203" pitchFamily="34" charset="0"/>
                <a:ea typeface="Lato Medium" panose="020F0502020204030203" pitchFamily="34" charset="0"/>
                <a:cs typeface="Lato Medium" panose="020F0502020204030203" pitchFamily="34" charset="0"/>
              </a:rPr>
              <a:t> </a:t>
            </a:r>
            <a:r>
              <a:rPr sz="1350" spc="-20" dirty="0">
                <a:latin typeface="Lato Medium" panose="020F0502020204030203" pitchFamily="34" charset="0"/>
                <a:ea typeface="Lato Medium" panose="020F0502020204030203" pitchFamily="34" charset="0"/>
                <a:cs typeface="Lato Medium" panose="020F0502020204030203" pitchFamily="34" charset="0"/>
              </a:rPr>
              <a:t>state </a:t>
            </a:r>
            <a:r>
              <a:rPr sz="1350" dirty="0">
                <a:latin typeface="Lato Medium" panose="020F0502020204030203" pitchFamily="34" charset="0"/>
                <a:ea typeface="Lato Medium" panose="020F0502020204030203" pitchFamily="34" charset="0"/>
                <a:cs typeface="Lato Medium" panose="020F0502020204030203" pitchFamily="34" charset="0"/>
              </a:rPr>
              <a:t>processate</a:t>
            </a:r>
            <a:r>
              <a:rPr sz="1350" spc="11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e</a:t>
            </a:r>
            <a:r>
              <a:rPr sz="1350" spc="110" dirty="0">
                <a:latin typeface="Lato Medium" panose="020F0502020204030203" pitchFamily="34" charset="0"/>
                <a:ea typeface="Lato Medium" panose="020F0502020204030203" pitchFamily="34" charset="0"/>
                <a:cs typeface="Lato Medium" panose="020F0502020204030203" pitchFamily="34" charset="0"/>
              </a:rPr>
              <a:t> </a:t>
            </a:r>
            <a:r>
              <a:rPr sz="1350" spc="50" dirty="0">
                <a:latin typeface="Lato Medium" panose="020F0502020204030203" pitchFamily="34" charset="0"/>
                <a:ea typeface="Lato Medium" panose="020F0502020204030203" pitchFamily="34" charset="0"/>
                <a:cs typeface="Lato Medium" panose="020F0502020204030203" pitchFamily="34" charset="0"/>
              </a:rPr>
              <a:t>il</a:t>
            </a:r>
            <a:r>
              <a:rPr sz="1350" spc="8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servizio</a:t>
            </a:r>
            <a:r>
              <a:rPr sz="1350" spc="210" dirty="0">
                <a:latin typeface="Lato Medium" panose="020F0502020204030203" pitchFamily="34" charset="0"/>
                <a:ea typeface="Lato Medium" panose="020F0502020204030203" pitchFamily="34" charset="0"/>
                <a:cs typeface="Lato Medium" panose="020F0502020204030203" pitchFamily="34" charset="0"/>
              </a:rPr>
              <a:t> </a:t>
            </a:r>
            <a:r>
              <a:rPr sz="1350" spc="-50" dirty="0">
                <a:latin typeface="Lato Medium" panose="020F0502020204030203" pitchFamily="34" charset="0"/>
                <a:ea typeface="Lato Medium" panose="020F0502020204030203" pitchFamily="34" charset="0"/>
                <a:cs typeface="Lato Medium" panose="020F0502020204030203" pitchFamily="34" charset="0"/>
              </a:rPr>
              <a:t>è </a:t>
            </a:r>
            <a:r>
              <a:rPr sz="1350" dirty="0">
                <a:latin typeface="Lato Medium" panose="020F0502020204030203" pitchFamily="34" charset="0"/>
                <a:ea typeface="Lato Medium" panose="020F0502020204030203" pitchFamily="34" charset="0"/>
                <a:cs typeface="Lato Medium" panose="020F0502020204030203" pitchFamily="34" charset="0"/>
              </a:rPr>
              <a:t>stato</a:t>
            </a:r>
            <a:r>
              <a:rPr sz="1350" spc="105" dirty="0">
                <a:latin typeface="Lato Medium" panose="020F0502020204030203" pitchFamily="34" charset="0"/>
                <a:ea typeface="Lato Medium" panose="020F0502020204030203" pitchFamily="34" charset="0"/>
                <a:cs typeface="Lato Medium" panose="020F0502020204030203" pitchFamily="34" charset="0"/>
              </a:rPr>
              <a:t> </a:t>
            </a:r>
            <a:r>
              <a:rPr sz="1350" b="1"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erogato</a:t>
            </a:r>
            <a:endParaRPr sz="1350">
              <a:latin typeface="Lato Medium" panose="020F0502020204030203" pitchFamily="34" charset="0"/>
              <a:ea typeface="Lato Medium" panose="020F0502020204030203" pitchFamily="34" charset="0"/>
              <a:cs typeface="Lato Medium" panose="020F0502020204030203" pitchFamily="34" charset="0"/>
            </a:endParaRPr>
          </a:p>
        </p:txBody>
      </p:sp>
      <p:graphicFrame>
        <p:nvGraphicFramePr>
          <p:cNvPr id="14" name="object 13">
            <a:extLst>
              <a:ext uri="{FF2B5EF4-FFF2-40B4-BE49-F238E27FC236}">
                <a16:creationId xmlns:a16="http://schemas.microsoft.com/office/drawing/2014/main" id="{4F02C246-15F4-C09F-63E4-F37A9CB0B748}"/>
              </a:ext>
            </a:extLst>
          </p:cNvPr>
          <p:cNvGraphicFramePr>
            <a:graphicFrameLocks noGrp="1"/>
          </p:cNvGraphicFramePr>
          <p:nvPr/>
        </p:nvGraphicFramePr>
        <p:xfrm>
          <a:off x="9125591" y="2238775"/>
          <a:ext cx="2150745" cy="725805"/>
        </p:xfrm>
        <a:graphic>
          <a:graphicData uri="http://schemas.openxmlformats.org/drawingml/2006/table">
            <a:tbl>
              <a:tblPr firstRow="1" bandRow="1">
                <a:tableStyleId>{2D5ABB26-0587-4C30-8999-92F81FD0307C}</a:tableStyleId>
              </a:tblPr>
              <a:tblGrid>
                <a:gridCol w="2150745">
                  <a:extLst>
                    <a:ext uri="{9D8B030D-6E8A-4147-A177-3AD203B41FA5}">
                      <a16:colId xmlns:a16="http://schemas.microsoft.com/office/drawing/2014/main" val="20000"/>
                    </a:ext>
                  </a:extLst>
                </a:gridCol>
              </a:tblGrid>
              <a:tr h="241935">
                <a:tc>
                  <a:txBody>
                    <a:bodyPr/>
                    <a:lstStyle/>
                    <a:p>
                      <a:pPr>
                        <a:lnSpc>
                          <a:spcPct val="100000"/>
                        </a:lnSpc>
                      </a:pPr>
                      <a:endParaRPr sz="1400">
                        <a:latin typeface="Times New Roman"/>
                        <a:cs typeface="Times New Roman"/>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0"/>
                  </a:ext>
                </a:extLst>
              </a:tr>
              <a:tr h="241935">
                <a:tc>
                  <a:txBody>
                    <a:bodyPr/>
                    <a:lstStyle/>
                    <a:p>
                      <a:pPr>
                        <a:lnSpc>
                          <a:spcPct val="100000"/>
                        </a:lnSpc>
                      </a:pPr>
                      <a:endParaRPr sz="1400">
                        <a:latin typeface="Times New Roman"/>
                        <a:cs typeface="Times New Roman"/>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1"/>
                  </a:ext>
                </a:extLst>
              </a:tr>
              <a:tr h="241935">
                <a:tc>
                  <a:txBody>
                    <a:bodyPr/>
                    <a:lstStyle/>
                    <a:p>
                      <a:pPr>
                        <a:lnSpc>
                          <a:spcPct val="100000"/>
                        </a:lnSpc>
                      </a:pPr>
                      <a:endParaRPr sz="1400" dirty="0">
                        <a:latin typeface="Times New Roman"/>
                        <a:cs typeface="Times New Roman"/>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2"/>
                  </a:ext>
                </a:extLst>
              </a:tr>
            </a:tbl>
          </a:graphicData>
        </a:graphic>
      </p:graphicFrame>
      <p:pic>
        <p:nvPicPr>
          <p:cNvPr id="15" name="object 14">
            <a:extLst>
              <a:ext uri="{FF2B5EF4-FFF2-40B4-BE49-F238E27FC236}">
                <a16:creationId xmlns:a16="http://schemas.microsoft.com/office/drawing/2014/main" id="{BB0B6631-EF8D-E578-9EBF-0B21CCFFE6F5}"/>
              </a:ext>
            </a:extLst>
          </p:cNvPr>
          <p:cNvPicPr/>
          <p:nvPr/>
        </p:nvPicPr>
        <p:blipFill>
          <a:blip r:embed="rId2" cstate="print"/>
          <a:stretch>
            <a:fillRect/>
          </a:stretch>
        </p:blipFill>
        <p:spPr>
          <a:xfrm>
            <a:off x="9216522" y="2345453"/>
            <a:ext cx="759589" cy="109603"/>
          </a:xfrm>
          <a:prstGeom prst="rect">
            <a:avLst/>
          </a:prstGeom>
        </p:spPr>
      </p:pic>
      <p:pic>
        <p:nvPicPr>
          <p:cNvPr id="16" name="object 15">
            <a:extLst>
              <a:ext uri="{FF2B5EF4-FFF2-40B4-BE49-F238E27FC236}">
                <a16:creationId xmlns:a16="http://schemas.microsoft.com/office/drawing/2014/main" id="{F49247C2-8540-0155-2D3A-13BA140C586B}"/>
              </a:ext>
            </a:extLst>
          </p:cNvPr>
          <p:cNvPicPr/>
          <p:nvPr/>
        </p:nvPicPr>
        <p:blipFill>
          <a:blip r:embed="rId3" cstate="print"/>
          <a:stretch>
            <a:fillRect/>
          </a:stretch>
        </p:blipFill>
        <p:spPr>
          <a:xfrm>
            <a:off x="10519668" y="2338722"/>
            <a:ext cx="309120" cy="116334"/>
          </a:xfrm>
          <a:prstGeom prst="rect">
            <a:avLst/>
          </a:prstGeom>
        </p:spPr>
      </p:pic>
      <p:pic>
        <p:nvPicPr>
          <p:cNvPr id="17" name="object 16">
            <a:extLst>
              <a:ext uri="{FF2B5EF4-FFF2-40B4-BE49-F238E27FC236}">
                <a16:creationId xmlns:a16="http://schemas.microsoft.com/office/drawing/2014/main" id="{68FC7F84-7D6C-10D7-AEC6-5EB9BB015E79}"/>
              </a:ext>
            </a:extLst>
          </p:cNvPr>
          <p:cNvPicPr/>
          <p:nvPr/>
        </p:nvPicPr>
        <p:blipFill>
          <a:blip r:embed="rId4" cstate="print"/>
          <a:stretch>
            <a:fillRect/>
          </a:stretch>
        </p:blipFill>
        <p:spPr>
          <a:xfrm>
            <a:off x="9208520" y="2587642"/>
            <a:ext cx="779528" cy="109603"/>
          </a:xfrm>
          <a:prstGeom prst="rect">
            <a:avLst/>
          </a:prstGeom>
        </p:spPr>
      </p:pic>
      <p:pic>
        <p:nvPicPr>
          <p:cNvPr id="18" name="object 17">
            <a:extLst>
              <a:ext uri="{FF2B5EF4-FFF2-40B4-BE49-F238E27FC236}">
                <a16:creationId xmlns:a16="http://schemas.microsoft.com/office/drawing/2014/main" id="{7E4891C8-0600-F23D-1A63-1DFA8CF66280}"/>
              </a:ext>
            </a:extLst>
          </p:cNvPr>
          <p:cNvPicPr/>
          <p:nvPr/>
        </p:nvPicPr>
        <p:blipFill>
          <a:blip r:embed="rId5" cstate="print"/>
          <a:stretch>
            <a:fillRect/>
          </a:stretch>
        </p:blipFill>
        <p:spPr>
          <a:xfrm>
            <a:off x="10516239" y="2587642"/>
            <a:ext cx="310517" cy="109603"/>
          </a:xfrm>
          <a:prstGeom prst="rect">
            <a:avLst/>
          </a:prstGeom>
        </p:spPr>
      </p:pic>
      <p:pic>
        <p:nvPicPr>
          <p:cNvPr id="19" name="object 18">
            <a:extLst>
              <a:ext uri="{FF2B5EF4-FFF2-40B4-BE49-F238E27FC236}">
                <a16:creationId xmlns:a16="http://schemas.microsoft.com/office/drawing/2014/main" id="{2FE8587A-B485-D696-EF5C-B534F63124A8}"/>
              </a:ext>
            </a:extLst>
          </p:cNvPr>
          <p:cNvPicPr/>
          <p:nvPr/>
        </p:nvPicPr>
        <p:blipFill>
          <a:blip r:embed="rId6" cstate="print"/>
          <a:stretch>
            <a:fillRect/>
          </a:stretch>
        </p:blipFill>
        <p:spPr>
          <a:xfrm>
            <a:off x="9206615" y="2829831"/>
            <a:ext cx="783084" cy="109603"/>
          </a:xfrm>
          <a:prstGeom prst="rect">
            <a:avLst/>
          </a:prstGeom>
        </p:spPr>
      </p:pic>
      <p:pic>
        <p:nvPicPr>
          <p:cNvPr id="20" name="object 19">
            <a:extLst>
              <a:ext uri="{FF2B5EF4-FFF2-40B4-BE49-F238E27FC236}">
                <a16:creationId xmlns:a16="http://schemas.microsoft.com/office/drawing/2014/main" id="{9EBA781F-4763-72A1-D0EF-7680D0AD9302}"/>
              </a:ext>
            </a:extLst>
          </p:cNvPr>
          <p:cNvPicPr/>
          <p:nvPr/>
        </p:nvPicPr>
        <p:blipFill>
          <a:blip r:embed="rId7" cstate="print"/>
          <a:stretch>
            <a:fillRect/>
          </a:stretch>
        </p:blipFill>
        <p:spPr>
          <a:xfrm>
            <a:off x="10533892" y="2829831"/>
            <a:ext cx="282831" cy="109730"/>
          </a:xfrm>
          <a:prstGeom prst="rect">
            <a:avLst/>
          </a:prstGeom>
        </p:spPr>
      </p:pic>
      <p:sp>
        <p:nvSpPr>
          <p:cNvPr id="21" name="object 20">
            <a:extLst>
              <a:ext uri="{FF2B5EF4-FFF2-40B4-BE49-F238E27FC236}">
                <a16:creationId xmlns:a16="http://schemas.microsoft.com/office/drawing/2014/main" id="{06DB0ABE-EFE7-948C-641A-3C3AA44D9F23}"/>
              </a:ext>
            </a:extLst>
          </p:cNvPr>
          <p:cNvSpPr txBox="1"/>
          <p:nvPr/>
        </p:nvSpPr>
        <p:spPr>
          <a:xfrm>
            <a:off x="618623" y="5000072"/>
            <a:ext cx="7886065" cy="1644650"/>
          </a:xfrm>
          <a:prstGeom prst="rect">
            <a:avLst/>
          </a:prstGeom>
        </p:spPr>
        <p:txBody>
          <a:bodyPr vert="horz" wrap="square" lIns="0" tIns="17145" rIns="0" bIns="0" rtlCol="0">
            <a:spAutoFit/>
          </a:bodyPr>
          <a:lstStyle/>
          <a:p>
            <a:pPr marL="12700">
              <a:lnSpc>
                <a:spcPct val="100000"/>
              </a:lnSpc>
              <a:spcBef>
                <a:spcPts val="135"/>
              </a:spcBef>
            </a:pPr>
            <a:r>
              <a:rPr sz="1550" b="1"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Servizi</a:t>
            </a:r>
            <a:r>
              <a:rPr sz="1550" b="1" spc="295"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 </a:t>
            </a:r>
            <a:r>
              <a:rPr sz="1550" b="1"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specifici</a:t>
            </a:r>
            <a:r>
              <a:rPr sz="1550" b="1" spc="195"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 </a:t>
            </a:r>
            <a:r>
              <a:rPr sz="1550" b="1"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spazi</a:t>
            </a:r>
            <a:r>
              <a:rPr sz="1550" b="1" spc="235"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 </a:t>
            </a:r>
            <a:r>
              <a:rPr sz="1550" b="1" spc="150"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a:t>
            </a:r>
            <a:r>
              <a:rPr sz="1550" b="1" spc="260"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 </a:t>
            </a:r>
            <a:r>
              <a:rPr sz="1550" b="1" spc="-20" dirty="0">
                <a:solidFill>
                  <a:srgbClr val="009BA8"/>
                </a:solidFill>
                <a:latin typeface="Lato Medium" panose="020F0502020204030203" pitchFamily="34" charset="0"/>
                <a:ea typeface="Lato Medium" panose="020F0502020204030203" pitchFamily="34" charset="0"/>
                <a:cs typeface="Lato Medium" panose="020F0502020204030203" pitchFamily="34" charset="0"/>
              </a:rPr>
              <a:t>focus</a:t>
            </a:r>
            <a:endParaRPr sz="1550" dirty="0">
              <a:latin typeface="Lato Medium" panose="020F0502020204030203" pitchFamily="34" charset="0"/>
              <a:ea typeface="Lato Medium" panose="020F0502020204030203" pitchFamily="34" charset="0"/>
              <a:cs typeface="Lato Medium" panose="020F0502020204030203" pitchFamily="34" charset="0"/>
            </a:endParaRPr>
          </a:p>
          <a:p>
            <a:pPr marL="298450" indent="-285750">
              <a:lnSpc>
                <a:spcPct val="100000"/>
              </a:lnSpc>
              <a:spcBef>
                <a:spcPts val="1320"/>
              </a:spcBef>
              <a:buFont typeface="Arial MT"/>
              <a:buChar char="•"/>
              <a:tabLst>
                <a:tab pos="298450" algn="l"/>
              </a:tabLst>
            </a:pPr>
            <a:r>
              <a:rPr sz="1350" b="1" spc="90" dirty="0">
                <a:latin typeface="Lato Medium" panose="020F0502020204030203" pitchFamily="34" charset="0"/>
                <a:ea typeface="Lato Medium" panose="020F0502020204030203" pitchFamily="34" charset="0"/>
                <a:cs typeface="Lato Medium" panose="020F0502020204030203" pitchFamily="34" charset="0"/>
              </a:rPr>
              <a:t>36</a:t>
            </a:r>
            <a:r>
              <a:rPr sz="1350" spc="90" dirty="0">
                <a:latin typeface="Lato Medium" panose="020F0502020204030203" pitchFamily="34" charset="0"/>
                <a:ea typeface="Lato Medium" panose="020F0502020204030203" pitchFamily="34" charset="0"/>
                <a:cs typeface="Lato Medium" panose="020F0502020204030203" pitchFamily="34" charset="0"/>
              </a:rPr>
              <a:t>%</a:t>
            </a:r>
            <a:r>
              <a:rPr sz="1350" spc="15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delle</a:t>
            </a:r>
            <a:r>
              <a:rPr sz="1350" spc="10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richieste</a:t>
            </a:r>
            <a:r>
              <a:rPr sz="1350" spc="105"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sono</a:t>
            </a:r>
            <a:r>
              <a:rPr sz="1350" spc="114"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relative</a:t>
            </a:r>
            <a:r>
              <a:rPr sz="1350" spc="10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a</a:t>
            </a:r>
            <a:r>
              <a:rPr sz="1350" spc="195" dirty="0">
                <a:latin typeface="Lato Medium" panose="020F0502020204030203" pitchFamily="34" charset="0"/>
                <a:ea typeface="Lato Medium" panose="020F0502020204030203" pitchFamily="34" charset="0"/>
                <a:cs typeface="Lato Medium" panose="020F0502020204030203" pitchFamily="34" charset="0"/>
              </a:rPr>
              <a:t> </a:t>
            </a:r>
            <a:r>
              <a:rPr sz="13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Servizi</a:t>
            </a:r>
            <a:r>
              <a:rPr sz="1350" spc="9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3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per</a:t>
            </a:r>
            <a:r>
              <a:rPr sz="1350" spc="14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3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l’inclusione</a:t>
            </a:r>
            <a:endParaRPr sz="1350" dirty="0">
              <a:latin typeface="Lato Medium" panose="020F0502020204030203" pitchFamily="34" charset="0"/>
              <a:ea typeface="Lato Medium" panose="020F0502020204030203" pitchFamily="34" charset="0"/>
              <a:cs typeface="Lato Medium" panose="020F0502020204030203" pitchFamily="34" charset="0"/>
            </a:endParaRPr>
          </a:p>
          <a:p>
            <a:pPr marL="298450" indent="-285750">
              <a:lnSpc>
                <a:spcPct val="100000"/>
              </a:lnSpc>
              <a:spcBef>
                <a:spcPts val="110"/>
              </a:spcBef>
              <a:buFont typeface="Arial MT"/>
              <a:buChar char="•"/>
              <a:tabLst>
                <a:tab pos="298450" algn="l"/>
              </a:tabLst>
            </a:pPr>
            <a:r>
              <a:rPr sz="1350" b="1" spc="20" dirty="0">
                <a:latin typeface="Lato Medium" panose="020F0502020204030203" pitchFamily="34" charset="0"/>
                <a:ea typeface="Lato Medium" panose="020F0502020204030203" pitchFamily="34" charset="0"/>
                <a:cs typeface="Lato Medium" panose="020F0502020204030203" pitchFamily="34" charset="0"/>
              </a:rPr>
              <a:t>14</a:t>
            </a:r>
            <a:r>
              <a:rPr sz="1350" spc="20" dirty="0">
                <a:latin typeface="Lato Medium" panose="020F0502020204030203" pitchFamily="34" charset="0"/>
                <a:ea typeface="Lato Medium" panose="020F0502020204030203" pitchFamily="34" charset="0"/>
                <a:cs typeface="Lato Medium" panose="020F0502020204030203" pitchFamily="34" charset="0"/>
              </a:rPr>
              <a:t>%</a:t>
            </a:r>
            <a:r>
              <a:rPr sz="1350" spc="80" dirty="0">
                <a:latin typeface="Lato Medium" panose="020F0502020204030203" pitchFamily="34" charset="0"/>
                <a:ea typeface="Lato Medium" panose="020F0502020204030203" pitchFamily="34" charset="0"/>
                <a:cs typeface="Lato Medium" panose="020F0502020204030203" pitchFamily="34" charset="0"/>
              </a:rPr>
              <a:t> </a:t>
            </a:r>
            <a:r>
              <a:rPr sz="1350" spc="20" dirty="0">
                <a:latin typeface="Lato Medium" panose="020F0502020204030203" pitchFamily="34" charset="0"/>
                <a:ea typeface="Lato Medium" panose="020F0502020204030203" pitchFamily="34" charset="0"/>
                <a:cs typeface="Lato Medium" panose="020F0502020204030203" pitchFamily="34" charset="0"/>
              </a:rPr>
              <a:t>delle</a:t>
            </a:r>
            <a:r>
              <a:rPr sz="1350" spc="40" dirty="0">
                <a:latin typeface="Lato Medium" panose="020F0502020204030203" pitchFamily="34" charset="0"/>
                <a:ea typeface="Lato Medium" panose="020F0502020204030203" pitchFamily="34" charset="0"/>
                <a:cs typeface="Lato Medium" panose="020F0502020204030203" pitchFamily="34" charset="0"/>
              </a:rPr>
              <a:t> </a:t>
            </a:r>
            <a:r>
              <a:rPr sz="1350" spc="20" dirty="0">
                <a:latin typeface="Lato Medium" panose="020F0502020204030203" pitchFamily="34" charset="0"/>
                <a:ea typeface="Lato Medium" panose="020F0502020204030203" pitchFamily="34" charset="0"/>
                <a:cs typeface="Lato Medium" panose="020F0502020204030203" pitchFamily="34" charset="0"/>
              </a:rPr>
              <a:t>richieste</a:t>
            </a:r>
            <a:r>
              <a:rPr sz="1350" spc="45" dirty="0">
                <a:latin typeface="Lato Medium" panose="020F0502020204030203" pitchFamily="34" charset="0"/>
                <a:ea typeface="Lato Medium" panose="020F0502020204030203" pitchFamily="34" charset="0"/>
                <a:cs typeface="Lato Medium" panose="020F0502020204030203" pitchFamily="34" charset="0"/>
              </a:rPr>
              <a:t> </a:t>
            </a:r>
            <a:r>
              <a:rPr sz="1350" spc="20" dirty="0">
                <a:latin typeface="Lato Medium" panose="020F0502020204030203" pitchFamily="34" charset="0"/>
                <a:ea typeface="Lato Medium" panose="020F0502020204030203" pitchFamily="34" charset="0"/>
                <a:cs typeface="Lato Medium" panose="020F0502020204030203" pitchFamily="34" charset="0"/>
              </a:rPr>
              <a:t>sono</a:t>
            </a:r>
            <a:r>
              <a:rPr sz="1350" spc="55" dirty="0">
                <a:latin typeface="Lato Medium" panose="020F0502020204030203" pitchFamily="34" charset="0"/>
                <a:ea typeface="Lato Medium" panose="020F0502020204030203" pitchFamily="34" charset="0"/>
                <a:cs typeface="Lato Medium" panose="020F0502020204030203" pitchFamily="34" charset="0"/>
              </a:rPr>
              <a:t> </a:t>
            </a:r>
            <a:r>
              <a:rPr sz="1350" spc="20" dirty="0">
                <a:latin typeface="Lato Medium" panose="020F0502020204030203" pitchFamily="34" charset="0"/>
                <a:ea typeface="Lato Medium" panose="020F0502020204030203" pitchFamily="34" charset="0"/>
                <a:cs typeface="Lato Medium" panose="020F0502020204030203" pitchFamily="34" charset="0"/>
              </a:rPr>
              <a:t>relative</a:t>
            </a:r>
            <a:r>
              <a:rPr sz="1350" spc="40" dirty="0">
                <a:latin typeface="Lato Medium" panose="020F0502020204030203" pitchFamily="34" charset="0"/>
                <a:ea typeface="Lato Medium" panose="020F0502020204030203" pitchFamily="34" charset="0"/>
                <a:cs typeface="Lato Medium" panose="020F0502020204030203" pitchFamily="34" charset="0"/>
              </a:rPr>
              <a:t> </a:t>
            </a:r>
            <a:r>
              <a:rPr sz="1350" spc="20" dirty="0">
                <a:latin typeface="Lato Medium" panose="020F0502020204030203" pitchFamily="34" charset="0"/>
                <a:ea typeface="Lato Medium" panose="020F0502020204030203" pitchFamily="34" charset="0"/>
                <a:cs typeface="Lato Medium" panose="020F0502020204030203" pitchFamily="34" charset="0"/>
              </a:rPr>
              <a:t>a</a:t>
            </a:r>
            <a:r>
              <a:rPr sz="1350" spc="130" dirty="0">
                <a:latin typeface="Lato Medium" panose="020F0502020204030203" pitchFamily="34" charset="0"/>
                <a:ea typeface="Lato Medium" panose="020F0502020204030203" pitchFamily="34" charset="0"/>
                <a:cs typeface="Lato Medium" panose="020F0502020204030203" pitchFamily="34" charset="0"/>
              </a:rPr>
              <a:t> </a:t>
            </a:r>
            <a:r>
              <a:rPr sz="1350" spc="2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Incontri/corsi</a:t>
            </a:r>
            <a:r>
              <a:rPr sz="1350" spc="4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3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formativi</a:t>
            </a:r>
            <a:endParaRPr sz="1350" dirty="0">
              <a:latin typeface="Lato Medium" panose="020F0502020204030203" pitchFamily="34" charset="0"/>
              <a:ea typeface="Lato Medium" panose="020F0502020204030203" pitchFamily="34" charset="0"/>
              <a:cs typeface="Lato Medium" panose="020F0502020204030203" pitchFamily="34" charset="0"/>
            </a:endParaRPr>
          </a:p>
          <a:p>
            <a:pPr marL="298450" indent="-285750">
              <a:lnSpc>
                <a:spcPct val="100000"/>
              </a:lnSpc>
              <a:spcBef>
                <a:spcPts val="40"/>
              </a:spcBef>
              <a:buFont typeface="Arial MT"/>
              <a:buChar char="•"/>
              <a:tabLst>
                <a:tab pos="298450" algn="l"/>
              </a:tabLst>
            </a:pPr>
            <a:r>
              <a:rPr sz="1350" b="1" dirty="0">
                <a:latin typeface="Lato Medium" panose="020F0502020204030203" pitchFamily="34" charset="0"/>
                <a:ea typeface="Lato Medium" panose="020F0502020204030203" pitchFamily="34" charset="0"/>
                <a:cs typeface="Lato Medium" panose="020F0502020204030203" pitchFamily="34" charset="0"/>
              </a:rPr>
              <a:t>13</a:t>
            </a:r>
            <a:r>
              <a:rPr sz="1350" dirty="0">
                <a:latin typeface="Lato Medium" panose="020F0502020204030203" pitchFamily="34" charset="0"/>
                <a:ea typeface="Lato Medium" panose="020F0502020204030203" pitchFamily="34" charset="0"/>
                <a:cs typeface="Lato Medium" panose="020F0502020204030203" pitchFamily="34" charset="0"/>
              </a:rPr>
              <a:t>%</a:t>
            </a:r>
            <a:r>
              <a:rPr sz="1350" spc="165"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delle</a:t>
            </a:r>
            <a:r>
              <a:rPr sz="1350" spc="125"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richieste</a:t>
            </a:r>
            <a:r>
              <a:rPr sz="1350" spc="120"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sono</a:t>
            </a:r>
            <a:r>
              <a:rPr sz="1350" spc="135"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relative</a:t>
            </a:r>
            <a:r>
              <a:rPr sz="1350" spc="125" dirty="0">
                <a:latin typeface="Lato Medium" panose="020F0502020204030203" pitchFamily="34" charset="0"/>
                <a:ea typeface="Lato Medium" panose="020F0502020204030203" pitchFamily="34" charset="0"/>
                <a:cs typeface="Lato Medium" panose="020F0502020204030203" pitchFamily="34" charset="0"/>
              </a:rPr>
              <a:t> </a:t>
            </a:r>
            <a:r>
              <a:rPr sz="1350" dirty="0">
                <a:latin typeface="Lato Medium" panose="020F0502020204030203" pitchFamily="34" charset="0"/>
                <a:ea typeface="Lato Medium" panose="020F0502020204030203" pitchFamily="34" charset="0"/>
                <a:cs typeface="Lato Medium" panose="020F0502020204030203" pitchFamily="34" charset="0"/>
              </a:rPr>
              <a:t>a</a:t>
            </a:r>
            <a:r>
              <a:rPr sz="1350" spc="225" dirty="0">
                <a:latin typeface="Lato Medium" panose="020F0502020204030203" pitchFamily="34" charset="0"/>
                <a:ea typeface="Lato Medium" panose="020F0502020204030203" pitchFamily="34" charset="0"/>
                <a:cs typeface="Lato Medium" panose="020F0502020204030203" pitchFamily="34" charset="0"/>
              </a:rPr>
              <a:t> </a:t>
            </a:r>
            <a:r>
              <a:rPr sz="13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Servizio</a:t>
            </a:r>
            <a:r>
              <a:rPr sz="1350" spc="145"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3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di</a:t>
            </a:r>
            <a:r>
              <a:rPr sz="1350" spc="12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35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ricerca</a:t>
            </a:r>
            <a:r>
              <a:rPr sz="1350" spc="10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 </a:t>
            </a:r>
            <a:r>
              <a:rPr sz="1350" spc="-10" dirty="0">
                <a:solidFill>
                  <a:srgbClr val="EE7A1B"/>
                </a:solidFill>
                <a:latin typeface="Lato Medium" panose="020F0502020204030203" pitchFamily="34" charset="0"/>
                <a:ea typeface="Lato Medium" panose="020F0502020204030203" pitchFamily="34" charset="0"/>
                <a:cs typeface="Lato Medium" panose="020F0502020204030203" pitchFamily="34" charset="0"/>
              </a:rPr>
              <a:t>lavoro</a:t>
            </a:r>
            <a:endParaRPr sz="1350" dirty="0">
              <a:latin typeface="Lato Medium" panose="020F0502020204030203" pitchFamily="34" charset="0"/>
              <a:ea typeface="Lato Medium" panose="020F0502020204030203" pitchFamily="34" charset="0"/>
              <a:cs typeface="Lato Medium" panose="020F0502020204030203" pitchFamily="34" charset="0"/>
            </a:endParaRPr>
          </a:p>
          <a:p>
            <a:pPr>
              <a:lnSpc>
                <a:spcPct val="100000"/>
              </a:lnSpc>
              <a:spcBef>
                <a:spcPts val="1120"/>
              </a:spcBef>
            </a:pPr>
            <a:endParaRPr sz="1350" dirty="0">
              <a:latin typeface="Lato Medium" panose="020F0502020204030203" pitchFamily="34" charset="0"/>
              <a:ea typeface="Lato Medium" panose="020F0502020204030203" pitchFamily="34" charset="0"/>
              <a:cs typeface="Lato Medium" panose="020F0502020204030203" pitchFamily="34" charset="0"/>
            </a:endParaRPr>
          </a:p>
          <a:p>
            <a:pPr marL="2155825">
              <a:lnSpc>
                <a:spcPct val="100000"/>
              </a:lnSpc>
            </a:pPr>
            <a:r>
              <a:rPr sz="1550" dirty="0">
                <a:latin typeface="Lato Medium" panose="020F0502020204030203" pitchFamily="34" charset="0"/>
                <a:ea typeface="Lato Medium" panose="020F0502020204030203" pitchFamily="34" charset="0"/>
                <a:cs typeface="Lato Medium" panose="020F0502020204030203" pitchFamily="34" charset="0"/>
              </a:rPr>
              <a:t></a:t>
            </a:r>
            <a:r>
              <a:rPr sz="1550" spc="155" dirty="0">
                <a:latin typeface="Lato Medium" panose="020F0502020204030203" pitchFamily="34" charset="0"/>
                <a:ea typeface="Lato Medium" panose="020F0502020204030203" pitchFamily="34" charset="0"/>
                <a:cs typeface="Lato Medium" panose="020F0502020204030203" pitchFamily="34" charset="0"/>
              </a:rPr>
              <a:t> </a:t>
            </a:r>
            <a:r>
              <a:rPr sz="1550" b="1" dirty="0">
                <a:latin typeface="Lato Medium" panose="020F0502020204030203" pitchFamily="34" charset="0"/>
                <a:ea typeface="Lato Medium" panose="020F0502020204030203" pitchFamily="34" charset="0"/>
                <a:cs typeface="Lato Medium" panose="020F0502020204030203" pitchFamily="34" charset="0"/>
              </a:rPr>
              <a:t>quasi</a:t>
            </a:r>
            <a:r>
              <a:rPr sz="1550" b="1" spc="190" dirty="0">
                <a:latin typeface="Lato Medium" panose="020F0502020204030203" pitchFamily="34" charset="0"/>
                <a:ea typeface="Lato Medium" panose="020F0502020204030203" pitchFamily="34" charset="0"/>
                <a:cs typeface="Lato Medium" panose="020F0502020204030203" pitchFamily="34" charset="0"/>
              </a:rPr>
              <a:t> </a:t>
            </a:r>
            <a:r>
              <a:rPr sz="1550" b="1" dirty="0">
                <a:latin typeface="Lato Medium" panose="020F0502020204030203" pitchFamily="34" charset="0"/>
                <a:ea typeface="Lato Medium" panose="020F0502020204030203" pitchFamily="34" charset="0"/>
                <a:cs typeface="Lato Medium" panose="020F0502020204030203" pitchFamily="34" charset="0"/>
              </a:rPr>
              <a:t>il</a:t>
            </a:r>
            <a:r>
              <a:rPr sz="1550" b="1" spc="180" dirty="0">
                <a:latin typeface="Lato Medium" panose="020F0502020204030203" pitchFamily="34" charset="0"/>
                <a:ea typeface="Lato Medium" panose="020F0502020204030203" pitchFamily="34" charset="0"/>
                <a:cs typeface="Lato Medium" panose="020F0502020204030203" pitchFamily="34" charset="0"/>
              </a:rPr>
              <a:t> </a:t>
            </a:r>
            <a:r>
              <a:rPr sz="1550" b="1" dirty="0">
                <a:latin typeface="Lato Medium" panose="020F0502020204030203" pitchFamily="34" charset="0"/>
                <a:ea typeface="Lato Medium" panose="020F0502020204030203" pitchFamily="34" charset="0"/>
                <a:cs typeface="Lato Medium" panose="020F0502020204030203" pitchFamily="34" charset="0"/>
              </a:rPr>
              <a:t>12</a:t>
            </a:r>
            <a:r>
              <a:rPr sz="1550" dirty="0">
                <a:latin typeface="Lato Medium" panose="020F0502020204030203" pitchFamily="34" charset="0"/>
                <a:ea typeface="Lato Medium" panose="020F0502020204030203" pitchFamily="34" charset="0"/>
                <a:cs typeface="Lato Medium" panose="020F0502020204030203" pitchFamily="34" charset="0"/>
              </a:rPr>
              <a:t>%</a:t>
            </a:r>
            <a:r>
              <a:rPr sz="1550" spc="15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delle</a:t>
            </a:r>
            <a:r>
              <a:rPr sz="1550" spc="12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richieste</a:t>
            </a:r>
            <a:r>
              <a:rPr sz="1550" spc="215"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sono</a:t>
            </a:r>
            <a:r>
              <a:rPr sz="1550" spc="22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relative</a:t>
            </a:r>
            <a:r>
              <a:rPr sz="1550" spc="120" dirty="0">
                <a:latin typeface="Lato Medium" panose="020F0502020204030203" pitchFamily="34" charset="0"/>
                <a:ea typeface="Lato Medium" panose="020F0502020204030203" pitchFamily="34" charset="0"/>
                <a:cs typeface="Lato Medium" panose="020F0502020204030203" pitchFamily="34" charset="0"/>
              </a:rPr>
              <a:t> </a:t>
            </a:r>
            <a:r>
              <a:rPr sz="1550" dirty="0">
                <a:latin typeface="Lato Medium" panose="020F0502020204030203" pitchFamily="34" charset="0"/>
                <a:ea typeface="Lato Medium" panose="020F0502020204030203" pitchFamily="34" charset="0"/>
                <a:cs typeface="Lato Medium" panose="020F0502020204030203" pitchFamily="34" charset="0"/>
              </a:rPr>
              <a:t>ai</a:t>
            </a:r>
            <a:r>
              <a:rPr sz="1550" spc="75" dirty="0">
                <a:latin typeface="Lato Medium" panose="020F0502020204030203" pitchFamily="34" charset="0"/>
                <a:ea typeface="Lato Medium" panose="020F0502020204030203" pitchFamily="34" charset="0"/>
                <a:cs typeface="Lato Medium" panose="020F0502020204030203" pitchFamily="34" charset="0"/>
              </a:rPr>
              <a:t> </a:t>
            </a:r>
            <a:r>
              <a:rPr sz="1550" b="1"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servizi</a:t>
            </a:r>
            <a:r>
              <a:rPr sz="1550" b="1" spc="10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 </a:t>
            </a:r>
            <a:r>
              <a:rPr sz="1550" b="1" spc="-10" dirty="0">
                <a:solidFill>
                  <a:srgbClr val="EC7C30"/>
                </a:solidFill>
                <a:latin typeface="Lato Medium" panose="020F0502020204030203" pitchFamily="34" charset="0"/>
                <a:ea typeface="Lato Medium" panose="020F0502020204030203" pitchFamily="34" charset="0"/>
                <a:cs typeface="Lato Medium" panose="020F0502020204030203" pitchFamily="34" charset="0"/>
              </a:rPr>
              <a:t>condivisi</a:t>
            </a:r>
            <a:endParaRPr sz="155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2" name="object 21">
            <a:extLst>
              <a:ext uri="{FF2B5EF4-FFF2-40B4-BE49-F238E27FC236}">
                <a16:creationId xmlns:a16="http://schemas.microsoft.com/office/drawing/2014/main" id="{FA85681B-730E-BA7A-FBD2-7A2822E39E8D}"/>
              </a:ext>
            </a:extLst>
          </p:cNvPr>
          <p:cNvSpPr/>
          <p:nvPr/>
        </p:nvSpPr>
        <p:spPr>
          <a:xfrm>
            <a:off x="3466597" y="3320687"/>
            <a:ext cx="2577465" cy="1883410"/>
          </a:xfrm>
          <a:custGeom>
            <a:avLst/>
            <a:gdLst/>
            <a:ahLst/>
            <a:cxnLst/>
            <a:rect l="l" t="t" r="r" b="b"/>
            <a:pathLst>
              <a:path w="2577465" h="1883410">
                <a:moveTo>
                  <a:pt x="94741" y="1772665"/>
                </a:moveTo>
                <a:lnTo>
                  <a:pt x="90297" y="1775333"/>
                </a:lnTo>
                <a:lnTo>
                  <a:pt x="0" y="1828038"/>
                </a:lnTo>
                <a:lnTo>
                  <a:pt x="90297" y="1880615"/>
                </a:lnTo>
                <a:lnTo>
                  <a:pt x="94741" y="1883283"/>
                </a:lnTo>
                <a:lnTo>
                  <a:pt x="100583" y="1881758"/>
                </a:lnTo>
                <a:lnTo>
                  <a:pt x="103250" y="1877187"/>
                </a:lnTo>
                <a:lnTo>
                  <a:pt x="105917" y="1872741"/>
                </a:lnTo>
                <a:lnTo>
                  <a:pt x="104393" y="1866900"/>
                </a:lnTo>
                <a:lnTo>
                  <a:pt x="54101" y="1837563"/>
                </a:lnTo>
                <a:lnTo>
                  <a:pt x="18795" y="1837563"/>
                </a:lnTo>
                <a:lnTo>
                  <a:pt x="18795" y="1818513"/>
                </a:lnTo>
                <a:lnTo>
                  <a:pt x="53884" y="1818513"/>
                </a:lnTo>
                <a:lnTo>
                  <a:pt x="99822" y="1791715"/>
                </a:lnTo>
                <a:lnTo>
                  <a:pt x="104393" y="1789176"/>
                </a:lnTo>
                <a:lnTo>
                  <a:pt x="105917" y="1783333"/>
                </a:lnTo>
                <a:lnTo>
                  <a:pt x="100583" y="1774189"/>
                </a:lnTo>
                <a:lnTo>
                  <a:pt x="94741" y="1772665"/>
                </a:lnTo>
                <a:close/>
              </a:path>
              <a:path w="2577465" h="1883410">
                <a:moveTo>
                  <a:pt x="53884" y="1818513"/>
                </a:moveTo>
                <a:lnTo>
                  <a:pt x="18795" y="1818513"/>
                </a:lnTo>
                <a:lnTo>
                  <a:pt x="18795" y="1837563"/>
                </a:lnTo>
                <a:lnTo>
                  <a:pt x="54101" y="1837563"/>
                </a:lnTo>
                <a:lnTo>
                  <a:pt x="51707" y="1836165"/>
                </a:lnTo>
                <a:lnTo>
                  <a:pt x="23622" y="1836165"/>
                </a:lnTo>
                <a:lnTo>
                  <a:pt x="23622" y="1819783"/>
                </a:lnTo>
                <a:lnTo>
                  <a:pt x="51707" y="1819783"/>
                </a:lnTo>
                <a:lnTo>
                  <a:pt x="53884" y="1818513"/>
                </a:lnTo>
                <a:close/>
              </a:path>
              <a:path w="2577465" h="1883410">
                <a:moveTo>
                  <a:pt x="2577465" y="1818513"/>
                </a:moveTo>
                <a:lnTo>
                  <a:pt x="2567940" y="1818513"/>
                </a:lnTo>
                <a:lnTo>
                  <a:pt x="2558415" y="1828038"/>
                </a:lnTo>
                <a:lnTo>
                  <a:pt x="37773" y="1828038"/>
                </a:lnTo>
                <a:lnTo>
                  <a:pt x="54101" y="1837563"/>
                </a:lnTo>
                <a:lnTo>
                  <a:pt x="2573147" y="1837563"/>
                </a:lnTo>
                <a:lnTo>
                  <a:pt x="2577465" y="1833245"/>
                </a:lnTo>
                <a:lnTo>
                  <a:pt x="2577465" y="1818513"/>
                </a:lnTo>
                <a:close/>
              </a:path>
              <a:path w="2577465" h="1883410">
                <a:moveTo>
                  <a:pt x="23622" y="1819783"/>
                </a:moveTo>
                <a:lnTo>
                  <a:pt x="23622" y="1836165"/>
                </a:lnTo>
                <a:lnTo>
                  <a:pt x="37555" y="1828038"/>
                </a:lnTo>
                <a:lnTo>
                  <a:pt x="37773" y="1828038"/>
                </a:lnTo>
                <a:lnTo>
                  <a:pt x="23622" y="1819783"/>
                </a:lnTo>
                <a:close/>
              </a:path>
              <a:path w="2577465" h="1883410">
                <a:moveTo>
                  <a:pt x="2558415" y="1818513"/>
                </a:moveTo>
                <a:lnTo>
                  <a:pt x="53884" y="1818513"/>
                </a:lnTo>
                <a:lnTo>
                  <a:pt x="23622" y="1836165"/>
                </a:lnTo>
                <a:lnTo>
                  <a:pt x="51707" y="1836165"/>
                </a:lnTo>
                <a:lnTo>
                  <a:pt x="37773" y="1828038"/>
                </a:lnTo>
                <a:lnTo>
                  <a:pt x="2558415" y="1828038"/>
                </a:lnTo>
                <a:lnTo>
                  <a:pt x="2558415" y="1818513"/>
                </a:lnTo>
                <a:close/>
              </a:path>
              <a:path w="2577465" h="1883410">
                <a:moveTo>
                  <a:pt x="51707" y="1819783"/>
                </a:moveTo>
                <a:lnTo>
                  <a:pt x="23622" y="1819783"/>
                </a:lnTo>
                <a:lnTo>
                  <a:pt x="37773" y="1828038"/>
                </a:lnTo>
                <a:lnTo>
                  <a:pt x="37555" y="1828038"/>
                </a:lnTo>
                <a:lnTo>
                  <a:pt x="51707" y="1819783"/>
                </a:lnTo>
                <a:close/>
              </a:path>
              <a:path w="2577465" h="1883410">
                <a:moveTo>
                  <a:pt x="2558415" y="9525"/>
                </a:moveTo>
                <a:lnTo>
                  <a:pt x="2558415" y="1828038"/>
                </a:lnTo>
                <a:lnTo>
                  <a:pt x="2567940" y="1818513"/>
                </a:lnTo>
                <a:lnTo>
                  <a:pt x="2577465" y="1818513"/>
                </a:lnTo>
                <a:lnTo>
                  <a:pt x="2577465" y="19050"/>
                </a:lnTo>
                <a:lnTo>
                  <a:pt x="2567940" y="19050"/>
                </a:lnTo>
                <a:lnTo>
                  <a:pt x="2558415" y="9525"/>
                </a:lnTo>
                <a:close/>
              </a:path>
              <a:path w="2577465" h="1883410">
                <a:moveTo>
                  <a:pt x="2573147" y="0"/>
                </a:moveTo>
                <a:lnTo>
                  <a:pt x="2033777" y="0"/>
                </a:lnTo>
                <a:lnTo>
                  <a:pt x="2033777" y="19050"/>
                </a:lnTo>
                <a:lnTo>
                  <a:pt x="2558415" y="19050"/>
                </a:lnTo>
                <a:lnTo>
                  <a:pt x="2558415" y="9525"/>
                </a:lnTo>
                <a:lnTo>
                  <a:pt x="2577465" y="9525"/>
                </a:lnTo>
                <a:lnTo>
                  <a:pt x="2577465" y="4190"/>
                </a:lnTo>
                <a:lnTo>
                  <a:pt x="2573147" y="0"/>
                </a:lnTo>
                <a:close/>
              </a:path>
              <a:path w="2577465" h="1883410">
                <a:moveTo>
                  <a:pt x="2577465" y="9525"/>
                </a:moveTo>
                <a:lnTo>
                  <a:pt x="2558415" y="9525"/>
                </a:lnTo>
                <a:lnTo>
                  <a:pt x="2567940" y="19050"/>
                </a:lnTo>
                <a:lnTo>
                  <a:pt x="2577465" y="19050"/>
                </a:lnTo>
                <a:lnTo>
                  <a:pt x="2577465" y="9525"/>
                </a:lnTo>
                <a:close/>
              </a:path>
            </a:pathLst>
          </a:custGeom>
          <a:solidFill>
            <a:srgbClr val="009BA8"/>
          </a:solidFill>
        </p:spPr>
        <p:txBody>
          <a:bodyPr wrap="square" lIns="0" tIns="0" rIns="0" bIns="0" rtlCol="0"/>
          <a:lstStyle/>
          <a:p>
            <a:endParaRPr>
              <a:latin typeface="Lato Medium" panose="020F0502020204030203" pitchFamily="34" charset="0"/>
              <a:ea typeface="Lato Medium" panose="020F0502020204030203" pitchFamily="34" charset="0"/>
              <a:cs typeface="Lato Medium" panose="020F0502020204030203" pitchFamily="34" charset="0"/>
            </a:endParaRPr>
          </a:p>
        </p:txBody>
      </p:sp>
      <p:pic>
        <p:nvPicPr>
          <p:cNvPr id="2" name="Google Shape;120;p1">
            <a:extLst>
              <a:ext uri="{FF2B5EF4-FFF2-40B4-BE49-F238E27FC236}">
                <a16:creationId xmlns:a16="http://schemas.microsoft.com/office/drawing/2014/main" id="{E9C1ABAB-E08D-03AC-4ED8-7483974464A0}"/>
              </a:ext>
            </a:extLst>
          </p:cNvPr>
          <p:cNvPicPr preferRelativeResize="0"/>
          <p:nvPr/>
        </p:nvPicPr>
        <p:blipFill rotWithShape="1">
          <a:blip r:embed="rId8">
            <a:alphaModFix/>
          </a:blip>
          <a:srcRect/>
          <a:stretch/>
        </p:blipFill>
        <p:spPr>
          <a:xfrm>
            <a:off x="0" y="6194395"/>
            <a:ext cx="1146074" cy="629478"/>
          </a:xfrm>
          <a:prstGeom prst="rect">
            <a:avLst/>
          </a:prstGeom>
          <a:noFill/>
          <a:ln>
            <a:noFill/>
          </a:ln>
        </p:spPr>
      </p:pic>
      <p:sp>
        <p:nvSpPr>
          <p:cNvPr id="3" name="CasellaDiTesto 2">
            <a:extLst>
              <a:ext uri="{FF2B5EF4-FFF2-40B4-BE49-F238E27FC236}">
                <a16:creationId xmlns:a16="http://schemas.microsoft.com/office/drawing/2014/main" id="{EE185322-08A6-A804-A9AD-F691482652AF}"/>
              </a:ext>
            </a:extLst>
          </p:cNvPr>
          <p:cNvSpPr txBox="1"/>
          <p:nvPr/>
        </p:nvSpPr>
        <p:spPr>
          <a:xfrm>
            <a:off x="280632" y="348866"/>
            <a:ext cx="11524841"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sz="1800" b="1" dirty="0">
                <a:solidFill>
                  <a:schemeClr val="bg1"/>
                </a:solidFill>
                <a:latin typeface="Lato Black"/>
                <a:ea typeface="Lato Black"/>
                <a:cs typeface="Lato Black"/>
              </a:rPr>
              <a:t>CO-PROGETTAZIONE SPORTELLI  SOCIALI WEMI– STATO DI AVANZAMENTO DEI TARGET</a:t>
            </a:r>
          </a:p>
        </p:txBody>
      </p:sp>
    </p:spTree>
    <p:extLst>
      <p:ext uri="{BB962C8B-B14F-4D97-AF65-F5344CB8AC3E}">
        <p14:creationId xmlns:p14="http://schemas.microsoft.com/office/powerpoint/2010/main" val="365047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fico 17"/>
          <p:cNvGraphicFramePr/>
          <p:nvPr>
            <p:extLst>
              <p:ext uri="{D42A27DB-BD31-4B8C-83A1-F6EECF244321}">
                <p14:modId xmlns:p14="http://schemas.microsoft.com/office/powerpoint/2010/main" val="3341064862"/>
              </p:ext>
            </p:extLst>
          </p:nvPr>
        </p:nvGraphicFramePr>
        <p:xfrm>
          <a:off x="644057" y="4496600"/>
          <a:ext cx="3278892" cy="1574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fico 18"/>
          <p:cNvGraphicFramePr/>
          <p:nvPr>
            <p:extLst>
              <p:ext uri="{D42A27DB-BD31-4B8C-83A1-F6EECF244321}">
                <p14:modId xmlns:p14="http://schemas.microsoft.com/office/powerpoint/2010/main" val="1928575053"/>
              </p:ext>
            </p:extLst>
          </p:nvPr>
        </p:nvGraphicFramePr>
        <p:xfrm>
          <a:off x="4160222" y="4452499"/>
          <a:ext cx="3550098" cy="1618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afico 19"/>
          <p:cNvGraphicFramePr/>
          <p:nvPr>
            <p:extLst>
              <p:ext uri="{D42A27DB-BD31-4B8C-83A1-F6EECF244321}">
                <p14:modId xmlns:p14="http://schemas.microsoft.com/office/powerpoint/2010/main" val="3718876988"/>
              </p:ext>
            </p:extLst>
          </p:nvPr>
        </p:nvGraphicFramePr>
        <p:xfrm>
          <a:off x="8136729" y="4452499"/>
          <a:ext cx="3278892" cy="1618752"/>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p14="http://schemas.microsoft.com/office/powerpoint/2010/main">
        <mc:Choice Requires="p14">
          <p:contentPart p14:bwMode="auto" r:id="rId6">
            <p14:nvContentPartPr>
              <p14:cNvPr id="14" name="Input penna 13">
                <a:extLst>
                  <a:ext uri="{FF2B5EF4-FFF2-40B4-BE49-F238E27FC236}">
                    <a16:creationId xmlns:a16="http://schemas.microsoft.com/office/drawing/2014/main" id="{0705730D-613B-1B4E-63C8-E89386263DA9}"/>
                  </a:ext>
                </a:extLst>
              </p14:cNvPr>
              <p14:cNvContentPartPr/>
              <p14:nvPr/>
            </p14:nvContentPartPr>
            <p14:xfrm>
              <a:off x="3230671" y="6996308"/>
              <a:ext cx="13047" cy="13047"/>
            </p14:xfrm>
          </p:contentPart>
        </mc:Choice>
        <mc:Fallback xmlns="">
          <p:pic>
            <p:nvPicPr>
              <p:cNvPr id="14" name="Input penna 13">
                <a:extLst>
                  <a:ext uri="{FF2B5EF4-FFF2-40B4-BE49-F238E27FC236}">
                    <a16:creationId xmlns:a16="http://schemas.microsoft.com/office/drawing/2014/main" id="{0705730D-613B-1B4E-63C8-E89386263DA9}"/>
                  </a:ext>
                </a:extLst>
              </p:cNvPr>
              <p:cNvPicPr/>
              <p:nvPr/>
            </p:nvPicPr>
            <p:blipFill>
              <a:blip r:embed="rId7"/>
              <a:stretch>
                <a:fillRect/>
              </a:stretch>
            </p:blipFill>
            <p:spPr>
              <a:xfrm>
                <a:off x="-2147483648" y="-214748364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put penna 16">
                <a:extLst>
                  <a:ext uri="{FF2B5EF4-FFF2-40B4-BE49-F238E27FC236}">
                    <a16:creationId xmlns:a16="http://schemas.microsoft.com/office/drawing/2014/main" id="{669AA334-0286-B2B8-BE67-F79FB99CFA1B}"/>
                  </a:ext>
                </a:extLst>
              </p14:cNvPr>
              <p14:cNvContentPartPr/>
              <p14:nvPr/>
            </p14:nvContentPartPr>
            <p14:xfrm>
              <a:off x="4660726" y="10399212"/>
              <a:ext cx="13047" cy="13047"/>
            </p14:xfrm>
          </p:contentPart>
        </mc:Choice>
        <mc:Fallback xmlns="">
          <p:pic>
            <p:nvPicPr>
              <p:cNvPr id="17" name="Input penna 16">
                <a:extLst>
                  <a:ext uri="{FF2B5EF4-FFF2-40B4-BE49-F238E27FC236}">
                    <a16:creationId xmlns:a16="http://schemas.microsoft.com/office/drawing/2014/main" id="{669AA334-0286-B2B8-BE67-F79FB99CFA1B}"/>
                  </a:ext>
                </a:extLst>
              </p:cNvPr>
              <p:cNvPicPr/>
              <p:nvPr/>
            </p:nvPicPr>
            <p:blipFill>
              <a:blip r:embed="rId7"/>
              <a:stretch>
                <a:fillRect/>
              </a:stretch>
            </p:blipFill>
            <p:spPr>
              <a:xfrm>
                <a:off x="-2147483648" y="-214748364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put penna 22">
                <a:extLst>
                  <a:ext uri="{FF2B5EF4-FFF2-40B4-BE49-F238E27FC236}">
                    <a16:creationId xmlns:a16="http://schemas.microsoft.com/office/drawing/2014/main" id="{EA44910A-87E8-ACF1-313A-77F5CCC63514}"/>
                  </a:ext>
                </a:extLst>
              </p14:cNvPr>
              <p14:cNvContentPartPr/>
              <p14:nvPr/>
            </p14:nvContentPartPr>
            <p14:xfrm>
              <a:off x="4506760" y="9309488"/>
              <a:ext cx="13047" cy="13047"/>
            </p14:xfrm>
          </p:contentPart>
        </mc:Choice>
        <mc:Fallback xmlns="">
          <p:pic>
            <p:nvPicPr>
              <p:cNvPr id="23" name="Input penna 22">
                <a:extLst>
                  <a:ext uri="{FF2B5EF4-FFF2-40B4-BE49-F238E27FC236}">
                    <a16:creationId xmlns:a16="http://schemas.microsoft.com/office/drawing/2014/main" id="{EA44910A-87E8-ACF1-313A-77F5CCC63514}"/>
                  </a:ext>
                </a:extLst>
              </p:cNvPr>
              <p:cNvPicPr/>
              <p:nvPr/>
            </p:nvPicPr>
            <p:blipFill>
              <a:blip r:embed="rId10"/>
              <a:stretch>
                <a:fillRect/>
              </a:stretch>
            </p:blipFill>
            <p:spPr>
              <a:xfrm>
                <a:off x="-2147483648" y="2147483647"/>
                <a:ext cx="0" cy="12600"/>
              </a:xfrm>
              <a:prstGeom prst="rect">
                <a:avLst/>
              </a:prstGeom>
            </p:spPr>
          </p:pic>
        </mc:Fallback>
      </mc:AlternateContent>
      <p:graphicFrame>
        <p:nvGraphicFramePr>
          <p:cNvPr id="21" name="Grafico 20">
            <a:extLst>
              <a:ext uri="{FF2B5EF4-FFF2-40B4-BE49-F238E27FC236}">
                <a16:creationId xmlns:a16="http://schemas.microsoft.com/office/drawing/2014/main" id="{017DB6AA-30D0-D0C0-B54E-F06BB21DB7F2}"/>
              </a:ext>
            </a:extLst>
          </p:cNvPr>
          <p:cNvGraphicFramePr/>
          <p:nvPr>
            <p:extLst>
              <p:ext uri="{D42A27DB-BD31-4B8C-83A1-F6EECF244321}">
                <p14:modId xmlns:p14="http://schemas.microsoft.com/office/powerpoint/2010/main" val="2852946497"/>
              </p:ext>
            </p:extLst>
          </p:nvPr>
        </p:nvGraphicFramePr>
        <p:xfrm>
          <a:off x="2907912" y="1812384"/>
          <a:ext cx="6376175" cy="240361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afico 23">
            <a:extLst>
              <a:ext uri="{FF2B5EF4-FFF2-40B4-BE49-F238E27FC236}">
                <a16:creationId xmlns:a16="http://schemas.microsoft.com/office/drawing/2014/main" id="{4291D243-700B-7C73-F3ED-8A7A25238748}"/>
              </a:ext>
            </a:extLst>
          </p:cNvPr>
          <p:cNvGraphicFramePr/>
          <p:nvPr>
            <p:extLst>
              <p:ext uri="{D42A27DB-BD31-4B8C-83A1-F6EECF244321}">
                <p14:modId xmlns:p14="http://schemas.microsoft.com/office/powerpoint/2010/main" val="1087043048"/>
              </p:ext>
            </p:extLst>
          </p:nvPr>
        </p:nvGraphicFramePr>
        <p:xfrm>
          <a:off x="6303523" y="2357405"/>
          <a:ext cx="1118681" cy="204281"/>
        </p:xfrm>
        <a:graphic>
          <a:graphicData uri="http://schemas.openxmlformats.org/drawingml/2006/chart">
            <c:chart xmlns:c="http://schemas.openxmlformats.org/drawingml/2006/chart" xmlns:r="http://schemas.openxmlformats.org/officeDocument/2006/relationships" r:id="rId12"/>
          </a:graphicData>
        </a:graphic>
      </p:graphicFrame>
      <p:sp>
        <p:nvSpPr>
          <p:cNvPr id="4" name="CasellaDiTesto 3">
            <a:extLst>
              <a:ext uri="{FF2B5EF4-FFF2-40B4-BE49-F238E27FC236}">
                <a16:creationId xmlns:a16="http://schemas.microsoft.com/office/drawing/2014/main" id="{E1D8CDE7-97A4-19BD-93FB-C9F95BB0A116}"/>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sz="1800" b="1">
                <a:solidFill>
                  <a:schemeClr val="bg1"/>
                </a:solidFill>
                <a:latin typeface="Lato Black"/>
                <a:ea typeface="Lato Black"/>
                <a:cs typeface="Lato Black"/>
              </a:rPr>
              <a:t>STATO AVANZAMENTO ECONOMICO-FINANZIARIO</a:t>
            </a:r>
          </a:p>
        </p:txBody>
      </p:sp>
      <p:sp>
        <p:nvSpPr>
          <p:cNvPr id="5" name="CasellaDiTesto 4">
            <a:extLst>
              <a:ext uri="{FF2B5EF4-FFF2-40B4-BE49-F238E27FC236}">
                <a16:creationId xmlns:a16="http://schemas.microsoft.com/office/drawing/2014/main" id="{87F661D7-C0FA-176E-91BD-3286E387CDEE}"/>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1.1.1 – Pippi R-</a:t>
            </a:r>
            <a:r>
              <a:rPr lang="it-IT" sz="1600" b="1" err="1">
                <a:latin typeface="Aptos" panose="020B0004020202020204" pitchFamily="34" charset="0"/>
                <a:ea typeface="Lato Black" panose="020F0502020204030203" pitchFamily="34" charset="0"/>
                <a:cs typeface="Lato Black" panose="020F0502020204030203" pitchFamily="34" charset="0"/>
              </a:rPr>
              <a:t>evolution</a:t>
            </a:r>
            <a:r>
              <a:rPr lang="it-IT" sz="1600" b="1">
                <a:latin typeface="Aptos" panose="020B0004020202020204" pitchFamily="34" charset="0"/>
                <a:ea typeface="Lato Black" panose="020F0502020204030203" pitchFamily="34" charset="0"/>
                <a:cs typeface="Lato Black" panose="020F0502020204030203" pitchFamily="34" charset="0"/>
              </a:rPr>
              <a:t> 1, 2 e 3</a:t>
            </a:r>
          </a:p>
        </p:txBody>
      </p:sp>
      <p:sp>
        <p:nvSpPr>
          <p:cNvPr id="6" name="CasellaDiTesto 5">
            <a:extLst>
              <a:ext uri="{FF2B5EF4-FFF2-40B4-BE49-F238E27FC236}">
                <a16:creationId xmlns:a16="http://schemas.microsoft.com/office/drawing/2014/main" id="{6BC04B2C-D468-1FAA-3B85-E9661210544B}"/>
              </a:ext>
            </a:extLst>
          </p:cNvPr>
          <p:cNvSpPr txBox="1"/>
          <p:nvPr/>
        </p:nvSpPr>
        <p:spPr>
          <a:xfrm>
            <a:off x="2907912" y="1395524"/>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pic>
        <p:nvPicPr>
          <p:cNvPr id="7" name="Immagine 6">
            <a:extLst>
              <a:ext uri="{FF2B5EF4-FFF2-40B4-BE49-F238E27FC236}">
                <a16:creationId xmlns:a16="http://schemas.microsoft.com/office/drawing/2014/main" id="{1A3134C5-6246-7534-E8DF-11F4551B5A25}"/>
              </a:ext>
            </a:extLst>
          </p:cNvPr>
          <p:cNvPicPr>
            <a:picLocks noChangeAspect="1"/>
          </p:cNvPicPr>
          <p:nvPr/>
        </p:nvPicPr>
        <p:blipFill rotWithShape="1">
          <a:blip r:embed="rId13">
            <a:extLst>
              <a:ext uri="{28A0092B-C50C-407E-A947-70E740481C1C}">
                <a14:useLocalDpi xmlns:a14="http://schemas.microsoft.com/office/drawing/2010/main" val="0"/>
              </a:ext>
            </a:extLst>
          </a:blip>
          <a:srcRect t="26400" b="34476"/>
          <a:stretch/>
        </p:blipFill>
        <p:spPr bwMode="auto">
          <a:xfrm>
            <a:off x="4160222" y="1404069"/>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20;p1">
            <a:extLst>
              <a:ext uri="{FF2B5EF4-FFF2-40B4-BE49-F238E27FC236}">
                <a16:creationId xmlns:a16="http://schemas.microsoft.com/office/drawing/2014/main" id="{76D67ABA-68EF-95E9-11C7-AB4B90C29859}"/>
              </a:ext>
            </a:extLst>
          </p:cNvPr>
          <p:cNvPicPr preferRelativeResize="0"/>
          <p:nvPr/>
        </p:nvPicPr>
        <p:blipFill rotWithShape="1">
          <a:blip r:embed="rId14">
            <a:alphaModFix/>
          </a:blip>
          <a:srcRect/>
          <a:stretch/>
        </p:blipFill>
        <p:spPr>
          <a:xfrm>
            <a:off x="224682" y="6216975"/>
            <a:ext cx="1045222" cy="562244"/>
          </a:xfrm>
          <a:prstGeom prst="rect">
            <a:avLst/>
          </a:prstGeom>
          <a:noFill/>
          <a:ln>
            <a:noFill/>
          </a:ln>
        </p:spPr>
      </p:pic>
      <p:sp>
        <p:nvSpPr>
          <p:cNvPr id="3" name="CasellaDiTesto 2">
            <a:extLst>
              <a:ext uri="{FF2B5EF4-FFF2-40B4-BE49-F238E27FC236}">
                <a16:creationId xmlns:a16="http://schemas.microsoft.com/office/drawing/2014/main" id="{AD74ACCC-010F-C3BD-B468-FF5831390F02}"/>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a:ea typeface="Calibri"/>
                <a:cs typeface="Calibri"/>
              </a:rPr>
              <a:t>7</a:t>
            </a:r>
          </a:p>
        </p:txBody>
      </p:sp>
      <p:sp>
        <p:nvSpPr>
          <p:cNvPr id="8" name="Segnaposto piè di pagina 1">
            <a:extLst>
              <a:ext uri="{FF2B5EF4-FFF2-40B4-BE49-F238E27FC236}">
                <a16:creationId xmlns:a16="http://schemas.microsoft.com/office/drawing/2014/main" id="{3A428A46-92DB-0269-BA70-91DEF8B3ACE7}"/>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81996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he contiene vestiti, cartone animato, schizzo, illustrazione&#10;&#10;Descrizione generata automaticamente">
            <a:extLst>
              <a:ext uri="{FF2B5EF4-FFF2-40B4-BE49-F238E27FC236}">
                <a16:creationId xmlns:a16="http://schemas.microsoft.com/office/drawing/2014/main" id="{0698D8FE-A9FA-09A7-47BD-E08198306352}"/>
              </a:ext>
            </a:extLst>
          </p:cNvPr>
          <p:cNvPicPr>
            <a:picLocks noChangeAspect="1"/>
          </p:cNvPicPr>
          <p:nvPr/>
        </p:nvPicPr>
        <p:blipFill>
          <a:blip r:embed="rId2">
            <a:extLst>
              <a:ext uri="{28A0092B-C50C-407E-A947-70E740481C1C}">
                <a14:useLocalDpi xmlns:a14="http://schemas.microsoft.com/office/drawing/2010/main" val="0"/>
              </a:ext>
            </a:extLst>
          </a:blip>
          <a:srcRect l="40941" t="4233" r="35294" b="65596"/>
          <a:stretch/>
        </p:blipFill>
        <p:spPr>
          <a:xfrm>
            <a:off x="9772157" y="1603359"/>
            <a:ext cx="925831" cy="1175435"/>
          </a:xfrm>
          <a:prstGeom prst="rect">
            <a:avLst/>
          </a:prstGeom>
        </p:spPr>
      </p:pic>
      <p:sp>
        <p:nvSpPr>
          <p:cNvPr id="6" name="CasellaDiTesto 5">
            <a:extLst>
              <a:ext uri="{FF2B5EF4-FFF2-40B4-BE49-F238E27FC236}">
                <a16:creationId xmlns:a16="http://schemas.microsoft.com/office/drawing/2014/main" id="{5DE5CF76-0A16-D4AA-BB5D-BF134AF6F8E3}"/>
              </a:ext>
            </a:extLst>
          </p:cNvPr>
          <p:cNvSpPr txBox="1"/>
          <p:nvPr/>
        </p:nvSpPr>
        <p:spPr>
          <a:xfrm>
            <a:off x="679064" y="939354"/>
            <a:ext cx="10736557" cy="307777"/>
          </a:xfrm>
          <a:prstGeom prst="rect">
            <a:avLst/>
          </a:prstGeom>
          <a:solidFill>
            <a:schemeClr val="bg2"/>
          </a:solidFill>
        </p:spPr>
        <p:txBody>
          <a:bodyPr wrap="square" rtlCol="0">
            <a:spAutoFit/>
          </a:bodyPr>
          <a:lstStyle/>
          <a:p>
            <a:r>
              <a:rPr lang="it-IT" sz="1400" b="1">
                <a:latin typeface="Aptos" panose="020B0004020202020204" pitchFamily="34" charset="0"/>
                <a:ea typeface="Lato Black" panose="020F0502020204030203" pitchFamily="34" charset="0"/>
                <a:cs typeface="Lato Black" panose="020F0502020204030203" pitchFamily="34" charset="0"/>
              </a:rPr>
              <a:t>INV. </a:t>
            </a:r>
            <a:r>
              <a:rPr lang="it-IT" sz="1400" b="1">
                <a:latin typeface="Aptos" panose="020B0004020202020204" pitchFamily="34" charset="0"/>
              </a:rPr>
              <a:t>1.1.2 – Domotica per anziani - Autonomia degli anziani non autosufficienti</a:t>
            </a:r>
            <a:endParaRPr lang="it-IT" sz="1400" b="1">
              <a:latin typeface="Aptos" panose="020B0004020202020204" pitchFamily="34" charset="0"/>
              <a:ea typeface="Lato Black" panose="020F0502020204030203" pitchFamily="34" charset="0"/>
              <a:cs typeface="Lato Black" panose="020F0502020204030203" pitchFamily="34" charset="0"/>
            </a:endParaRPr>
          </a:p>
        </p:txBody>
      </p:sp>
      <p:sp>
        <p:nvSpPr>
          <p:cNvPr id="9" name="Sottotitolo 2">
            <a:extLst>
              <a:ext uri="{FF2B5EF4-FFF2-40B4-BE49-F238E27FC236}">
                <a16:creationId xmlns:a16="http://schemas.microsoft.com/office/drawing/2014/main" id="{AC9B520D-7F25-5272-6419-62E6C2CE22E4}"/>
              </a:ext>
            </a:extLst>
          </p:cNvPr>
          <p:cNvSpPr txBox="1">
            <a:spLocks/>
          </p:cNvSpPr>
          <p:nvPr/>
        </p:nvSpPr>
        <p:spPr>
          <a:xfrm>
            <a:off x="680496" y="1581037"/>
            <a:ext cx="9161594" cy="16721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it-IT" sz="1400" b="1" dirty="0">
                <a:effectLst>
                  <a:outerShdw blurRad="38100" dist="38100" dir="2700000" algn="tl">
                    <a:srgbClr val="000000">
                      <a:alpha val="43137"/>
                    </a:srgbClr>
                  </a:outerShdw>
                </a:effectLst>
                <a:latin typeface="Lato Medium"/>
                <a:ea typeface="Lato Medium"/>
                <a:cs typeface="Lato Medium"/>
              </a:rPr>
              <a:t>OBIETTIVI</a:t>
            </a:r>
            <a:r>
              <a:rPr lang="it-IT" sz="1400" b="1" dirty="0">
                <a:solidFill>
                  <a:srgbClr val="FF0000"/>
                </a:solidFill>
                <a:effectLst>
                  <a:outerShdw blurRad="38100" dist="38100" dir="2700000" algn="tl">
                    <a:srgbClr val="000000">
                      <a:alpha val="43137"/>
                    </a:srgbClr>
                  </a:outerShdw>
                </a:effectLst>
                <a:latin typeface="Aptos"/>
                <a:ea typeface="Lato Medium"/>
                <a:cs typeface="Lato Medium"/>
              </a:rPr>
              <a:t> </a:t>
            </a:r>
          </a:p>
          <a:p>
            <a:pPr marL="0" indent="0" algn="just">
              <a:spcBef>
                <a:spcPts val="600"/>
              </a:spcBef>
              <a:buNone/>
            </a:pPr>
            <a:r>
              <a:rPr lang="it-IT" sz="1100" dirty="0">
                <a:latin typeface="Aptos"/>
                <a:ea typeface="Lato Medium"/>
                <a:cs typeface="Lato Medium"/>
              </a:rPr>
              <a:t>Introdurre nuove modalità di gestione del servizio di cura familiare di anziani connotati da fragilità socioeconomica e del servizio di cure intermedie di assistenza domiciliare, accompagnando l'utente fragile nell’utilizzo di strumentazione domotica assistenziale. </a:t>
            </a:r>
          </a:p>
          <a:p>
            <a:pPr marL="0" indent="0" algn="just">
              <a:spcBef>
                <a:spcPts val="600"/>
              </a:spcBef>
              <a:buNone/>
            </a:pPr>
            <a:r>
              <a:rPr lang="it-IT" sz="1100" dirty="0">
                <a:latin typeface="Aptos"/>
                <a:ea typeface="Lato Medium"/>
                <a:cs typeface="Lato Medium"/>
              </a:rPr>
              <a:t>Il progetto mira a sperimentare nuove forme di organizzazione del servizio di </a:t>
            </a:r>
            <a:r>
              <a:rPr lang="it-IT" sz="1100" i="1" dirty="0" err="1">
                <a:latin typeface="Aptos"/>
                <a:ea typeface="Lato Medium"/>
                <a:cs typeface="Lato Medium"/>
              </a:rPr>
              <a:t>caregiving</a:t>
            </a:r>
            <a:r>
              <a:rPr lang="it-IT" sz="1100" dirty="0">
                <a:latin typeface="Aptos"/>
                <a:ea typeface="Lato Medium"/>
                <a:cs typeface="Lato Medium"/>
              </a:rPr>
              <a:t>, mediante l'installazione di apparecchiature domotiche presso gli alloggi di proprietà pubblica (ERP): rilevatori di presenza gas, sensori di movimento zona giorno e zona notte, serrature elettroniche per porte, sonde temperatura ambiente, etc. I beneficiari, inoltre, saranno monitorati da remoto da parte di operatori specializzati, deputati a fornire un servizio di assistenza domiciliare e ad intervenire in caso di necessità.  </a:t>
            </a:r>
            <a:endParaRPr lang="it-IT" sz="1100" dirty="0">
              <a:latin typeface="Aptos" panose="020B0004020202020204" pitchFamily="34" charset="0"/>
              <a:ea typeface="Lato Medium" panose="020F0502020204030203" pitchFamily="34" charset="0"/>
              <a:cs typeface="Lato Medium" panose="020F0502020204030203" pitchFamily="34" charset="0"/>
            </a:endParaRPr>
          </a:p>
          <a:p>
            <a:pPr marL="86995" indent="-86995" algn="just">
              <a:spcBef>
                <a:spcPts val="600"/>
              </a:spcBef>
            </a:pPr>
            <a:endParaRPr lang="it-IT" sz="1100" dirty="0">
              <a:solidFill>
                <a:srgbClr val="000000"/>
              </a:solidFill>
              <a:latin typeface="Lato Medium"/>
              <a:ea typeface="Lato Medium"/>
              <a:cs typeface="Calibri" panose="020F0502020204030204"/>
            </a:endParaRPr>
          </a:p>
        </p:txBody>
      </p:sp>
      <p:graphicFrame>
        <p:nvGraphicFramePr>
          <p:cNvPr id="10" name="Diagramma 9">
            <a:extLst>
              <a:ext uri="{FF2B5EF4-FFF2-40B4-BE49-F238E27FC236}">
                <a16:creationId xmlns:a16="http://schemas.microsoft.com/office/drawing/2014/main" id="{54C19F58-0A53-6732-0CDB-600812E6CA7A}"/>
              </a:ext>
            </a:extLst>
          </p:cNvPr>
          <p:cNvGraphicFramePr/>
          <p:nvPr>
            <p:extLst>
              <p:ext uri="{D42A27DB-BD31-4B8C-83A1-F6EECF244321}">
                <p14:modId xmlns:p14="http://schemas.microsoft.com/office/powerpoint/2010/main" val="151742390"/>
              </p:ext>
            </p:extLst>
          </p:nvPr>
        </p:nvGraphicFramePr>
        <p:xfrm>
          <a:off x="334296" y="3565217"/>
          <a:ext cx="11031473" cy="200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oogle Shape;120;p1">
            <a:extLst>
              <a:ext uri="{FF2B5EF4-FFF2-40B4-BE49-F238E27FC236}">
                <a16:creationId xmlns:a16="http://schemas.microsoft.com/office/drawing/2014/main" id="{AB0D0F1F-E8A8-F403-B942-382F9E33BE61}"/>
              </a:ext>
            </a:extLst>
          </p:cNvPr>
          <p:cNvPicPr preferRelativeResize="0"/>
          <p:nvPr/>
        </p:nvPicPr>
        <p:blipFill rotWithShape="1">
          <a:blip r:embed="rId8">
            <a:alphaModFix/>
          </a:blip>
          <a:srcRect/>
          <a:stretch/>
        </p:blipFill>
        <p:spPr>
          <a:xfrm>
            <a:off x="224682" y="6216975"/>
            <a:ext cx="1045222" cy="562244"/>
          </a:xfrm>
          <a:prstGeom prst="rect">
            <a:avLst/>
          </a:prstGeom>
          <a:noFill/>
          <a:ln>
            <a:noFill/>
          </a:ln>
        </p:spPr>
      </p:pic>
      <p:sp>
        <p:nvSpPr>
          <p:cNvPr id="5" name="CasellaDiTesto 4">
            <a:extLst>
              <a:ext uri="{FF2B5EF4-FFF2-40B4-BE49-F238E27FC236}">
                <a16:creationId xmlns:a16="http://schemas.microsoft.com/office/drawing/2014/main" id="{9C9E7017-37D5-9526-3D52-B947B223BCA5}"/>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STATO AVANZAMENTO PROGETTUALE</a:t>
            </a:r>
          </a:p>
        </p:txBody>
      </p:sp>
      <p:pic>
        <p:nvPicPr>
          <p:cNvPr id="18" name="Immagine 17" descr="Immagine che contiene testo, Carattere, simbolo, Elementi grafici&#10;&#10;Descrizione generata automaticamente">
            <a:extLst>
              <a:ext uri="{FF2B5EF4-FFF2-40B4-BE49-F238E27FC236}">
                <a16:creationId xmlns:a16="http://schemas.microsoft.com/office/drawing/2014/main" id="{8EFED938-BF05-CFCA-7EDA-68F83220DB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7988" y="1562075"/>
            <a:ext cx="717633" cy="865044"/>
          </a:xfrm>
          <a:prstGeom prst="rect">
            <a:avLst/>
          </a:prstGeom>
        </p:spPr>
      </p:pic>
      <p:sp>
        <p:nvSpPr>
          <p:cNvPr id="8" name="CasellaDiTesto 7">
            <a:extLst>
              <a:ext uri="{FF2B5EF4-FFF2-40B4-BE49-F238E27FC236}">
                <a16:creationId xmlns:a16="http://schemas.microsoft.com/office/drawing/2014/main" id="{05E1F9BD-AE59-7E0F-EE43-08D9D2F44F58}"/>
              </a:ext>
            </a:extLst>
          </p:cNvPr>
          <p:cNvSpPr txBox="1"/>
          <p:nvPr/>
        </p:nvSpPr>
        <p:spPr>
          <a:xfrm>
            <a:off x="644057" y="5744889"/>
            <a:ext cx="10736556" cy="430887"/>
          </a:xfrm>
          <a:prstGeom prst="rect">
            <a:avLst/>
          </a:prstGeom>
          <a:noFill/>
        </p:spPr>
        <p:txBody>
          <a:bodyPr wrap="square">
            <a:spAutoFit/>
          </a:bodyPr>
          <a:lstStyle/>
          <a:p>
            <a:r>
              <a:rPr lang="it-IT" sz="1100" dirty="0">
                <a:latin typeface="Aptos"/>
                <a:ea typeface="Lato Medium"/>
                <a:cs typeface="Lato Medium"/>
              </a:rPr>
              <a:t>*Il </a:t>
            </a:r>
            <a:r>
              <a:rPr lang="it-IT" sz="1100" b="1" dirty="0">
                <a:latin typeface="Aptos"/>
                <a:ea typeface="Lato Medium"/>
                <a:cs typeface="Lato Medium"/>
              </a:rPr>
              <a:t>valore realizzato </a:t>
            </a:r>
            <a:r>
              <a:rPr lang="it-IT" sz="1100" dirty="0">
                <a:latin typeface="Aptos"/>
                <a:ea typeface="Lato Medium"/>
                <a:cs typeface="Lato Medium"/>
              </a:rPr>
              <a:t>si può incrementare quando la persona anziana è stata sostenuta, vale a dire che le condizioni dell’unità abitativa sono state rivalutate (componente sociale) ed è stato attivato un percorso di assistenza sociale e sociosanitaria integrata domiciliare (componente socio-sanitaria), attestato dalla </a:t>
            </a:r>
            <a:r>
              <a:rPr lang="it-IT" sz="1100" i="1" dirty="0" err="1">
                <a:latin typeface="Aptos"/>
                <a:ea typeface="Lato Medium"/>
                <a:cs typeface="Lato Medium"/>
              </a:rPr>
              <a:t>Primary</a:t>
            </a:r>
            <a:r>
              <a:rPr lang="it-IT" sz="1100" i="1" dirty="0">
                <a:latin typeface="Aptos"/>
                <a:ea typeface="Lato Medium"/>
                <a:cs typeface="Lato Medium"/>
              </a:rPr>
              <a:t> </a:t>
            </a:r>
            <a:r>
              <a:rPr lang="it-IT" sz="1100" i="1" dirty="0" err="1">
                <a:latin typeface="Aptos"/>
                <a:ea typeface="Lato Medium"/>
                <a:cs typeface="Lato Medium"/>
              </a:rPr>
              <a:t>Evidence</a:t>
            </a:r>
            <a:r>
              <a:rPr lang="it-IT" sz="1100" dirty="0">
                <a:latin typeface="Aptos"/>
                <a:ea typeface="Lato Medium"/>
                <a:cs typeface="Lato Medium"/>
              </a:rPr>
              <a:t>.</a:t>
            </a:r>
          </a:p>
        </p:txBody>
      </p:sp>
      <p:sp>
        <p:nvSpPr>
          <p:cNvPr id="33" name="CasellaDiTesto 32">
            <a:extLst>
              <a:ext uri="{FF2B5EF4-FFF2-40B4-BE49-F238E27FC236}">
                <a16:creationId xmlns:a16="http://schemas.microsoft.com/office/drawing/2014/main" id="{D9F3471C-35CA-EFE7-08CB-3FC99C21C321}"/>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a:ea typeface="Calibri"/>
                <a:cs typeface="Calibri"/>
              </a:rPr>
              <a:t>8</a:t>
            </a:r>
          </a:p>
        </p:txBody>
      </p:sp>
      <p:sp>
        <p:nvSpPr>
          <p:cNvPr id="3" name="Segnaposto piè di pagina 1">
            <a:extLst>
              <a:ext uri="{FF2B5EF4-FFF2-40B4-BE49-F238E27FC236}">
                <a16:creationId xmlns:a16="http://schemas.microsoft.com/office/drawing/2014/main" id="{96A28B83-C82A-C7B4-3E42-08F702AB6F84}"/>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61979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80FAB63D-712B-CEE6-581D-B854A671BC10}"/>
              </a:ext>
            </a:extLst>
          </p:cNvPr>
          <p:cNvGraphicFramePr/>
          <p:nvPr>
            <p:extLst>
              <p:ext uri="{D42A27DB-BD31-4B8C-83A1-F6EECF244321}">
                <p14:modId xmlns:p14="http://schemas.microsoft.com/office/powerpoint/2010/main" val="1658362543"/>
              </p:ext>
            </p:extLst>
          </p:nvPr>
        </p:nvGraphicFramePr>
        <p:xfrm>
          <a:off x="684362" y="4187870"/>
          <a:ext cx="5068486" cy="2216992"/>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54D86900-3E5C-4A97-1406-82BEA9ADFA6E}"/>
              </a:ext>
            </a:extLst>
          </p:cNvPr>
          <p:cNvSpPr txBox="1"/>
          <p:nvPr/>
        </p:nvSpPr>
        <p:spPr>
          <a:xfrm>
            <a:off x="11643360" y="6436878"/>
            <a:ext cx="5486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9</a:t>
            </a:r>
          </a:p>
        </p:txBody>
      </p:sp>
      <p:graphicFrame>
        <p:nvGraphicFramePr>
          <p:cNvPr id="10" name="Segnaposto contenuto 9"/>
          <p:cNvGraphicFramePr>
            <a:graphicFrameLocks noGrp="1"/>
          </p:cNvGraphicFramePr>
          <p:nvPr>
            <p:ph idx="1"/>
            <p:extLst>
              <p:ext uri="{D42A27DB-BD31-4B8C-83A1-F6EECF244321}">
                <p14:modId xmlns:p14="http://schemas.microsoft.com/office/powerpoint/2010/main" val="3632700205"/>
              </p:ext>
            </p:extLst>
          </p:nvPr>
        </p:nvGraphicFramePr>
        <p:xfrm>
          <a:off x="644057" y="1802876"/>
          <a:ext cx="5068485" cy="2336505"/>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llaDiTesto 3">
            <a:extLst>
              <a:ext uri="{FF2B5EF4-FFF2-40B4-BE49-F238E27FC236}">
                <a16:creationId xmlns:a16="http://schemas.microsoft.com/office/drawing/2014/main" id="{E0ED97B5-CF86-B025-DA02-3E48445310AD}"/>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STATO AVANZAMENTO PROGETTUALE</a:t>
            </a:r>
          </a:p>
        </p:txBody>
      </p:sp>
      <p:sp>
        <p:nvSpPr>
          <p:cNvPr id="5" name="CasellaDiTesto 4">
            <a:extLst>
              <a:ext uri="{FF2B5EF4-FFF2-40B4-BE49-F238E27FC236}">
                <a16:creationId xmlns:a16="http://schemas.microsoft.com/office/drawing/2014/main" id="{B0754418-F89F-EC3B-13F8-AA3DB4A3CCF6}"/>
              </a:ext>
            </a:extLst>
          </p:cNvPr>
          <p:cNvSpPr txBox="1"/>
          <p:nvPr/>
        </p:nvSpPr>
        <p:spPr>
          <a:xfrm>
            <a:off x="679064" y="939354"/>
            <a:ext cx="10736557" cy="307777"/>
          </a:xfrm>
          <a:prstGeom prst="rect">
            <a:avLst/>
          </a:prstGeom>
          <a:solidFill>
            <a:schemeClr val="bg2"/>
          </a:solidFill>
        </p:spPr>
        <p:txBody>
          <a:bodyPr wrap="square" rtlCol="0">
            <a:spAutoFit/>
          </a:bodyPr>
          <a:lstStyle/>
          <a:p>
            <a:pPr algn="ctr"/>
            <a:r>
              <a:rPr lang="it-IT" sz="1400" b="1">
                <a:latin typeface="Aptos" panose="020B0004020202020204" pitchFamily="34" charset="0"/>
                <a:ea typeface="Lato Black" panose="020F0502020204030203" pitchFamily="34" charset="0"/>
                <a:cs typeface="Lato Black" panose="020F0502020204030203" pitchFamily="34" charset="0"/>
              </a:rPr>
              <a:t>INV. </a:t>
            </a:r>
            <a:r>
              <a:rPr lang="it-IT" sz="1400" b="1">
                <a:latin typeface="Aptos" panose="020B0004020202020204" pitchFamily="34" charset="0"/>
              </a:rPr>
              <a:t>1.1.2 – Domotica per anziani - Autonomia degli anziani non autosufficienti</a:t>
            </a:r>
            <a:endParaRPr lang="it-IT" sz="1400" b="1">
              <a:latin typeface="Aptos" panose="020B0004020202020204" pitchFamily="34" charset="0"/>
              <a:ea typeface="Lato Black" panose="020F0502020204030203" pitchFamily="34" charset="0"/>
              <a:cs typeface="Lato Black" panose="020F0502020204030203" pitchFamily="34" charset="0"/>
            </a:endParaRPr>
          </a:p>
        </p:txBody>
      </p:sp>
      <p:sp>
        <p:nvSpPr>
          <p:cNvPr id="11" name="CasellaDiTesto 10">
            <a:extLst>
              <a:ext uri="{FF2B5EF4-FFF2-40B4-BE49-F238E27FC236}">
                <a16:creationId xmlns:a16="http://schemas.microsoft.com/office/drawing/2014/main" id="{36E2C41A-DF67-A6E9-0C9B-8C9EB07121AF}"/>
              </a:ext>
            </a:extLst>
          </p:cNvPr>
          <p:cNvSpPr txBox="1"/>
          <p:nvPr/>
        </p:nvSpPr>
        <p:spPr>
          <a:xfrm>
            <a:off x="2447296" y="1279333"/>
            <a:ext cx="2043566" cy="369332"/>
          </a:xfrm>
          <a:prstGeom prst="rect">
            <a:avLst/>
          </a:prstGeom>
          <a:noFill/>
        </p:spPr>
        <p:txBody>
          <a:bodyPr wrap="square" rtlCol="0">
            <a:spAutoFit/>
          </a:bodyPr>
          <a:lstStyle/>
          <a:p>
            <a:r>
              <a:rPr lang="it-IT" b="1"/>
              <a:t>Indicatori di target</a:t>
            </a:r>
          </a:p>
        </p:txBody>
      </p:sp>
      <p:sp>
        <p:nvSpPr>
          <p:cNvPr id="12" name="CasellaDiTesto 11">
            <a:extLst>
              <a:ext uri="{FF2B5EF4-FFF2-40B4-BE49-F238E27FC236}">
                <a16:creationId xmlns:a16="http://schemas.microsoft.com/office/drawing/2014/main" id="{D4F9A855-D917-4C44-1F76-26DA7ED0D983}"/>
              </a:ext>
            </a:extLst>
          </p:cNvPr>
          <p:cNvSpPr txBox="1"/>
          <p:nvPr/>
        </p:nvSpPr>
        <p:spPr>
          <a:xfrm>
            <a:off x="8015819" y="1276430"/>
            <a:ext cx="2043566" cy="369332"/>
          </a:xfrm>
          <a:prstGeom prst="rect">
            <a:avLst/>
          </a:prstGeom>
          <a:noFill/>
        </p:spPr>
        <p:txBody>
          <a:bodyPr wrap="square" rtlCol="0">
            <a:spAutoFit/>
          </a:bodyPr>
          <a:lstStyle/>
          <a:p>
            <a:r>
              <a:rPr lang="it-IT" b="1"/>
              <a:t>Indicatori di output</a:t>
            </a:r>
          </a:p>
        </p:txBody>
      </p:sp>
      <p:pic>
        <p:nvPicPr>
          <p:cNvPr id="13" name="Google Shape;120;p1">
            <a:extLst>
              <a:ext uri="{FF2B5EF4-FFF2-40B4-BE49-F238E27FC236}">
                <a16:creationId xmlns:a16="http://schemas.microsoft.com/office/drawing/2014/main" id="{C9B31E56-DB24-EE5D-EE3F-27F61308D071}"/>
              </a:ext>
            </a:extLst>
          </p:cNvPr>
          <p:cNvPicPr preferRelativeResize="0"/>
          <p:nvPr/>
        </p:nvPicPr>
        <p:blipFill rotWithShape="1">
          <a:blip r:embed="rId4">
            <a:alphaModFix/>
          </a:blip>
          <a:srcRect/>
          <a:stretch/>
        </p:blipFill>
        <p:spPr>
          <a:xfrm>
            <a:off x="224682" y="6216975"/>
            <a:ext cx="1045222" cy="562244"/>
          </a:xfrm>
          <a:prstGeom prst="rect">
            <a:avLst/>
          </a:prstGeom>
          <a:noFill/>
          <a:ln>
            <a:noFill/>
          </a:ln>
        </p:spPr>
      </p:pic>
      <p:graphicFrame>
        <p:nvGraphicFramePr>
          <p:cNvPr id="16" name="Grafico 15">
            <a:extLst>
              <a:ext uri="{FF2B5EF4-FFF2-40B4-BE49-F238E27FC236}">
                <a16:creationId xmlns:a16="http://schemas.microsoft.com/office/drawing/2014/main" id="{E076C8C8-0C9E-D408-1BBE-E88DD2C270DC}"/>
              </a:ext>
            </a:extLst>
          </p:cNvPr>
          <p:cNvGraphicFramePr/>
          <p:nvPr>
            <p:extLst>
              <p:ext uri="{D42A27DB-BD31-4B8C-83A1-F6EECF244321}">
                <p14:modId xmlns:p14="http://schemas.microsoft.com/office/powerpoint/2010/main" val="4190452455"/>
              </p:ext>
            </p:extLst>
          </p:nvPr>
        </p:nvGraphicFramePr>
        <p:xfrm>
          <a:off x="7467762" y="4545933"/>
          <a:ext cx="3697299" cy="1963201"/>
        </p:xfrm>
        <a:graphic>
          <a:graphicData uri="http://schemas.openxmlformats.org/drawingml/2006/chart">
            <c:chart xmlns:c="http://schemas.openxmlformats.org/drawingml/2006/chart" xmlns:r="http://schemas.openxmlformats.org/officeDocument/2006/relationships" r:id="rId5"/>
          </a:graphicData>
        </a:graphic>
      </p:graphicFrame>
      <p:sp>
        <p:nvSpPr>
          <p:cNvPr id="8" name="CasellaDiTesto 7">
            <a:extLst>
              <a:ext uri="{FF2B5EF4-FFF2-40B4-BE49-F238E27FC236}">
                <a16:creationId xmlns:a16="http://schemas.microsoft.com/office/drawing/2014/main" id="{0D67857F-87BE-9FF0-AC51-DFBD8B710A48}"/>
              </a:ext>
            </a:extLst>
          </p:cNvPr>
          <p:cNvSpPr txBox="1"/>
          <p:nvPr/>
        </p:nvSpPr>
        <p:spPr>
          <a:xfrm>
            <a:off x="9070219" y="2594660"/>
            <a:ext cx="492384" cy="538609"/>
          </a:xfrm>
          <a:prstGeom prst="rect">
            <a:avLst/>
          </a:prstGeom>
          <a:noFill/>
        </p:spPr>
        <p:txBody>
          <a:bodyPr wrap="square" lIns="91440" tIns="45720" rIns="91440" bIns="45720" anchor="t">
            <a:spAutoFit/>
          </a:bodyPr>
          <a:lstStyle/>
          <a:p>
            <a:r>
              <a:rPr lang="it-IT" sz="1100"/>
              <a:t>N.A.</a:t>
            </a:r>
          </a:p>
          <a:p>
            <a:endParaRPr lang="it-IT"/>
          </a:p>
        </p:txBody>
      </p:sp>
      <p:graphicFrame>
        <p:nvGraphicFramePr>
          <p:cNvPr id="7" name="Segnaposto contenuto 9">
            <a:extLst>
              <a:ext uri="{FF2B5EF4-FFF2-40B4-BE49-F238E27FC236}">
                <a16:creationId xmlns:a16="http://schemas.microsoft.com/office/drawing/2014/main" id="{34A6A6E2-A984-F14B-E0CC-FF6820F0EFE7}"/>
              </a:ext>
            </a:extLst>
          </p:cNvPr>
          <p:cNvGraphicFramePr>
            <a:graphicFrameLocks/>
          </p:cNvGraphicFramePr>
          <p:nvPr>
            <p:extLst>
              <p:ext uri="{D42A27DB-BD31-4B8C-83A1-F6EECF244321}">
                <p14:modId xmlns:p14="http://schemas.microsoft.com/office/powerpoint/2010/main" val="3021863868"/>
              </p:ext>
            </p:extLst>
          </p:nvPr>
        </p:nvGraphicFramePr>
        <p:xfrm>
          <a:off x="6172222" y="1598029"/>
          <a:ext cx="5229253" cy="2746197"/>
        </p:xfrm>
        <a:graphic>
          <a:graphicData uri="http://schemas.openxmlformats.org/drawingml/2006/chart">
            <c:chart xmlns:c="http://schemas.openxmlformats.org/drawingml/2006/chart" xmlns:r="http://schemas.openxmlformats.org/officeDocument/2006/relationships" r:id="rId6"/>
          </a:graphicData>
        </a:graphic>
      </p:graphicFrame>
      <p:sp>
        <p:nvSpPr>
          <p:cNvPr id="14" name="CasellaDiTesto 13">
            <a:extLst>
              <a:ext uri="{FF2B5EF4-FFF2-40B4-BE49-F238E27FC236}">
                <a16:creationId xmlns:a16="http://schemas.microsoft.com/office/drawing/2014/main" id="{A6F5FA13-1616-CF17-68D0-5D6B5FA3971A}"/>
              </a:ext>
            </a:extLst>
          </p:cNvPr>
          <p:cNvSpPr txBox="1"/>
          <p:nvPr/>
        </p:nvSpPr>
        <p:spPr>
          <a:xfrm>
            <a:off x="6955302" y="4268934"/>
            <a:ext cx="4552336" cy="261610"/>
          </a:xfrm>
          <a:prstGeom prst="rect">
            <a:avLst/>
          </a:prstGeom>
          <a:noFill/>
        </p:spPr>
        <p:txBody>
          <a:bodyPr wrap="square" rtlCol="0">
            <a:spAutoFit/>
          </a:bodyPr>
          <a:lstStyle/>
          <a:p>
            <a:pPr algn="ctr"/>
            <a:r>
              <a:rPr lang="it-IT" sz="1100" dirty="0">
                <a:solidFill>
                  <a:srgbClr val="FF0000"/>
                </a:solidFill>
                <a:latin typeface="Lato Black" panose="020F0502020204030203" pitchFamily="34" charset="0"/>
                <a:ea typeface="Lato Black" panose="020F0502020204030203" pitchFamily="34" charset="0"/>
                <a:cs typeface="Lato Black" panose="020F0502020204030203" pitchFamily="34" charset="0"/>
              </a:rPr>
              <a:t>Da integrare: 1 scheda di monitoraggio (OL05)</a:t>
            </a:r>
          </a:p>
        </p:txBody>
      </p:sp>
      <p:sp>
        <p:nvSpPr>
          <p:cNvPr id="6" name="Segnaposto piè di pagina 1">
            <a:extLst>
              <a:ext uri="{FF2B5EF4-FFF2-40B4-BE49-F238E27FC236}">
                <a16:creationId xmlns:a16="http://schemas.microsoft.com/office/drawing/2014/main" id="{0FFCB6C5-8BDE-77A6-855D-1C297C57CA4A}"/>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154094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afico 18">
            <a:extLst>
              <a:ext uri="{FF2B5EF4-FFF2-40B4-BE49-F238E27FC236}">
                <a16:creationId xmlns:a16="http://schemas.microsoft.com/office/drawing/2014/main" id="{CC5DD4CD-1217-6021-DFDC-C6C5F0B5E5E6}"/>
              </a:ext>
            </a:extLst>
          </p:cNvPr>
          <p:cNvGraphicFramePr/>
          <p:nvPr>
            <p:extLst>
              <p:ext uri="{D42A27DB-BD31-4B8C-83A1-F6EECF244321}">
                <p14:modId xmlns:p14="http://schemas.microsoft.com/office/powerpoint/2010/main" val="3683892540"/>
              </p:ext>
            </p:extLst>
          </p:nvPr>
        </p:nvGraphicFramePr>
        <p:xfrm>
          <a:off x="2718458" y="1788026"/>
          <a:ext cx="6376175" cy="2359723"/>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llaDiTesto 1">
            <a:extLst>
              <a:ext uri="{FF2B5EF4-FFF2-40B4-BE49-F238E27FC236}">
                <a16:creationId xmlns:a16="http://schemas.microsoft.com/office/drawing/2014/main" id="{C23546A1-5FB7-0CD2-B792-0C4AFC67D0C8}"/>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r>
              <a:rPr lang="it-IT" sz="1800" b="1">
                <a:solidFill>
                  <a:schemeClr val="bg1"/>
                </a:solidFill>
                <a:latin typeface="Lato Black"/>
                <a:ea typeface="Lato Black"/>
                <a:cs typeface="Lato Black"/>
              </a:rPr>
              <a:t>STATO AVANZAMENTO ECONOMICO-FINANZIARIO</a:t>
            </a:r>
          </a:p>
        </p:txBody>
      </p:sp>
      <p:sp>
        <p:nvSpPr>
          <p:cNvPr id="7" name="CasellaDiTesto 6">
            <a:extLst>
              <a:ext uri="{FF2B5EF4-FFF2-40B4-BE49-F238E27FC236}">
                <a16:creationId xmlns:a16="http://schemas.microsoft.com/office/drawing/2014/main" id="{3B08A80D-98AE-F075-6CAD-266600E4CBDC}"/>
              </a:ext>
            </a:extLst>
          </p:cNvPr>
          <p:cNvSpPr txBox="1"/>
          <p:nvPr/>
        </p:nvSpPr>
        <p:spPr>
          <a:xfrm>
            <a:off x="647739" y="979997"/>
            <a:ext cx="10767881" cy="338554"/>
          </a:xfrm>
          <a:prstGeom prst="rect">
            <a:avLst/>
          </a:prstGeom>
          <a:solidFill>
            <a:schemeClr val="bg1"/>
          </a:solidFill>
        </p:spPr>
        <p:txBody>
          <a:bodyPr wrap="square" rtlCol="0">
            <a:spAutoFit/>
          </a:bodyPr>
          <a:lstStyle/>
          <a:p>
            <a:pPr algn="ctr"/>
            <a:r>
              <a:rPr lang="it-IT" sz="1600" b="1">
                <a:latin typeface="Aptos" panose="020B0004020202020204" pitchFamily="34" charset="0"/>
                <a:ea typeface="Lato Black" panose="020F0502020204030203" pitchFamily="34" charset="0"/>
                <a:cs typeface="Lato Black" panose="020F0502020204030203" pitchFamily="34" charset="0"/>
              </a:rPr>
              <a:t>INVESTIMENTO 1.1.2 – Autonomia per anziani non autosufficienti</a:t>
            </a:r>
          </a:p>
        </p:txBody>
      </p:sp>
      <p:sp>
        <p:nvSpPr>
          <p:cNvPr id="11" name="CasellaDiTesto 10">
            <a:extLst>
              <a:ext uri="{FF2B5EF4-FFF2-40B4-BE49-F238E27FC236}">
                <a16:creationId xmlns:a16="http://schemas.microsoft.com/office/drawing/2014/main" id="{433CE0E2-02F7-6FCF-1965-019D95B9967A}"/>
              </a:ext>
            </a:extLst>
          </p:cNvPr>
          <p:cNvSpPr txBox="1"/>
          <p:nvPr/>
        </p:nvSpPr>
        <p:spPr>
          <a:xfrm>
            <a:off x="2718458" y="1387952"/>
            <a:ext cx="6376175" cy="430887"/>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a:ln>
                  <a:noFill/>
                </a:ln>
                <a:solidFill>
                  <a:schemeClr val="tx1"/>
                </a:solidFill>
                <a:uLnTx/>
                <a:uFillTx/>
                <a:latin typeface="Lato Black" panose="020F0502020204030203" pitchFamily="34" charset="0"/>
                <a:ea typeface="Lato Black" panose="020F0502020204030203" pitchFamily="34" charset="0"/>
                <a:cs typeface="Lato Black" panose="020F0502020204030203" pitchFamily="34" charset="0"/>
              </a:rPr>
              <a:t>Avanzamento Economico-Finanziario</a:t>
            </a:r>
            <a:endPar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latin typeface="Lato Black" panose="020F0502020204030203" pitchFamily="34" charset="0"/>
                <a:ea typeface="Lato Black" panose="020F0502020204030203" pitchFamily="34" charset="0"/>
                <a:cs typeface="Lato Black" panose="020F0502020204030203" pitchFamily="34" charset="0"/>
              </a:rPr>
              <a:t>Comune di Milano</a:t>
            </a:r>
          </a:p>
        </p:txBody>
      </p:sp>
      <p:pic>
        <p:nvPicPr>
          <p:cNvPr id="15" name="Immagine 14">
            <a:extLst>
              <a:ext uri="{FF2B5EF4-FFF2-40B4-BE49-F238E27FC236}">
                <a16:creationId xmlns:a16="http://schemas.microsoft.com/office/drawing/2014/main" id="{21553536-E9B4-AA1E-04B2-40197F67D0D5}"/>
              </a:ext>
            </a:extLst>
          </p:cNvPr>
          <p:cNvPicPr>
            <a:picLocks noChangeAspect="1"/>
          </p:cNvPicPr>
          <p:nvPr/>
        </p:nvPicPr>
        <p:blipFill rotWithShape="1">
          <a:blip r:embed="rId3">
            <a:extLst>
              <a:ext uri="{28A0092B-C50C-407E-A947-70E740481C1C}">
                <a14:useLocalDpi xmlns:a14="http://schemas.microsoft.com/office/drawing/2010/main" val="0"/>
              </a:ext>
            </a:extLst>
          </a:blip>
          <a:srcRect t="26400" b="34476"/>
          <a:stretch/>
        </p:blipFill>
        <p:spPr bwMode="auto">
          <a:xfrm>
            <a:off x="4055962" y="1406619"/>
            <a:ext cx="763588" cy="42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oogle Shape;120;p1">
            <a:extLst>
              <a:ext uri="{FF2B5EF4-FFF2-40B4-BE49-F238E27FC236}">
                <a16:creationId xmlns:a16="http://schemas.microsoft.com/office/drawing/2014/main" id="{26E07A0B-1C02-B760-EB5C-5FA462607DD2}"/>
              </a:ext>
            </a:extLst>
          </p:cNvPr>
          <p:cNvPicPr preferRelativeResize="0"/>
          <p:nvPr/>
        </p:nvPicPr>
        <p:blipFill rotWithShape="1">
          <a:blip r:embed="rId4">
            <a:alphaModFix/>
          </a:blip>
          <a:srcRect/>
          <a:stretch/>
        </p:blipFill>
        <p:spPr>
          <a:xfrm>
            <a:off x="224682" y="6216975"/>
            <a:ext cx="1045222" cy="562244"/>
          </a:xfrm>
          <a:prstGeom prst="rect">
            <a:avLst/>
          </a:prstGeom>
          <a:noFill/>
          <a:ln>
            <a:noFill/>
          </a:ln>
        </p:spPr>
      </p:pic>
      <p:sp>
        <p:nvSpPr>
          <p:cNvPr id="5" name="CasellaDiTesto 4">
            <a:extLst>
              <a:ext uri="{FF2B5EF4-FFF2-40B4-BE49-F238E27FC236}">
                <a16:creationId xmlns:a16="http://schemas.microsoft.com/office/drawing/2014/main" id="{98B510F3-D5A0-7A17-1786-102DFD620B7F}"/>
              </a:ext>
            </a:extLst>
          </p:cNvPr>
          <p:cNvSpPr txBox="1"/>
          <p:nvPr/>
        </p:nvSpPr>
        <p:spPr>
          <a:xfrm>
            <a:off x="11643360" y="6436878"/>
            <a:ext cx="548640" cy="369332"/>
          </a:xfrm>
          <a:prstGeom prst="rect">
            <a:avLst/>
          </a:prstGeom>
          <a:noFill/>
        </p:spPr>
        <p:txBody>
          <a:bodyPr wrap="square" lIns="91440" tIns="45720" rIns="91440" bIns="45720" rtlCol="0" anchor="t">
            <a:spAutoFit/>
          </a:bodyPr>
          <a:lstStyle/>
          <a:p>
            <a:pPr algn="ctr"/>
            <a:r>
              <a:rPr lang="it-IT">
                <a:ea typeface="Calibri"/>
                <a:cs typeface="Calibri"/>
              </a:rPr>
              <a:t>10</a:t>
            </a:r>
          </a:p>
        </p:txBody>
      </p:sp>
      <p:graphicFrame>
        <p:nvGraphicFramePr>
          <p:cNvPr id="12" name="Grafico 11"/>
          <p:cNvGraphicFramePr/>
          <p:nvPr>
            <p:extLst>
              <p:ext uri="{D42A27DB-BD31-4B8C-83A1-F6EECF244321}">
                <p14:modId xmlns:p14="http://schemas.microsoft.com/office/powerpoint/2010/main" val="207596892"/>
              </p:ext>
            </p:extLst>
          </p:nvPr>
        </p:nvGraphicFramePr>
        <p:xfrm>
          <a:off x="4203091" y="4529156"/>
          <a:ext cx="3278892" cy="1574861"/>
        </p:xfrm>
        <a:graphic>
          <a:graphicData uri="http://schemas.openxmlformats.org/drawingml/2006/chart">
            <c:chart xmlns:c="http://schemas.openxmlformats.org/drawingml/2006/chart" xmlns:r="http://schemas.openxmlformats.org/officeDocument/2006/relationships" r:id="rId5"/>
          </a:graphicData>
        </a:graphic>
      </p:graphicFrame>
      <p:sp>
        <p:nvSpPr>
          <p:cNvPr id="3" name="Segnaposto piè di pagina 1">
            <a:extLst>
              <a:ext uri="{FF2B5EF4-FFF2-40B4-BE49-F238E27FC236}">
                <a16:creationId xmlns:a16="http://schemas.microsoft.com/office/drawing/2014/main" id="{9CEE8E79-E168-A8B1-9380-B24701D9DCCB}"/>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102452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AC50A605-C6F7-7E1F-A06D-C3BA8FF25D64}"/>
              </a:ext>
            </a:extLst>
          </p:cNvPr>
          <p:cNvPicPr>
            <a:picLocks noChangeAspect="1"/>
          </p:cNvPicPr>
          <p:nvPr/>
        </p:nvPicPr>
        <p:blipFill>
          <a:blip r:embed="rId3">
            <a:extLst>
              <a:ext uri="{28A0092B-C50C-407E-A947-70E740481C1C}">
                <a14:useLocalDpi xmlns:a14="http://schemas.microsoft.com/office/drawing/2010/main" val="0"/>
              </a:ext>
            </a:extLst>
          </a:blip>
          <a:srcRect t="11373" r="4856" b="11373"/>
          <a:stretch/>
        </p:blipFill>
        <p:spPr>
          <a:xfrm>
            <a:off x="9469228" y="1141236"/>
            <a:ext cx="2053592" cy="1427229"/>
          </a:xfrm>
          <a:prstGeom prst="rect">
            <a:avLst/>
          </a:prstGeom>
          <a:ln>
            <a:noFill/>
          </a:ln>
          <a:effectLst>
            <a:softEdge rad="112500"/>
          </a:effectLst>
        </p:spPr>
      </p:pic>
      <p:sp>
        <p:nvSpPr>
          <p:cNvPr id="5" name="Sottotitolo 2">
            <a:extLst>
              <a:ext uri="{FF2B5EF4-FFF2-40B4-BE49-F238E27FC236}">
                <a16:creationId xmlns:a16="http://schemas.microsoft.com/office/drawing/2014/main" id="{68F8861D-2939-7C81-5F89-0AF5449B1FF3}"/>
              </a:ext>
            </a:extLst>
          </p:cNvPr>
          <p:cNvSpPr txBox="1">
            <a:spLocks/>
          </p:cNvSpPr>
          <p:nvPr/>
        </p:nvSpPr>
        <p:spPr>
          <a:xfrm>
            <a:off x="640711" y="1600916"/>
            <a:ext cx="9122721" cy="14227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b="1" dirty="0">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OBIETTIVI</a:t>
            </a:r>
          </a:p>
          <a:p>
            <a:pPr marL="0" indent="0" algn="just">
              <a:spcBef>
                <a:spcPts val="0"/>
              </a:spcBef>
              <a:buNone/>
            </a:pPr>
            <a:endParaRPr lang="it-IT" sz="1100" dirty="0">
              <a:latin typeface="Aptos" panose="020B0004020202020204" pitchFamily="34" charset="0"/>
              <a:ea typeface="Lato Medium" panose="020F0502020204030203" pitchFamily="34" charset="0"/>
              <a:cs typeface="Lato Medium" panose="020F0502020204030203" pitchFamily="34" charset="0"/>
            </a:endParaRPr>
          </a:p>
          <a:p>
            <a:pPr marL="0" indent="0" algn="just">
              <a:spcBef>
                <a:spcPts val="0"/>
              </a:spcBef>
              <a:buNone/>
            </a:pPr>
            <a:r>
              <a:rPr lang="it-IT" sz="1100" dirty="0">
                <a:latin typeface="Aptos"/>
                <a:ea typeface="Lato Medium"/>
                <a:cs typeface="Lato Medium"/>
              </a:rPr>
              <a:t>Il progetto si innesta nel passaggio tra il ricovero ospedaliero e l’istituzionalizzazione. Esso mira ad assicurare ai beneficiari un percorso di cure ed assistenza al di fuori dell’ospedale, attraverso un lavoro integrato tra il Comune di Milano nelle sue articolazioni di Servizi Sociali Territoriali, ATS ed ASST, Enti partner del privato sociale accreditati per lo svolgimento di prestazioni di assistenza domiciliare. </a:t>
            </a:r>
          </a:p>
          <a:p>
            <a:pPr marL="0" indent="0" algn="just">
              <a:spcBef>
                <a:spcPts val="0"/>
              </a:spcBef>
              <a:buNone/>
            </a:pPr>
            <a:r>
              <a:rPr lang="it-IT" sz="1100" dirty="0">
                <a:latin typeface="Aptos"/>
                <a:ea typeface="Lato Medium"/>
                <a:cs typeface="Lato Medium"/>
              </a:rPr>
              <a:t>A seconda delle specifiche esigenze, si prevede l’erogazione di prestazioni in supporto alla persona nella gestione della vita quotidiana, assistenza post-ospedaliera a pazienti fragili o assistenza medica/infermieristica alla riabilitazione. </a:t>
            </a:r>
            <a:endParaRPr lang="it-IT" sz="1100" dirty="0">
              <a:solidFill>
                <a:srgbClr val="000000"/>
              </a:solidFill>
              <a:latin typeface="Aptos"/>
              <a:ea typeface="Lato Medium"/>
              <a:cs typeface="Lato Medium"/>
            </a:endParaRPr>
          </a:p>
          <a:p>
            <a:endParaRPr lang="it-IT" sz="1050" dirty="0">
              <a:latin typeface="Lato Medium" panose="020F0502020204030203"/>
            </a:endParaRPr>
          </a:p>
        </p:txBody>
      </p:sp>
      <p:graphicFrame>
        <p:nvGraphicFramePr>
          <p:cNvPr id="8" name="Diagramma 7">
            <a:extLst>
              <a:ext uri="{FF2B5EF4-FFF2-40B4-BE49-F238E27FC236}">
                <a16:creationId xmlns:a16="http://schemas.microsoft.com/office/drawing/2014/main" id="{01A0378D-DD4C-B7D7-551B-1ABF94A3081E}"/>
              </a:ext>
            </a:extLst>
          </p:cNvPr>
          <p:cNvGraphicFramePr/>
          <p:nvPr>
            <p:extLst>
              <p:ext uri="{D42A27DB-BD31-4B8C-83A1-F6EECF244321}">
                <p14:modId xmlns:p14="http://schemas.microsoft.com/office/powerpoint/2010/main" val="2335500548"/>
              </p:ext>
            </p:extLst>
          </p:nvPr>
        </p:nvGraphicFramePr>
        <p:xfrm>
          <a:off x="-486165" y="3427232"/>
          <a:ext cx="12116220" cy="1704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oogle Shape;120;p1">
            <a:extLst>
              <a:ext uri="{FF2B5EF4-FFF2-40B4-BE49-F238E27FC236}">
                <a16:creationId xmlns:a16="http://schemas.microsoft.com/office/drawing/2014/main" id="{2F1EA213-A35B-CFC1-7664-DBAC7650C2B0}"/>
              </a:ext>
            </a:extLst>
          </p:cNvPr>
          <p:cNvPicPr preferRelativeResize="0"/>
          <p:nvPr/>
        </p:nvPicPr>
        <p:blipFill rotWithShape="1">
          <a:blip r:embed="rId9">
            <a:alphaModFix/>
          </a:blip>
          <a:srcRect/>
          <a:stretch/>
        </p:blipFill>
        <p:spPr>
          <a:xfrm>
            <a:off x="224682" y="6216975"/>
            <a:ext cx="1045222" cy="562244"/>
          </a:xfrm>
          <a:prstGeom prst="rect">
            <a:avLst/>
          </a:prstGeom>
          <a:noFill/>
          <a:ln>
            <a:noFill/>
          </a:ln>
        </p:spPr>
      </p:pic>
      <p:sp>
        <p:nvSpPr>
          <p:cNvPr id="7" name="CasellaDiTesto 6">
            <a:extLst>
              <a:ext uri="{FF2B5EF4-FFF2-40B4-BE49-F238E27FC236}">
                <a16:creationId xmlns:a16="http://schemas.microsoft.com/office/drawing/2014/main" id="{6F934A8C-3BAD-2663-24D2-4876432A4ADB}"/>
              </a:ext>
            </a:extLst>
          </p:cNvPr>
          <p:cNvSpPr txBox="1"/>
          <p:nvPr/>
        </p:nvSpPr>
        <p:spPr>
          <a:xfrm>
            <a:off x="821093" y="5712679"/>
            <a:ext cx="10591179" cy="261610"/>
          </a:xfrm>
          <a:prstGeom prst="rect">
            <a:avLst/>
          </a:prstGeom>
          <a:noFill/>
        </p:spPr>
        <p:txBody>
          <a:bodyPr wrap="square">
            <a:spAutoFit/>
          </a:bodyPr>
          <a:lstStyle/>
          <a:p>
            <a:r>
              <a:rPr lang="it-IT" sz="1100" dirty="0">
                <a:latin typeface="Aptos" panose="020B0004020202020204" pitchFamily="34" charset="0"/>
              </a:rPr>
              <a:t>*Il </a:t>
            </a:r>
            <a:r>
              <a:rPr lang="it-IT" sz="1100" b="1" dirty="0">
                <a:latin typeface="Aptos" panose="020B0004020202020204" pitchFamily="34" charset="0"/>
              </a:rPr>
              <a:t>valore realizzato </a:t>
            </a:r>
            <a:r>
              <a:rPr lang="it-IT" sz="1100" dirty="0">
                <a:latin typeface="Aptos" panose="020B0004020202020204" pitchFamily="34" charset="0"/>
              </a:rPr>
              <a:t>si può incrementare quando la persona viene ‘sostenuta’, vale a dire quando sono stati attivati tutti i servizi previsti dal suo Piano di Assistenza Individuale. </a:t>
            </a:r>
          </a:p>
        </p:txBody>
      </p:sp>
      <p:sp>
        <p:nvSpPr>
          <p:cNvPr id="3" name="CasellaDiTesto 2">
            <a:extLst>
              <a:ext uri="{FF2B5EF4-FFF2-40B4-BE49-F238E27FC236}">
                <a16:creationId xmlns:a16="http://schemas.microsoft.com/office/drawing/2014/main" id="{4F46FC0D-8883-EDCF-1901-8D769218A049}"/>
              </a:ext>
            </a:extLst>
          </p:cNvPr>
          <p:cNvSpPr txBox="1"/>
          <p:nvPr/>
        </p:nvSpPr>
        <p:spPr>
          <a:xfrm>
            <a:off x="11292793" y="6350555"/>
            <a:ext cx="674525" cy="369332"/>
          </a:xfrm>
          <a:prstGeom prst="rect">
            <a:avLst/>
          </a:prstGeom>
          <a:noFill/>
        </p:spPr>
        <p:txBody>
          <a:bodyPr wrap="square" rtlCol="0">
            <a:spAutoFit/>
          </a:bodyPr>
          <a:lstStyle/>
          <a:p>
            <a:pPr algn="ctr"/>
            <a:r>
              <a:rPr lang="it-IT"/>
              <a:t>11</a:t>
            </a:r>
          </a:p>
        </p:txBody>
      </p:sp>
      <p:sp>
        <p:nvSpPr>
          <p:cNvPr id="4" name="CasellaDiTesto 3">
            <a:extLst>
              <a:ext uri="{FF2B5EF4-FFF2-40B4-BE49-F238E27FC236}">
                <a16:creationId xmlns:a16="http://schemas.microsoft.com/office/drawing/2014/main" id="{64E7A0E0-4BCC-1A77-FDDF-2D8C431A8237}"/>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a:solidFill>
                  <a:schemeClr val="bg1"/>
                </a:solidFill>
                <a:latin typeface="Lato Black"/>
                <a:ea typeface="Lato Black"/>
                <a:cs typeface="Lato Black"/>
              </a:rPr>
              <a:t>STATO AVANZAMENTO PROGETTUALE</a:t>
            </a:r>
          </a:p>
        </p:txBody>
      </p:sp>
      <p:sp>
        <p:nvSpPr>
          <p:cNvPr id="32" name="CasellaDiTesto 31">
            <a:extLst>
              <a:ext uri="{FF2B5EF4-FFF2-40B4-BE49-F238E27FC236}">
                <a16:creationId xmlns:a16="http://schemas.microsoft.com/office/drawing/2014/main" id="{5AEFB497-520A-07A0-967C-7F19BB2D485C}"/>
              </a:ext>
            </a:extLst>
          </p:cNvPr>
          <p:cNvSpPr txBox="1"/>
          <p:nvPr/>
        </p:nvSpPr>
        <p:spPr>
          <a:xfrm>
            <a:off x="644057" y="968281"/>
            <a:ext cx="10771564" cy="307777"/>
          </a:xfrm>
          <a:prstGeom prst="rect">
            <a:avLst/>
          </a:prstGeom>
          <a:solidFill>
            <a:schemeClr val="bg2"/>
          </a:solidFill>
        </p:spPr>
        <p:txBody>
          <a:bodyPr wrap="square" lIns="91440" tIns="45720" rIns="91440" bIns="45720" rtlCol="0" anchor="t">
            <a:spAutoFit/>
          </a:bodyPr>
          <a:lstStyle/>
          <a:p>
            <a:r>
              <a:rPr lang="it-IT" sz="1400" b="1">
                <a:latin typeface="Aptos"/>
                <a:ea typeface="Lato Black"/>
                <a:cs typeface="Lato Black"/>
              </a:rPr>
              <a:t>INV. </a:t>
            </a:r>
            <a:r>
              <a:rPr lang="it-IT" sz="1400" b="1">
                <a:latin typeface="Aptos"/>
              </a:rPr>
              <a:t>1.1.3 – Dimissioni protette</a:t>
            </a:r>
            <a:endParaRPr lang="it-IT" sz="1400" b="1">
              <a:latin typeface="Aptos"/>
              <a:ea typeface="Lato Black" panose="020F0502020204030203" pitchFamily="34" charset="0"/>
              <a:cs typeface="Lato Black" panose="020F0502020204030203" pitchFamily="34" charset="0"/>
            </a:endParaRPr>
          </a:p>
        </p:txBody>
      </p:sp>
      <p:sp>
        <p:nvSpPr>
          <p:cNvPr id="6" name="Segnaposto piè di pagina 1">
            <a:extLst>
              <a:ext uri="{FF2B5EF4-FFF2-40B4-BE49-F238E27FC236}">
                <a16:creationId xmlns:a16="http://schemas.microsoft.com/office/drawing/2014/main" id="{5DDDF46F-265B-F0C8-5EDE-DA64418307F6}"/>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290436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17E2BE12-E2CF-9CEE-9577-FF817B059CF6}"/>
              </a:ext>
            </a:extLst>
          </p:cNvPr>
          <p:cNvGraphicFramePr/>
          <p:nvPr>
            <p:extLst>
              <p:ext uri="{D42A27DB-BD31-4B8C-83A1-F6EECF244321}">
                <p14:modId xmlns:p14="http://schemas.microsoft.com/office/powerpoint/2010/main" val="912623693"/>
              </p:ext>
            </p:extLst>
          </p:nvPr>
        </p:nvGraphicFramePr>
        <p:xfrm>
          <a:off x="802808" y="4049676"/>
          <a:ext cx="4909734" cy="2115356"/>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91B9F554-51BE-37A0-95D2-BDE97C4CE875}"/>
              </a:ext>
            </a:extLst>
          </p:cNvPr>
          <p:cNvSpPr txBox="1"/>
          <p:nvPr/>
        </p:nvSpPr>
        <p:spPr>
          <a:xfrm>
            <a:off x="11643360" y="6436878"/>
            <a:ext cx="548640" cy="369332"/>
          </a:xfrm>
          <a:prstGeom prst="rect">
            <a:avLst/>
          </a:prstGeom>
          <a:noFill/>
        </p:spPr>
        <p:txBody>
          <a:bodyPr wrap="square" rtlCol="0">
            <a:spAutoFit/>
          </a:bodyPr>
          <a:lstStyle/>
          <a:p>
            <a:pPr algn="ctr"/>
            <a:r>
              <a:rPr lang="it-IT"/>
              <a:t>12</a:t>
            </a:r>
          </a:p>
        </p:txBody>
      </p:sp>
      <p:sp>
        <p:nvSpPr>
          <p:cNvPr id="5" name="CasellaDiTesto 4">
            <a:extLst>
              <a:ext uri="{FF2B5EF4-FFF2-40B4-BE49-F238E27FC236}">
                <a16:creationId xmlns:a16="http://schemas.microsoft.com/office/drawing/2014/main" id="{14AADA26-1E1E-0F17-D718-19A3C6928EB8}"/>
              </a:ext>
            </a:extLst>
          </p:cNvPr>
          <p:cNvSpPr txBox="1"/>
          <p:nvPr/>
        </p:nvSpPr>
        <p:spPr>
          <a:xfrm>
            <a:off x="644057" y="348866"/>
            <a:ext cx="10771564" cy="445792"/>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it-IT" b="1">
                <a:solidFill>
                  <a:schemeClr val="bg1"/>
                </a:solidFill>
                <a:latin typeface="Lato Black"/>
                <a:ea typeface="Lato Black"/>
                <a:cs typeface="Lato Black"/>
              </a:rPr>
              <a:t>STATO AVANZAMENTO PROGETTUALE</a:t>
            </a:r>
          </a:p>
        </p:txBody>
      </p:sp>
      <p:sp>
        <p:nvSpPr>
          <p:cNvPr id="12" name="CasellaDiTesto 3">
            <a:extLst>
              <a:ext uri="{FF2B5EF4-FFF2-40B4-BE49-F238E27FC236}">
                <a16:creationId xmlns:a16="http://schemas.microsoft.com/office/drawing/2014/main" id="{98E62C7C-01CF-5924-1070-4287CCDC7414}"/>
              </a:ext>
            </a:extLst>
          </p:cNvPr>
          <p:cNvSpPr txBox="1"/>
          <p:nvPr/>
        </p:nvSpPr>
        <p:spPr>
          <a:xfrm>
            <a:off x="644057" y="935679"/>
            <a:ext cx="10771564" cy="307777"/>
          </a:xfrm>
          <a:prstGeom prst="rect">
            <a:avLst/>
          </a:prstGeom>
          <a:solidFill>
            <a:schemeClr val="bg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a:latin typeface="Aptos" panose="020B0004020202020204" pitchFamily="34" charset="0"/>
                <a:ea typeface="Lato Black" panose="020F0502020204030203" pitchFamily="34" charset="0"/>
                <a:cs typeface="Lato Black" panose="020F0502020204030203" pitchFamily="34" charset="0"/>
              </a:rPr>
              <a:t>INV. </a:t>
            </a:r>
            <a:r>
              <a:rPr lang="it-IT" sz="1400" b="1">
                <a:latin typeface="Aptos" panose="020B0004020202020204" pitchFamily="34" charset="0"/>
              </a:rPr>
              <a:t>1.1.3 – Dimissioni protette</a:t>
            </a:r>
            <a:endParaRPr lang="it-IT" sz="1400" b="1">
              <a:latin typeface="Aptos" panose="020B0004020202020204" pitchFamily="34" charset="0"/>
              <a:ea typeface="Lato Black" panose="020F0502020204030203" pitchFamily="34" charset="0"/>
              <a:cs typeface="Lato Black" panose="020F0502020204030203" pitchFamily="34" charset="0"/>
            </a:endParaRPr>
          </a:p>
        </p:txBody>
      </p:sp>
      <p:sp>
        <p:nvSpPr>
          <p:cNvPr id="13" name="CasellaDiTesto 12">
            <a:extLst>
              <a:ext uri="{FF2B5EF4-FFF2-40B4-BE49-F238E27FC236}">
                <a16:creationId xmlns:a16="http://schemas.microsoft.com/office/drawing/2014/main" id="{0EDAF506-1BE1-A6DC-3711-98D4C3853C58}"/>
              </a:ext>
            </a:extLst>
          </p:cNvPr>
          <p:cNvSpPr txBox="1"/>
          <p:nvPr/>
        </p:nvSpPr>
        <p:spPr>
          <a:xfrm>
            <a:off x="2447296" y="1279333"/>
            <a:ext cx="2043566" cy="369332"/>
          </a:xfrm>
          <a:prstGeom prst="rect">
            <a:avLst/>
          </a:prstGeom>
          <a:noFill/>
        </p:spPr>
        <p:txBody>
          <a:bodyPr wrap="square" rtlCol="0">
            <a:spAutoFit/>
          </a:bodyPr>
          <a:lstStyle/>
          <a:p>
            <a:r>
              <a:rPr lang="it-IT" b="1"/>
              <a:t>Indicatori di target</a:t>
            </a:r>
          </a:p>
        </p:txBody>
      </p:sp>
      <p:sp>
        <p:nvSpPr>
          <p:cNvPr id="14" name="CasellaDiTesto 13">
            <a:extLst>
              <a:ext uri="{FF2B5EF4-FFF2-40B4-BE49-F238E27FC236}">
                <a16:creationId xmlns:a16="http://schemas.microsoft.com/office/drawing/2014/main" id="{CA16F896-3715-877D-0521-9E11FF053FDE}"/>
              </a:ext>
            </a:extLst>
          </p:cNvPr>
          <p:cNvSpPr txBox="1"/>
          <p:nvPr/>
        </p:nvSpPr>
        <p:spPr>
          <a:xfrm>
            <a:off x="8015819" y="1276430"/>
            <a:ext cx="2043566" cy="369332"/>
          </a:xfrm>
          <a:prstGeom prst="rect">
            <a:avLst/>
          </a:prstGeom>
          <a:noFill/>
        </p:spPr>
        <p:txBody>
          <a:bodyPr wrap="square" rtlCol="0">
            <a:spAutoFit/>
          </a:bodyPr>
          <a:lstStyle/>
          <a:p>
            <a:r>
              <a:rPr lang="it-IT" b="1"/>
              <a:t>Indicatori di output</a:t>
            </a:r>
          </a:p>
        </p:txBody>
      </p:sp>
      <p:graphicFrame>
        <p:nvGraphicFramePr>
          <p:cNvPr id="15" name="Segnaposto contenuto 9">
            <a:extLst>
              <a:ext uri="{FF2B5EF4-FFF2-40B4-BE49-F238E27FC236}">
                <a16:creationId xmlns:a16="http://schemas.microsoft.com/office/drawing/2014/main" id="{74253D99-E828-2583-CA46-CA140AEF16B7}"/>
              </a:ext>
            </a:extLst>
          </p:cNvPr>
          <p:cNvGraphicFramePr>
            <a:graphicFrameLocks noGrp="1"/>
          </p:cNvGraphicFramePr>
          <p:nvPr>
            <p:ph idx="1"/>
            <p:extLst>
              <p:ext uri="{D42A27DB-BD31-4B8C-83A1-F6EECF244321}">
                <p14:modId xmlns:p14="http://schemas.microsoft.com/office/powerpoint/2010/main" val="158251321"/>
              </p:ext>
            </p:extLst>
          </p:nvPr>
        </p:nvGraphicFramePr>
        <p:xfrm>
          <a:off x="644057" y="1661229"/>
          <a:ext cx="5068485" cy="2336505"/>
        </p:xfrm>
        <a:graphic>
          <a:graphicData uri="http://schemas.openxmlformats.org/drawingml/2006/chart">
            <c:chart xmlns:c="http://schemas.openxmlformats.org/drawingml/2006/chart" xmlns:r="http://schemas.openxmlformats.org/officeDocument/2006/relationships" r:id="rId3"/>
          </a:graphicData>
        </a:graphic>
      </p:graphicFrame>
      <p:pic>
        <p:nvPicPr>
          <p:cNvPr id="16" name="Google Shape;120;p1">
            <a:extLst>
              <a:ext uri="{FF2B5EF4-FFF2-40B4-BE49-F238E27FC236}">
                <a16:creationId xmlns:a16="http://schemas.microsoft.com/office/drawing/2014/main" id="{76CF22F2-7E6A-297C-52E2-FB6D54AEA6CA}"/>
              </a:ext>
            </a:extLst>
          </p:cNvPr>
          <p:cNvPicPr preferRelativeResize="0"/>
          <p:nvPr/>
        </p:nvPicPr>
        <p:blipFill rotWithShape="1">
          <a:blip r:embed="rId4">
            <a:alphaModFix/>
          </a:blip>
          <a:srcRect/>
          <a:stretch/>
        </p:blipFill>
        <p:spPr>
          <a:xfrm>
            <a:off x="224682" y="6216975"/>
            <a:ext cx="1045222" cy="562244"/>
          </a:xfrm>
          <a:prstGeom prst="rect">
            <a:avLst/>
          </a:prstGeom>
          <a:noFill/>
          <a:ln>
            <a:noFill/>
          </a:ln>
        </p:spPr>
      </p:pic>
      <p:graphicFrame>
        <p:nvGraphicFramePr>
          <p:cNvPr id="21" name="Segnaposto contenuto 9">
            <a:extLst>
              <a:ext uri="{FF2B5EF4-FFF2-40B4-BE49-F238E27FC236}">
                <a16:creationId xmlns:a16="http://schemas.microsoft.com/office/drawing/2014/main" id="{E6B81668-613C-C5C7-4C76-4F3E98AA7DD1}"/>
              </a:ext>
            </a:extLst>
          </p:cNvPr>
          <p:cNvGraphicFramePr>
            <a:graphicFrameLocks/>
          </p:cNvGraphicFramePr>
          <p:nvPr>
            <p:extLst>
              <p:ext uri="{D42A27DB-BD31-4B8C-83A1-F6EECF244321}">
                <p14:modId xmlns:p14="http://schemas.microsoft.com/office/powerpoint/2010/main" val="2132387982"/>
              </p:ext>
            </p:extLst>
          </p:nvPr>
        </p:nvGraphicFramePr>
        <p:xfrm>
          <a:off x="6347136" y="1620495"/>
          <a:ext cx="5068485" cy="26297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afico 21">
            <a:extLst>
              <a:ext uri="{FF2B5EF4-FFF2-40B4-BE49-F238E27FC236}">
                <a16:creationId xmlns:a16="http://schemas.microsoft.com/office/drawing/2014/main" id="{72140573-DC54-0379-B196-79EB2D6ADDC8}"/>
              </a:ext>
            </a:extLst>
          </p:cNvPr>
          <p:cNvGraphicFramePr/>
          <p:nvPr>
            <p:extLst>
              <p:ext uri="{D42A27DB-BD31-4B8C-83A1-F6EECF244321}">
                <p14:modId xmlns:p14="http://schemas.microsoft.com/office/powerpoint/2010/main" val="2110943638"/>
              </p:ext>
            </p:extLst>
          </p:nvPr>
        </p:nvGraphicFramePr>
        <p:xfrm>
          <a:off x="6346811" y="4292635"/>
          <a:ext cx="5075162" cy="1942293"/>
        </p:xfrm>
        <a:graphic>
          <a:graphicData uri="http://schemas.openxmlformats.org/drawingml/2006/chart">
            <c:chart xmlns:c="http://schemas.openxmlformats.org/drawingml/2006/chart" xmlns:r="http://schemas.openxmlformats.org/officeDocument/2006/relationships" r:id="rId6"/>
          </a:graphicData>
        </a:graphic>
      </p:graphicFrame>
      <p:sp>
        <p:nvSpPr>
          <p:cNvPr id="25" name="CasellaDiTesto 24">
            <a:extLst>
              <a:ext uri="{FF2B5EF4-FFF2-40B4-BE49-F238E27FC236}">
                <a16:creationId xmlns:a16="http://schemas.microsoft.com/office/drawing/2014/main" id="{463445DC-445E-D51E-53D6-39B4F039CEE1}"/>
              </a:ext>
            </a:extLst>
          </p:cNvPr>
          <p:cNvSpPr txBox="1"/>
          <p:nvPr/>
        </p:nvSpPr>
        <p:spPr>
          <a:xfrm>
            <a:off x="10752705" y="2698676"/>
            <a:ext cx="435144" cy="261610"/>
          </a:xfrm>
          <a:prstGeom prst="rect">
            <a:avLst/>
          </a:prstGeom>
          <a:noFill/>
        </p:spPr>
        <p:txBody>
          <a:bodyPr wrap="square" rtlCol="0">
            <a:spAutoFit/>
          </a:bodyPr>
          <a:lstStyle/>
          <a:p>
            <a:r>
              <a:rPr lang="it-IT" sz="1100"/>
              <a:t>125</a:t>
            </a:r>
          </a:p>
        </p:txBody>
      </p:sp>
      <p:sp>
        <p:nvSpPr>
          <p:cNvPr id="26" name="CasellaDiTesto 25">
            <a:extLst>
              <a:ext uri="{FF2B5EF4-FFF2-40B4-BE49-F238E27FC236}">
                <a16:creationId xmlns:a16="http://schemas.microsoft.com/office/drawing/2014/main" id="{C99DA154-A178-191C-3EB3-FD4275C0EED1}"/>
              </a:ext>
            </a:extLst>
          </p:cNvPr>
          <p:cNvSpPr txBox="1"/>
          <p:nvPr/>
        </p:nvSpPr>
        <p:spPr>
          <a:xfrm>
            <a:off x="10744134" y="1985098"/>
            <a:ext cx="435144" cy="261610"/>
          </a:xfrm>
          <a:prstGeom prst="rect">
            <a:avLst/>
          </a:prstGeom>
          <a:noFill/>
        </p:spPr>
        <p:txBody>
          <a:bodyPr wrap="square" rtlCol="0">
            <a:spAutoFit/>
          </a:bodyPr>
          <a:lstStyle/>
          <a:p>
            <a:r>
              <a:rPr lang="it-IT" sz="1100"/>
              <a:t>125</a:t>
            </a:r>
          </a:p>
        </p:txBody>
      </p:sp>
      <p:sp>
        <p:nvSpPr>
          <p:cNvPr id="27" name="CasellaDiTesto 26">
            <a:extLst>
              <a:ext uri="{FF2B5EF4-FFF2-40B4-BE49-F238E27FC236}">
                <a16:creationId xmlns:a16="http://schemas.microsoft.com/office/drawing/2014/main" id="{18A3863B-A70F-1B59-313E-24693E238961}"/>
              </a:ext>
            </a:extLst>
          </p:cNvPr>
          <p:cNvSpPr txBox="1"/>
          <p:nvPr/>
        </p:nvSpPr>
        <p:spPr>
          <a:xfrm>
            <a:off x="10659298" y="3385169"/>
            <a:ext cx="435144" cy="261610"/>
          </a:xfrm>
          <a:prstGeom prst="rect">
            <a:avLst/>
          </a:prstGeom>
          <a:noFill/>
        </p:spPr>
        <p:txBody>
          <a:bodyPr wrap="square" rtlCol="0">
            <a:spAutoFit/>
          </a:bodyPr>
          <a:lstStyle/>
          <a:p>
            <a:r>
              <a:rPr lang="it-IT" sz="1100"/>
              <a:t>114</a:t>
            </a:r>
          </a:p>
        </p:txBody>
      </p:sp>
      <p:sp>
        <p:nvSpPr>
          <p:cNvPr id="4" name="Segnaposto piè di pagina 1">
            <a:extLst>
              <a:ext uri="{FF2B5EF4-FFF2-40B4-BE49-F238E27FC236}">
                <a16:creationId xmlns:a16="http://schemas.microsoft.com/office/drawing/2014/main" id="{C4996A15-DB35-14F1-C2F6-46446A9D6C9B}"/>
              </a:ext>
            </a:extLst>
          </p:cNvPr>
          <p:cNvSpPr txBox="1">
            <a:spLocks/>
          </p:cNvSpPr>
          <p:nvPr/>
        </p:nvSpPr>
        <p:spPr>
          <a:xfrm>
            <a:off x="4941467" y="6310025"/>
            <a:ext cx="1970610" cy="641888"/>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50" dirty="0">
                <a:solidFill>
                  <a:schemeClr val="tx1"/>
                </a:solidFill>
              </a:rPr>
              <a:t>Dati </a:t>
            </a:r>
            <a:r>
              <a:rPr lang="en-US" sz="1050" dirty="0" err="1">
                <a:solidFill>
                  <a:schemeClr val="tx1"/>
                </a:solidFill>
              </a:rPr>
              <a:t>aggiornati</a:t>
            </a:r>
            <a:r>
              <a:rPr lang="en-US" sz="1050" dirty="0">
                <a:solidFill>
                  <a:schemeClr val="tx1"/>
                </a:solidFill>
              </a:rPr>
              <a:t> a </a:t>
            </a:r>
            <a:r>
              <a:rPr lang="en-US" sz="1050" dirty="0" err="1">
                <a:solidFill>
                  <a:schemeClr val="tx1"/>
                </a:solidFill>
              </a:rPr>
              <a:t>febbraio</a:t>
            </a:r>
            <a:r>
              <a:rPr lang="en-US" sz="1050" dirty="0">
                <a:solidFill>
                  <a:schemeClr val="tx1"/>
                </a:solidFill>
              </a:rPr>
              <a:t> 2026 Fonte </a:t>
            </a:r>
            <a:r>
              <a:rPr lang="en-US" sz="1050" dirty="0" err="1">
                <a:solidFill>
                  <a:schemeClr val="tx1"/>
                </a:solidFill>
              </a:rPr>
              <a:t>Piattaforma</a:t>
            </a:r>
            <a:r>
              <a:rPr lang="en-US" sz="1050" dirty="0">
                <a:solidFill>
                  <a:schemeClr val="tx1"/>
                </a:solidFill>
              </a:rPr>
              <a:t> ReGiS</a:t>
            </a:r>
            <a:endParaRPr lang="en-US" sz="1050" dirty="0">
              <a:solidFill>
                <a:schemeClr val="tx1"/>
              </a:solidFill>
              <a:cs typeface="Calibri"/>
            </a:endParaRPr>
          </a:p>
        </p:txBody>
      </p:sp>
    </p:spTree>
    <p:extLst>
      <p:ext uri="{BB962C8B-B14F-4D97-AF65-F5344CB8AC3E}">
        <p14:creationId xmlns:p14="http://schemas.microsoft.com/office/powerpoint/2010/main" val="42862819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BDA743767C3C4F85722820588B0F4B" ma:contentTypeVersion="16" ma:contentTypeDescription="Creare un nuovo documento." ma:contentTypeScope="" ma:versionID="97fb9158de86aa0637305d98fd6fc7ae">
  <xsd:schema xmlns:xsd="http://www.w3.org/2001/XMLSchema" xmlns:xs="http://www.w3.org/2001/XMLSchema" xmlns:p="http://schemas.microsoft.com/office/2006/metadata/properties" xmlns:ns2="f5373d1d-ffde-4ad4-ad06-755c862b82ba" xmlns:ns3="b05c985b-c0e0-4f3a-925e-903337494c41" targetNamespace="http://schemas.microsoft.com/office/2006/metadata/properties" ma:root="true" ma:fieldsID="78fd53a9eec1d01ec1c3bc0da65c304a" ns2:_="" ns3:_="">
    <xsd:import namespace="f5373d1d-ffde-4ad4-ad06-755c862b82ba"/>
    <xsd:import namespace="b05c985b-c0e0-4f3a-925e-903337494c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acreazione"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73d1d-ffde-4ad4-ad06-755c862b8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acreazione" ma:index="12" nillable="true" ma:displayName="data creazione" ma:format="DateOnly" ma:internalName="datacreazione">
      <xsd:simpleType>
        <xsd:restriction base="dms:DateTim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ca0ed51b-b2de-4bd8-98ac-d493547266d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tato consenso"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c985b-c0e0-4f3a-925e-903337494c41"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4796296b-1ac0-4135-842c-7f6a6e42d51e}" ma:internalName="TaxCatchAll" ma:showField="CatchAllData" ma:web="b05c985b-c0e0-4f3a-925e-903337494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373d1d-ffde-4ad4-ad06-755c862b82ba">
      <Terms xmlns="http://schemas.microsoft.com/office/infopath/2007/PartnerControls"/>
    </lcf76f155ced4ddcb4097134ff3c332f>
    <datacreazione xmlns="f5373d1d-ffde-4ad4-ad06-755c862b82ba" xsi:nil="true"/>
    <TaxCatchAll xmlns="b05c985b-c0e0-4f3a-925e-903337494c41" xsi:nil="true"/>
    <SharedWithUsers xmlns="b05c985b-c0e0-4f3a-925e-903337494c41">
      <UserInfo>
        <DisplayName>Chiara Battista</DisplayName>
        <AccountId>9</AccountId>
        <AccountType/>
      </UserInfo>
      <UserInfo>
        <DisplayName>Federica Pigoni</DisplayName>
        <AccountId>109</AccountId>
        <AccountType/>
      </UserInfo>
      <UserInfo>
        <DisplayName>Anna Maria Cananzi</DisplayName>
        <AccountId>112</AccountId>
        <AccountType/>
      </UserInfo>
    </SharedWithUsers>
    <_Flow_SignoffStatus xmlns="f5373d1d-ffde-4ad4-ad06-755c862b82ba" xsi:nil="true"/>
  </documentManagement>
</p:properties>
</file>

<file path=customXml/itemProps1.xml><?xml version="1.0" encoding="utf-8"?>
<ds:datastoreItem xmlns:ds="http://schemas.openxmlformats.org/officeDocument/2006/customXml" ds:itemID="{6ABBB2A5-64F2-46E2-8C3A-710CA2AA4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373d1d-ffde-4ad4-ad06-755c862b82ba"/>
    <ds:schemaRef ds:uri="b05c985b-c0e0-4f3a-925e-903337494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42305-265F-4808-BEBE-275EC16E0B70}">
  <ds:schemaRefs>
    <ds:schemaRef ds:uri="http://schemas.microsoft.com/sharepoint/v3/contenttype/forms"/>
  </ds:schemaRefs>
</ds:datastoreItem>
</file>

<file path=customXml/itemProps3.xml><?xml version="1.0" encoding="utf-8"?>
<ds:datastoreItem xmlns:ds="http://schemas.openxmlformats.org/officeDocument/2006/customXml" ds:itemID="{D773F00C-B15C-43B7-A409-2280D7416CFE}">
  <ds:schemaRefs>
    <ds:schemaRef ds:uri="http://schemas.microsoft.com/office/2006/documentManagement/types"/>
    <ds:schemaRef ds:uri="http://purl.org/dc/elements/1.1/"/>
    <ds:schemaRef ds:uri="http://purl.org/dc/terms/"/>
    <ds:schemaRef ds:uri="http://www.w3.org/XML/1998/namespace"/>
    <ds:schemaRef ds:uri="b05c985b-c0e0-4f3a-925e-903337494c41"/>
    <ds:schemaRef ds:uri="http://schemas.microsoft.com/office/2006/metadata/properties"/>
    <ds:schemaRef ds:uri="http://schemas.microsoft.com/office/infopath/2007/PartnerControls"/>
    <ds:schemaRef ds:uri="f5373d1d-ffde-4ad4-ad06-755c862b82ba"/>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ca916905-b31d-4af5-8307-1ac286ef0b1e}" enabled="0" method="" siteId="{ca916905-b31d-4af5-8307-1ac286ef0b1e}" removed="1"/>
</clbl:labelList>
</file>

<file path=docProps/app.xml><?xml version="1.0" encoding="utf-8"?>
<Properties xmlns="http://schemas.openxmlformats.org/officeDocument/2006/extended-properties" xmlns:vt="http://schemas.openxmlformats.org/officeDocument/2006/docPropsVTypes">
  <Template/>
  <TotalTime>30932</TotalTime>
  <Words>3623</Words>
  <Application>Microsoft Office PowerPoint</Application>
  <PresentationFormat>Widescreen</PresentationFormat>
  <Paragraphs>799</Paragraphs>
  <Slides>35</Slides>
  <Notes>17</Notes>
  <HiddenSlides>0</HiddenSlides>
  <MMClips>0</MMClips>
  <ScaleCrop>false</ScaleCrop>
  <HeadingPairs>
    <vt:vector size="6" baseType="variant">
      <vt:variant>
        <vt:lpstr>Caratteri utilizzati</vt:lpstr>
      </vt:variant>
      <vt:variant>
        <vt:i4>18</vt:i4>
      </vt:variant>
      <vt:variant>
        <vt:lpstr>Tema</vt:lpstr>
      </vt:variant>
      <vt:variant>
        <vt:i4>1</vt:i4>
      </vt:variant>
      <vt:variant>
        <vt:lpstr>Titoli diapositive</vt:lpstr>
      </vt:variant>
      <vt:variant>
        <vt:i4>35</vt:i4>
      </vt:variant>
    </vt:vector>
  </HeadingPairs>
  <TitlesOfParts>
    <vt:vector size="54" baseType="lpstr">
      <vt:lpstr>ＭＳ Ｐゴシック</vt:lpstr>
      <vt:lpstr>ＭＳ Ｐゴシック</vt:lpstr>
      <vt:lpstr>Aptos</vt:lpstr>
      <vt:lpstr>Aptos Narrow</vt:lpstr>
      <vt:lpstr>Arial</vt:lpstr>
      <vt:lpstr>Arial MT</vt:lpstr>
      <vt:lpstr>Arial Unicode MS</vt:lpstr>
      <vt:lpstr>Calibri</vt:lpstr>
      <vt:lpstr>Calibri Light</vt:lpstr>
      <vt:lpstr>Frutiger 75 Black</vt:lpstr>
      <vt:lpstr>Lato Black</vt:lpstr>
      <vt:lpstr>Lato Medium</vt:lpstr>
      <vt:lpstr>Lora</vt:lpstr>
      <vt:lpstr>Montserrat</vt:lpstr>
      <vt:lpstr>Segoe UI</vt:lpstr>
      <vt:lpstr>Tahoma</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Dati di sintesi su richieste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Mauro Valenti</cp:lastModifiedBy>
  <cp:revision>170</cp:revision>
  <cp:lastPrinted>2025-11-10T12:30:13Z</cp:lastPrinted>
  <dcterms:created xsi:type="dcterms:W3CDTF">2024-07-07T11:00:10Z</dcterms:created>
  <dcterms:modified xsi:type="dcterms:W3CDTF">2026-03-06T09:43:33Z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0x0101007CBDA743767C3C4F85722820588B0F4B</vt:lpwstr>
  </property>
  <property fmtid="{D5CDD505-2E9C-101B-9397-08002B2CF9AE}" pid="3" name="MediaServiceImageTags">
    <vt:lpwstr/>
  </property>
</Properties>
</file>